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61"/>
  </p:notesMasterIdLst>
  <p:handoutMasterIdLst>
    <p:handoutMasterId r:id="rId62"/>
  </p:handoutMasterIdLst>
  <p:sldIdLst>
    <p:sldId id="256" r:id="rId2"/>
    <p:sldId id="257" r:id="rId3"/>
    <p:sldId id="363" r:id="rId4"/>
    <p:sldId id="364" r:id="rId5"/>
    <p:sldId id="365" r:id="rId6"/>
    <p:sldId id="366" r:id="rId7"/>
    <p:sldId id="367" r:id="rId8"/>
    <p:sldId id="368" r:id="rId9"/>
    <p:sldId id="370" r:id="rId10"/>
    <p:sldId id="371" r:id="rId11"/>
    <p:sldId id="372" r:id="rId12"/>
    <p:sldId id="438" r:id="rId13"/>
    <p:sldId id="373" r:id="rId14"/>
    <p:sldId id="374" r:id="rId15"/>
    <p:sldId id="375" r:id="rId16"/>
    <p:sldId id="376" r:id="rId17"/>
    <p:sldId id="388" r:id="rId18"/>
    <p:sldId id="440" r:id="rId19"/>
    <p:sldId id="390" r:id="rId20"/>
    <p:sldId id="391" r:id="rId21"/>
    <p:sldId id="392" r:id="rId22"/>
    <p:sldId id="393" r:id="rId23"/>
    <p:sldId id="394" r:id="rId24"/>
    <p:sldId id="395" r:id="rId25"/>
    <p:sldId id="396" r:id="rId26"/>
    <p:sldId id="397" r:id="rId27"/>
    <p:sldId id="439" r:id="rId28"/>
    <p:sldId id="441" r:id="rId29"/>
    <p:sldId id="442" r:id="rId30"/>
    <p:sldId id="399" r:id="rId31"/>
    <p:sldId id="443" r:id="rId32"/>
    <p:sldId id="401" r:id="rId33"/>
    <p:sldId id="402" r:id="rId34"/>
    <p:sldId id="403" r:id="rId35"/>
    <p:sldId id="404" r:id="rId36"/>
    <p:sldId id="405" r:id="rId37"/>
    <p:sldId id="406" r:id="rId38"/>
    <p:sldId id="407" r:id="rId39"/>
    <p:sldId id="408" r:id="rId40"/>
    <p:sldId id="409" r:id="rId41"/>
    <p:sldId id="410" r:id="rId42"/>
    <p:sldId id="411" r:id="rId43"/>
    <p:sldId id="412" r:id="rId44"/>
    <p:sldId id="413" r:id="rId45"/>
    <p:sldId id="414" r:id="rId46"/>
    <p:sldId id="415" r:id="rId47"/>
    <p:sldId id="416" r:id="rId48"/>
    <p:sldId id="417" r:id="rId49"/>
    <p:sldId id="418" r:id="rId50"/>
    <p:sldId id="419" r:id="rId51"/>
    <p:sldId id="420" r:id="rId52"/>
    <p:sldId id="421" r:id="rId53"/>
    <p:sldId id="444" r:id="rId54"/>
    <p:sldId id="422" r:id="rId55"/>
    <p:sldId id="424" r:id="rId56"/>
    <p:sldId id="425" r:id="rId57"/>
    <p:sldId id="426" r:id="rId58"/>
    <p:sldId id="437" r:id="rId59"/>
    <p:sldId id="260" r:id="rId60"/>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003300"/>
    <a:srgbClr val="660066"/>
    <a:srgbClr val="00006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1"/>
  </p:normalViewPr>
  <p:slideViewPr>
    <p:cSldViewPr>
      <p:cViewPr varScale="1">
        <p:scale>
          <a:sx n="110" d="100"/>
          <a:sy n="110" d="100"/>
        </p:scale>
        <p:origin x="1016" y="176"/>
      </p:cViewPr>
      <p:guideLst>
        <p:guide orient="horz" pos="2160"/>
        <p:guide pos="2880"/>
      </p:guideLst>
    </p:cSldViewPr>
  </p:slideViewPr>
  <p:notesTextViewPr>
    <p:cViewPr>
      <p:scale>
        <a:sx n="1" d="1"/>
        <a:sy n="1" d="1"/>
      </p:scale>
      <p:origin x="0" y="0"/>
    </p:cViewPr>
  </p:notesTextViewPr>
  <p:notesViewPr>
    <p:cSldViewPr showGuides="1">
      <p:cViewPr varScale="1">
        <p:scale>
          <a:sx n="78" d="100"/>
          <a:sy n="78" d="100"/>
        </p:scale>
        <p:origin x="-2070"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8FCE645-870C-4814-BC35-50B7A8732FD3}" type="datetimeFigureOut">
              <a:rPr lang="zh-TW" altLang="en-US" smtClean="0"/>
              <a:t>2021/12/3</a:t>
            </a:fld>
            <a:endParaRPr lang="zh-TW" altLang="en-US"/>
          </a:p>
        </p:txBody>
      </p:sp>
      <p:sp>
        <p:nvSpPr>
          <p:cNvPr id="4" name="頁尾版面配置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D376BF0-6985-4A54-8564-B8362ABBF151}" type="slidenum">
              <a:rPr lang="zh-TW" altLang="en-US" smtClean="0"/>
              <a:t>‹#›</a:t>
            </a:fld>
            <a:endParaRPr lang="zh-TW" altLang="en-US"/>
          </a:p>
        </p:txBody>
      </p:sp>
    </p:spTree>
    <p:extLst>
      <p:ext uri="{BB962C8B-B14F-4D97-AF65-F5344CB8AC3E}">
        <p14:creationId xmlns:p14="http://schemas.microsoft.com/office/powerpoint/2010/main" val="1755686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CC7A3F-3408-9544-B74B-41EE94DDEDB3}" type="datetimeFigureOut">
              <a:rPr kumimoji="1" lang="zh-TW" altLang="en-US" smtClean="0"/>
              <a:t>2021/12/3</a:t>
            </a:fld>
            <a:endParaRPr kumimoji="1"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660814-222F-504E-96F4-EABD478320A3}" type="slidenum">
              <a:rPr kumimoji="1" lang="zh-TW" altLang="en-US" smtClean="0"/>
              <a:t>‹#›</a:t>
            </a:fld>
            <a:endParaRPr kumimoji="1" lang="zh-TW" altLang="en-US"/>
          </a:p>
        </p:txBody>
      </p:sp>
    </p:spTree>
    <p:extLst>
      <p:ext uri="{BB962C8B-B14F-4D97-AF65-F5344CB8AC3E}">
        <p14:creationId xmlns:p14="http://schemas.microsoft.com/office/powerpoint/2010/main" val="2342965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75660814-222F-504E-96F4-EABD478320A3}" type="slidenum">
              <a:rPr kumimoji="1" lang="zh-TW" altLang="en-US" smtClean="0"/>
              <a:t>4</a:t>
            </a:fld>
            <a:endParaRPr kumimoji="1" lang="zh-TW" altLang="en-US"/>
          </a:p>
        </p:txBody>
      </p:sp>
    </p:spTree>
    <p:extLst>
      <p:ext uri="{BB962C8B-B14F-4D97-AF65-F5344CB8AC3E}">
        <p14:creationId xmlns:p14="http://schemas.microsoft.com/office/powerpoint/2010/main" val="141988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https://</a:t>
            </a:r>
            <a:r>
              <a:rPr kumimoji="1" lang="en-US" altLang="zh-TW" dirty="0" err="1"/>
              <a:t>www.businesstoday.com.tw</a:t>
            </a:r>
            <a:r>
              <a:rPr kumimoji="1" lang="en-US" altLang="zh-TW" dirty="0"/>
              <a:t>/article/category/191386/post/202011120023/%E9%81%A0%E6%9D%B1%E5%B7%A8%E5%9F%8EEating%20%E9%9B%B6%E8%B7%9D%E9%9B%A2%EF%BC%8C%E5%BB%BA%E6%A7%8B%E4%B8%80%E5%BA%A7%E6%9C%80%E6%9C%89%E6%BA%AB%E5%BA%A6%E8%88%87%E4%BA%BA%E6%80%A7%E7%9A%84%E6%99%BA%E6%85%A7%E5%95%86%E5%9F%8E</a:t>
            </a:r>
            <a:endParaRPr kumimoji="1" lang="zh-TW" altLang="en-US" dirty="0"/>
          </a:p>
        </p:txBody>
      </p:sp>
      <p:sp>
        <p:nvSpPr>
          <p:cNvPr id="4" name="投影片編號版面配置區 3"/>
          <p:cNvSpPr>
            <a:spLocks noGrp="1"/>
          </p:cNvSpPr>
          <p:nvPr>
            <p:ph type="sldNum" sz="quarter" idx="5"/>
          </p:nvPr>
        </p:nvSpPr>
        <p:spPr/>
        <p:txBody>
          <a:bodyPr/>
          <a:lstStyle/>
          <a:p>
            <a:fld id="{75660814-222F-504E-96F4-EABD478320A3}" type="slidenum">
              <a:rPr kumimoji="1" lang="zh-TW" altLang="en-US" smtClean="0"/>
              <a:t>8</a:t>
            </a:fld>
            <a:endParaRPr kumimoji="1" lang="zh-TW" altLang="en-US"/>
          </a:p>
        </p:txBody>
      </p:sp>
    </p:spTree>
    <p:extLst>
      <p:ext uri="{BB962C8B-B14F-4D97-AF65-F5344CB8AC3E}">
        <p14:creationId xmlns:p14="http://schemas.microsoft.com/office/powerpoint/2010/main" val="1910660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75660814-222F-504E-96F4-EABD478320A3}" type="slidenum">
              <a:rPr kumimoji="1" lang="zh-TW" altLang="en-US" smtClean="0"/>
              <a:t>12</a:t>
            </a:fld>
            <a:endParaRPr kumimoji="1" lang="zh-TW" altLang="en-US"/>
          </a:p>
        </p:txBody>
      </p:sp>
    </p:spTree>
    <p:extLst>
      <p:ext uri="{BB962C8B-B14F-4D97-AF65-F5344CB8AC3E}">
        <p14:creationId xmlns:p14="http://schemas.microsoft.com/office/powerpoint/2010/main" val="2545486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75660814-222F-504E-96F4-EABD478320A3}" type="slidenum">
              <a:rPr kumimoji="1" lang="zh-TW" altLang="en-US" smtClean="0"/>
              <a:t>28</a:t>
            </a:fld>
            <a:endParaRPr kumimoji="1" lang="zh-TW" altLang="en-US"/>
          </a:p>
        </p:txBody>
      </p:sp>
    </p:spTree>
    <p:extLst>
      <p:ext uri="{BB962C8B-B14F-4D97-AF65-F5344CB8AC3E}">
        <p14:creationId xmlns:p14="http://schemas.microsoft.com/office/powerpoint/2010/main" val="1907270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75660814-222F-504E-96F4-EABD478320A3}" type="slidenum">
              <a:rPr kumimoji="1" lang="zh-TW" altLang="en-US" smtClean="0"/>
              <a:t>31</a:t>
            </a:fld>
            <a:endParaRPr kumimoji="1" lang="zh-TW" altLang="en-US"/>
          </a:p>
        </p:txBody>
      </p:sp>
    </p:spTree>
    <p:extLst>
      <p:ext uri="{BB962C8B-B14F-4D97-AF65-F5344CB8AC3E}">
        <p14:creationId xmlns:p14="http://schemas.microsoft.com/office/powerpoint/2010/main" val="2570719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75660814-222F-504E-96F4-EABD478320A3}" type="slidenum">
              <a:rPr kumimoji="1" lang="zh-TW" altLang="en-US" smtClean="0"/>
              <a:t>32</a:t>
            </a:fld>
            <a:endParaRPr kumimoji="1" lang="zh-TW" altLang="en-US"/>
          </a:p>
        </p:txBody>
      </p:sp>
    </p:spTree>
    <p:extLst>
      <p:ext uri="{BB962C8B-B14F-4D97-AF65-F5344CB8AC3E}">
        <p14:creationId xmlns:p14="http://schemas.microsoft.com/office/powerpoint/2010/main" val="1510745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75660814-222F-504E-96F4-EABD478320A3}" type="slidenum">
              <a:rPr kumimoji="1" lang="zh-TW" altLang="en-US" smtClean="0"/>
              <a:t>47</a:t>
            </a:fld>
            <a:endParaRPr kumimoji="1" lang="zh-TW" altLang="en-US"/>
          </a:p>
        </p:txBody>
      </p:sp>
    </p:spTree>
    <p:extLst>
      <p:ext uri="{BB962C8B-B14F-4D97-AF65-F5344CB8AC3E}">
        <p14:creationId xmlns:p14="http://schemas.microsoft.com/office/powerpoint/2010/main" val="26842121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lvl1pPr>
              <a:defRPr>
                <a:solidFill>
                  <a:schemeClr val="accent6">
                    <a:lumMod val="75000"/>
                  </a:schemeClr>
                </a:solidFill>
              </a:defRPr>
            </a:lvl1pPr>
          </a:lstStyle>
          <a:p>
            <a:r>
              <a:rPr lang="zh-TW" altLang="en-US" dirty="0"/>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4F8A1790-F87D-46C3-8A9A-A39F51776E2B}" type="datetimeFigureOut">
              <a:rPr lang="zh-TW" altLang="en-US" smtClean="0"/>
              <a:t>2021/12/3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23EF44F1-1257-4C25-AB8A-807CA769B911}" type="slidenum">
              <a:rPr lang="zh-TW" altLang="en-US" smtClean="0"/>
              <a:t>‹#›</a:t>
            </a:fld>
            <a:endParaRPr lang="zh-TW" altLang="en-US"/>
          </a:p>
        </p:txBody>
      </p:sp>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24737" y="6453336"/>
            <a:ext cx="1719263"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77598" y="1268760"/>
            <a:ext cx="3240360" cy="4368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Freeform 12"/>
          <p:cNvSpPr>
            <a:spLocks/>
          </p:cNvSpPr>
          <p:nvPr userDrawn="1"/>
        </p:nvSpPr>
        <p:spPr bwMode="auto">
          <a:xfrm rot="5400000">
            <a:off x="-2500895" y="2500896"/>
            <a:ext cx="6859588"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F3BC2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820017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67544" y="116632"/>
            <a:ext cx="8424936" cy="576064"/>
          </a:xfrm>
        </p:spPr>
        <p:txBody>
          <a:bodyPr>
            <a:normAutofit/>
          </a:bodyPr>
          <a:lstStyle>
            <a:lvl1pPr algn="l">
              <a:defRPr sz="3200">
                <a:latin typeface="Times New Roman" pitchFamily="18" charset="0"/>
                <a:cs typeface="Times New Roman" pitchFamily="18" charset="0"/>
              </a:defRPr>
            </a:lvl1pPr>
          </a:lstStyle>
          <a:p>
            <a:r>
              <a:rPr lang="zh-TW" altLang="en-US" dirty="0"/>
              <a:t>按一下以編輯母片標題樣式</a:t>
            </a:r>
          </a:p>
        </p:txBody>
      </p:sp>
      <p:sp>
        <p:nvSpPr>
          <p:cNvPr id="3" name="內容版面配置區 2"/>
          <p:cNvSpPr>
            <a:spLocks noGrp="1"/>
          </p:cNvSpPr>
          <p:nvPr>
            <p:ph idx="1"/>
          </p:nvPr>
        </p:nvSpPr>
        <p:spPr>
          <a:xfrm>
            <a:off x="467544" y="980728"/>
            <a:ext cx="8424936" cy="5472608"/>
          </a:xfrm>
        </p:spPr>
        <p:txBody>
          <a:bodyPr>
            <a:normAutofit/>
          </a:bodyPr>
          <a:lstStyle>
            <a:lvl1pPr marL="360000" indent="-288000">
              <a:lnSpc>
                <a:spcPts val="3200"/>
              </a:lnSpc>
              <a:spcBef>
                <a:spcPts val="500"/>
              </a:spcBef>
              <a:buSzPct val="100000"/>
              <a:buFontTx/>
              <a:buBlip>
                <a:blip r:embed="rId2"/>
              </a:buBlip>
              <a:defRPr sz="2400" b="0">
                <a:latin typeface="Times New Roman" pitchFamily="18" charset="0"/>
                <a:ea typeface="標楷體" pitchFamily="65" charset="-120"/>
                <a:cs typeface="Times New Roman" pitchFamily="18" charset="0"/>
              </a:defRPr>
            </a:lvl1pPr>
            <a:lvl2pPr>
              <a:lnSpc>
                <a:spcPts val="3200"/>
              </a:lnSpc>
              <a:spcBef>
                <a:spcPts val="500"/>
              </a:spcBef>
              <a:defRPr sz="2400" b="0">
                <a:latin typeface="Times New Roman" pitchFamily="18" charset="0"/>
                <a:ea typeface="標楷體" pitchFamily="65" charset="-120"/>
                <a:cs typeface="Times New Roman" pitchFamily="18" charset="0"/>
              </a:defRPr>
            </a:lvl2pPr>
            <a:lvl3pPr>
              <a:lnSpc>
                <a:spcPts val="3200"/>
              </a:lnSpc>
              <a:spcBef>
                <a:spcPts val="500"/>
              </a:spcBef>
              <a:defRPr sz="2400" b="0">
                <a:latin typeface="Times New Roman" pitchFamily="18" charset="0"/>
                <a:ea typeface="標楷體" pitchFamily="65" charset="-120"/>
                <a:cs typeface="Times New Roman" pitchFamily="18" charset="0"/>
              </a:defRPr>
            </a:lvl3pPr>
            <a:lvl4pPr>
              <a:lnSpc>
                <a:spcPts val="3200"/>
              </a:lnSpc>
              <a:spcBef>
                <a:spcPts val="500"/>
              </a:spcBef>
              <a:defRPr sz="2400" b="0">
                <a:latin typeface="Times New Roman" pitchFamily="18" charset="0"/>
                <a:ea typeface="標楷體" pitchFamily="65" charset="-120"/>
                <a:cs typeface="Times New Roman" pitchFamily="18" charset="0"/>
              </a:defRPr>
            </a:lvl4pPr>
            <a:lvl5pPr>
              <a:lnSpc>
                <a:spcPts val="3200"/>
              </a:lnSpc>
              <a:spcBef>
                <a:spcPts val="500"/>
              </a:spcBef>
              <a:defRPr sz="2400" b="0">
                <a:latin typeface="Times New Roman" pitchFamily="18" charset="0"/>
                <a:ea typeface="標楷體" pitchFamily="65" charset="-120"/>
                <a:cs typeface="Times New Roman" pitchFamily="18"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p:ph type="dt" sz="half" idx="10"/>
          </p:nvPr>
        </p:nvSpPr>
        <p:spPr/>
        <p:txBody>
          <a:bodyPr/>
          <a:lstStyle/>
          <a:p>
            <a:fld id="{4F8A1790-F87D-46C3-8A9A-A39F51776E2B}" type="datetimeFigureOut">
              <a:rPr lang="zh-TW" altLang="en-US" smtClean="0"/>
              <a:t>2021/12/3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23EF44F1-1257-4C25-AB8A-807CA769B911}" type="slidenum">
              <a:rPr lang="zh-TW" altLang="en-US" smtClean="0"/>
              <a:t>‹#›</a:t>
            </a:fld>
            <a:endParaRPr lang="zh-TW" altLang="en-US"/>
          </a:p>
        </p:txBody>
      </p:sp>
      <p:grpSp>
        <p:nvGrpSpPr>
          <p:cNvPr id="8" name="Group 4"/>
          <p:cNvGrpSpPr>
            <a:grpSpLocks noChangeAspect="1"/>
          </p:cNvGrpSpPr>
          <p:nvPr userDrawn="1"/>
        </p:nvGrpSpPr>
        <p:grpSpPr bwMode="auto">
          <a:xfrm>
            <a:off x="6815519" y="122572"/>
            <a:ext cx="2076961" cy="794231"/>
            <a:chOff x="2474" y="1891"/>
            <a:chExt cx="1681" cy="482"/>
          </a:xfrm>
        </p:grpSpPr>
        <p:sp>
          <p:nvSpPr>
            <p:cNvPr id="9" name="Freeform 6"/>
            <p:cNvSpPr>
              <a:spLocks/>
            </p:cNvSpPr>
            <p:nvPr userDrawn="1"/>
          </p:nvSpPr>
          <p:spPr bwMode="auto">
            <a:xfrm>
              <a:off x="3074" y="1891"/>
              <a:ext cx="482" cy="482"/>
            </a:xfrm>
            <a:custGeom>
              <a:avLst/>
              <a:gdLst>
                <a:gd name="T0" fmla="*/ 963 w 964"/>
                <a:gd name="T1" fmla="*/ 507 h 964"/>
                <a:gd name="T2" fmla="*/ 954 w 964"/>
                <a:gd name="T3" fmla="*/ 579 h 964"/>
                <a:gd name="T4" fmla="*/ 934 w 964"/>
                <a:gd name="T5" fmla="*/ 647 h 964"/>
                <a:gd name="T6" fmla="*/ 906 w 964"/>
                <a:gd name="T7" fmla="*/ 712 h 964"/>
                <a:gd name="T8" fmla="*/ 868 w 964"/>
                <a:gd name="T9" fmla="*/ 770 h 964"/>
                <a:gd name="T10" fmla="*/ 823 w 964"/>
                <a:gd name="T11" fmla="*/ 822 h 964"/>
                <a:gd name="T12" fmla="*/ 771 w 964"/>
                <a:gd name="T13" fmla="*/ 868 h 964"/>
                <a:gd name="T14" fmla="*/ 712 w 964"/>
                <a:gd name="T15" fmla="*/ 905 h 964"/>
                <a:gd name="T16" fmla="*/ 647 w 964"/>
                <a:gd name="T17" fmla="*/ 934 h 964"/>
                <a:gd name="T18" fmla="*/ 580 w 964"/>
                <a:gd name="T19" fmla="*/ 954 h 964"/>
                <a:gd name="T20" fmla="*/ 507 w 964"/>
                <a:gd name="T21" fmla="*/ 963 h 964"/>
                <a:gd name="T22" fmla="*/ 457 w 964"/>
                <a:gd name="T23" fmla="*/ 963 h 964"/>
                <a:gd name="T24" fmla="*/ 385 w 964"/>
                <a:gd name="T25" fmla="*/ 954 h 964"/>
                <a:gd name="T26" fmla="*/ 317 w 964"/>
                <a:gd name="T27" fmla="*/ 934 h 964"/>
                <a:gd name="T28" fmla="*/ 252 w 964"/>
                <a:gd name="T29" fmla="*/ 905 h 964"/>
                <a:gd name="T30" fmla="*/ 194 w 964"/>
                <a:gd name="T31" fmla="*/ 868 h 964"/>
                <a:gd name="T32" fmla="*/ 142 w 964"/>
                <a:gd name="T33" fmla="*/ 822 h 964"/>
                <a:gd name="T34" fmla="*/ 96 w 964"/>
                <a:gd name="T35" fmla="*/ 770 h 964"/>
                <a:gd name="T36" fmla="*/ 59 w 964"/>
                <a:gd name="T37" fmla="*/ 712 h 964"/>
                <a:gd name="T38" fmla="*/ 29 w 964"/>
                <a:gd name="T39" fmla="*/ 647 h 964"/>
                <a:gd name="T40" fmla="*/ 10 w 964"/>
                <a:gd name="T41" fmla="*/ 579 h 964"/>
                <a:gd name="T42" fmla="*/ 1 w 964"/>
                <a:gd name="T43" fmla="*/ 507 h 964"/>
                <a:gd name="T44" fmla="*/ 1 w 964"/>
                <a:gd name="T45" fmla="*/ 457 h 964"/>
                <a:gd name="T46" fmla="*/ 10 w 964"/>
                <a:gd name="T47" fmla="*/ 384 h 964"/>
                <a:gd name="T48" fmla="*/ 29 w 964"/>
                <a:gd name="T49" fmla="*/ 316 h 964"/>
                <a:gd name="T50" fmla="*/ 59 w 964"/>
                <a:gd name="T51" fmla="*/ 252 h 964"/>
                <a:gd name="T52" fmla="*/ 96 w 964"/>
                <a:gd name="T53" fmla="*/ 193 h 964"/>
                <a:gd name="T54" fmla="*/ 142 w 964"/>
                <a:gd name="T55" fmla="*/ 141 h 964"/>
                <a:gd name="T56" fmla="*/ 194 w 964"/>
                <a:gd name="T57" fmla="*/ 95 h 964"/>
                <a:gd name="T58" fmla="*/ 252 w 964"/>
                <a:gd name="T59" fmla="*/ 58 h 964"/>
                <a:gd name="T60" fmla="*/ 317 w 964"/>
                <a:gd name="T61" fmla="*/ 29 h 964"/>
                <a:gd name="T62" fmla="*/ 385 w 964"/>
                <a:gd name="T63" fmla="*/ 10 h 964"/>
                <a:gd name="T64" fmla="*/ 457 w 964"/>
                <a:gd name="T65" fmla="*/ 1 h 964"/>
                <a:gd name="T66" fmla="*/ 507 w 964"/>
                <a:gd name="T67" fmla="*/ 1 h 964"/>
                <a:gd name="T68" fmla="*/ 580 w 964"/>
                <a:gd name="T69" fmla="*/ 10 h 964"/>
                <a:gd name="T70" fmla="*/ 647 w 964"/>
                <a:gd name="T71" fmla="*/ 29 h 964"/>
                <a:gd name="T72" fmla="*/ 712 w 964"/>
                <a:gd name="T73" fmla="*/ 58 h 964"/>
                <a:gd name="T74" fmla="*/ 771 w 964"/>
                <a:gd name="T75" fmla="*/ 95 h 964"/>
                <a:gd name="T76" fmla="*/ 823 w 964"/>
                <a:gd name="T77" fmla="*/ 141 h 964"/>
                <a:gd name="T78" fmla="*/ 868 w 964"/>
                <a:gd name="T79" fmla="*/ 193 h 964"/>
                <a:gd name="T80" fmla="*/ 906 w 964"/>
                <a:gd name="T81" fmla="*/ 252 h 964"/>
                <a:gd name="T82" fmla="*/ 934 w 964"/>
                <a:gd name="T83" fmla="*/ 316 h 964"/>
                <a:gd name="T84" fmla="*/ 954 w 964"/>
                <a:gd name="T85" fmla="*/ 384 h 964"/>
                <a:gd name="T86" fmla="*/ 963 w 964"/>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4" h="964">
                  <a:moveTo>
                    <a:pt x="964" y="482"/>
                  </a:moveTo>
                  <a:lnTo>
                    <a:pt x="964" y="482"/>
                  </a:lnTo>
                  <a:lnTo>
                    <a:pt x="963" y="507"/>
                  </a:lnTo>
                  <a:lnTo>
                    <a:pt x="961" y="531"/>
                  </a:lnTo>
                  <a:lnTo>
                    <a:pt x="959" y="555"/>
                  </a:lnTo>
                  <a:lnTo>
                    <a:pt x="954" y="579"/>
                  </a:lnTo>
                  <a:lnTo>
                    <a:pt x="948" y="602"/>
                  </a:lnTo>
                  <a:lnTo>
                    <a:pt x="942" y="625"/>
                  </a:lnTo>
                  <a:lnTo>
                    <a:pt x="934" y="647"/>
                  </a:lnTo>
                  <a:lnTo>
                    <a:pt x="926" y="669"/>
                  </a:lnTo>
                  <a:lnTo>
                    <a:pt x="916" y="691"/>
                  </a:lnTo>
                  <a:lnTo>
                    <a:pt x="906" y="712"/>
                  </a:lnTo>
                  <a:lnTo>
                    <a:pt x="894" y="731"/>
                  </a:lnTo>
                  <a:lnTo>
                    <a:pt x="881" y="751"/>
                  </a:lnTo>
                  <a:lnTo>
                    <a:pt x="868" y="770"/>
                  </a:lnTo>
                  <a:lnTo>
                    <a:pt x="854" y="789"/>
                  </a:lnTo>
                  <a:lnTo>
                    <a:pt x="839" y="806"/>
                  </a:lnTo>
                  <a:lnTo>
                    <a:pt x="823" y="822"/>
                  </a:lnTo>
                  <a:lnTo>
                    <a:pt x="806" y="838"/>
                  </a:lnTo>
                  <a:lnTo>
                    <a:pt x="788" y="853"/>
                  </a:lnTo>
                  <a:lnTo>
                    <a:pt x="771" y="868"/>
                  </a:lnTo>
                  <a:lnTo>
                    <a:pt x="751" y="881"/>
                  </a:lnTo>
                  <a:lnTo>
                    <a:pt x="732" y="894"/>
                  </a:lnTo>
                  <a:lnTo>
                    <a:pt x="712" y="905"/>
                  </a:lnTo>
                  <a:lnTo>
                    <a:pt x="691" y="917"/>
                  </a:lnTo>
                  <a:lnTo>
                    <a:pt x="669" y="926"/>
                  </a:lnTo>
                  <a:lnTo>
                    <a:pt x="647" y="934"/>
                  </a:lnTo>
                  <a:lnTo>
                    <a:pt x="626" y="942"/>
                  </a:lnTo>
                  <a:lnTo>
                    <a:pt x="603" y="949"/>
                  </a:lnTo>
                  <a:lnTo>
                    <a:pt x="580" y="954"/>
                  </a:lnTo>
                  <a:lnTo>
                    <a:pt x="555" y="958"/>
                  </a:lnTo>
                  <a:lnTo>
                    <a:pt x="531" y="962"/>
                  </a:lnTo>
                  <a:lnTo>
                    <a:pt x="507" y="963"/>
                  </a:lnTo>
                  <a:lnTo>
                    <a:pt x="482" y="964"/>
                  </a:lnTo>
                  <a:lnTo>
                    <a:pt x="482" y="964"/>
                  </a:lnTo>
                  <a:lnTo>
                    <a:pt x="457" y="963"/>
                  </a:lnTo>
                  <a:lnTo>
                    <a:pt x="433" y="962"/>
                  </a:lnTo>
                  <a:lnTo>
                    <a:pt x="409" y="958"/>
                  </a:lnTo>
                  <a:lnTo>
                    <a:pt x="385" y="954"/>
                  </a:lnTo>
                  <a:lnTo>
                    <a:pt x="362" y="949"/>
                  </a:lnTo>
                  <a:lnTo>
                    <a:pt x="339" y="942"/>
                  </a:lnTo>
                  <a:lnTo>
                    <a:pt x="317" y="934"/>
                  </a:lnTo>
                  <a:lnTo>
                    <a:pt x="295" y="926"/>
                  </a:lnTo>
                  <a:lnTo>
                    <a:pt x="273" y="917"/>
                  </a:lnTo>
                  <a:lnTo>
                    <a:pt x="252" y="905"/>
                  </a:lnTo>
                  <a:lnTo>
                    <a:pt x="232" y="894"/>
                  </a:lnTo>
                  <a:lnTo>
                    <a:pt x="212" y="881"/>
                  </a:lnTo>
                  <a:lnTo>
                    <a:pt x="194" y="868"/>
                  </a:lnTo>
                  <a:lnTo>
                    <a:pt x="175" y="853"/>
                  </a:lnTo>
                  <a:lnTo>
                    <a:pt x="158" y="838"/>
                  </a:lnTo>
                  <a:lnTo>
                    <a:pt x="142" y="822"/>
                  </a:lnTo>
                  <a:lnTo>
                    <a:pt x="126" y="806"/>
                  </a:lnTo>
                  <a:lnTo>
                    <a:pt x="111" y="789"/>
                  </a:lnTo>
                  <a:lnTo>
                    <a:pt x="96" y="770"/>
                  </a:lnTo>
                  <a:lnTo>
                    <a:pt x="83" y="751"/>
                  </a:lnTo>
                  <a:lnTo>
                    <a:pt x="70" y="731"/>
                  </a:lnTo>
                  <a:lnTo>
                    <a:pt x="59" y="712"/>
                  </a:lnTo>
                  <a:lnTo>
                    <a:pt x="47" y="691"/>
                  </a:lnTo>
                  <a:lnTo>
                    <a:pt x="38" y="669"/>
                  </a:lnTo>
                  <a:lnTo>
                    <a:pt x="29" y="647"/>
                  </a:lnTo>
                  <a:lnTo>
                    <a:pt x="22" y="625"/>
                  </a:lnTo>
                  <a:lnTo>
                    <a:pt x="15" y="602"/>
                  </a:lnTo>
                  <a:lnTo>
                    <a:pt x="10" y="579"/>
                  </a:lnTo>
                  <a:lnTo>
                    <a:pt x="6" y="555"/>
                  </a:lnTo>
                  <a:lnTo>
                    <a:pt x="2" y="531"/>
                  </a:lnTo>
                  <a:lnTo>
                    <a:pt x="1" y="507"/>
                  </a:lnTo>
                  <a:lnTo>
                    <a:pt x="0" y="482"/>
                  </a:lnTo>
                  <a:lnTo>
                    <a:pt x="0" y="482"/>
                  </a:lnTo>
                  <a:lnTo>
                    <a:pt x="1" y="457"/>
                  </a:lnTo>
                  <a:lnTo>
                    <a:pt x="2" y="433"/>
                  </a:lnTo>
                  <a:lnTo>
                    <a:pt x="6" y="409"/>
                  </a:lnTo>
                  <a:lnTo>
                    <a:pt x="10" y="384"/>
                  </a:lnTo>
                  <a:lnTo>
                    <a:pt x="15" y="361"/>
                  </a:lnTo>
                  <a:lnTo>
                    <a:pt x="22" y="338"/>
                  </a:lnTo>
                  <a:lnTo>
                    <a:pt x="29" y="316"/>
                  </a:lnTo>
                  <a:lnTo>
                    <a:pt x="38" y="295"/>
                  </a:lnTo>
                  <a:lnTo>
                    <a:pt x="47" y="273"/>
                  </a:lnTo>
                  <a:lnTo>
                    <a:pt x="59" y="252"/>
                  </a:lnTo>
                  <a:lnTo>
                    <a:pt x="70" y="232"/>
                  </a:lnTo>
                  <a:lnTo>
                    <a:pt x="83" y="213"/>
                  </a:lnTo>
                  <a:lnTo>
                    <a:pt x="96" y="193"/>
                  </a:lnTo>
                  <a:lnTo>
                    <a:pt x="111" y="176"/>
                  </a:lnTo>
                  <a:lnTo>
                    <a:pt x="126" y="157"/>
                  </a:lnTo>
                  <a:lnTo>
                    <a:pt x="142" y="141"/>
                  </a:lnTo>
                  <a:lnTo>
                    <a:pt x="158" y="125"/>
                  </a:lnTo>
                  <a:lnTo>
                    <a:pt x="175" y="110"/>
                  </a:lnTo>
                  <a:lnTo>
                    <a:pt x="194" y="95"/>
                  </a:lnTo>
                  <a:lnTo>
                    <a:pt x="212" y="82"/>
                  </a:lnTo>
                  <a:lnTo>
                    <a:pt x="232" y="70"/>
                  </a:lnTo>
                  <a:lnTo>
                    <a:pt x="252" y="58"/>
                  </a:lnTo>
                  <a:lnTo>
                    <a:pt x="273" y="48"/>
                  </a:lnTo>
                  <a:lnTo>
                    <a:pt x="295" y="38"/>
                  </a:lnTo>
                  <a:lnTo>
                    <a:pt x="317" y="29"/>
                  </a:lnTo>
                  <a:lnTo>
                    <a:pt x="339" y="21"/>
                  </a:lnTo>
                  <a:lnTo>
                    <a:pt x="362" y="16"/>
                  </a:lnTo>
                  <a:lnTo>
                    <a:pt x="385" y="10"/>
                  </a:lnTo>
                  <a:lnTo>
                    <a:pt x="409" y="5"/>
                  </a:lnTo>
                  <a:lnTo>
                    <a:pt x="433" y="3"/>
                  </a:lnTo>
                  <a:lnTo>
                    <a:pt x="457" y="1"/>
                  </a:lnTo>
                  <a:lnTo>
                    <a:pt x="482" y="0"/>
                  </a:lnTo>
                  <a:lnTo>
                    <a:pt x="482" y="0"/>
                  </a:lnTo>
                  <a:lnTo>
                    <a:pt x="507" y="1"/>
                  </a:lnTo>
                  <a:lnTo>
                    <a:pt x="531" y="3"/>
                  </a:lnTo>
                  <a:lnTo>
                    <a:pt x="555" y="5"/>
                  </a:lnTo>
                  <a:lnTo>
                    <a:pt x="580" y="10"/>
                  </a:lnTo>
                  <a:lnTo>
                    <a:pt x="603" y="16"/>
                  </a:lnTo>
                  <a:lnTo>
                    <a:pt x="626" y="21"/>
                  </a:lnTo>
                  <a:lnTo>
                    <a:pt x="647" y="29"/>
                  </a:lnTo>
                  <a:lnTo>
                    <a:pt x="669" y="38"/>
                  </a:lnTo>
                  <a:lnTo>
                    <a:pt x="691" y="48"/>
                  </a:lnTo>
                  <a:lnTo>
                    <a:pt x="712" y="58"/>
                  </a:lnTo>
                  <a:lnTo>
                    <a:pt x="732" y="70"/>
                  </a:lnTo>
                  <a:lnTo>
                    <a:pt x="751" y="82"/>
                  </a:lnTo>
                  <a:lnTo>
                    <a:pt x="771" y="95"/>
                  </a:lnTo>
                  <a:lnTo>
                    <a:pt x="788" y="110"/>
                  </a:lnTo>
                  <a:lnTo>
                    <a:pt x="806" y="125"/>
                  </a:lnTo>
                  <a:lnTo>
                    <a:pt x="823" y="141"/>
                  </a:lnTo>
                  <a:lnTo>
                    <a:pt x="839" y="157"/>
                  </a:lnTo>
                  <a:lnTo>
                    <a:pt x="854" y="176"/>
                  </a:lnTo>
                  <a:lnTo>
                    <a:pt x="868" y="193"/>
                  </a:lnTo>
                  <a:lnTo>
                    <a:pt x="881" y="213"/>
                  </a:lnTo>
                  <a:lnTo>
                    <a:pt x="894" y="232"/>
                  </a:lnTo>
                  <a:lnTo>
                    <a:pt x="906" y="252"/>
                  </a:lnTo>
                  <a:lnTo>
                    <a:pt x="916" y="273"/>
                  </a:lnTo>
                  <a:lnTo>
                    <a:pt x="926" y="295"/>
                  </a:lnTo>
                  <a:lnTo>
                    <a:pt x="934" y="316"/>
                  </a:lnTo>
                  <a:lnTo>
                    <a:pt x="942" y="338"/>
                  </a:lnTo>
                  <a:lnTo>
                    <a:pt x="948" y="361"/>
                  </a:lnTo>
                  <a:lnTo>
                    <a:pt x="954" y="384"/>
                  </a:lnTo>
                  <a:lnTo>
                    <a:pt x="959" y="409"/>
                  </a:lnTo>
                  <a:lnTo>
                    <a:pt x="961" y="433"/>
                  </a:lnTo>
                  <a:lnTo>
                    <a:pt x="963" y="457"/>
                  </a:lnTo>
                  <a:lnTo>
                    <a:pt x="964" y="482"/>
                  </a:lnTo>
                  <a:lnTo>
                    <a:pt x="964"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userDrawn="1"/>
          </p:nvSpPr>
          <p:spPr bwMode="auto">
            <a:xfrm>
              <a:off x="2474" y="1891"/>
              <a:ext cx="481" cy="482"/>
            </a:xfrm>
            <a:custGeom>
              <a:avLst/>
              <a:gdLst>
                <a:gd name="T0" fmla="*/ 963 w 963"/>
                <a:gd name="T1" fmla="*/ 507 h 964"/>
                <a:gd name="T2" fmla="*/ 954 w 963"/>
                <a:gd name="T3" fmla="*/ 579 h 964"/>
                <a:gd name="T4" fmla="*/ 934 w 963"/>
                <a:gd name="T5" fmla="*/ 647 h 964"/>
                <a:gd name="T6" fmla="*/ 905 w 963"/>
                <a:gd name="T7" fmla="*/ 712 h 964"/>
                <a:gd name="T8" fmla="*/ 867 w 963"/>
                <a:gd name="T9" fmla="*/ 770 h 964"/>
                <a:gd name="T10" fmla="*/ 822 w 963"/>
                <a:gd name="T11" fmla="*/ 822 h 964"/>
                <a:gd name="T12" fmla="*/ 769 w 963"/>
                <a:gd name="T13" fmla="*/ 868 h 964"/>
                <a:gd name="T14" fmla="*/ 711 w 963"/>
                <a:gd name="T15" fmla="*/ 905 h 964"/>
                <a:gd name="T16" fmla="*/ 647 w 963"/>
                <a:gd name="T17" fmla="*/ 934 h 964"/>
                <a:gd name="T18" fmla="*/ 578 w 963"/>
                <a:gd name="T19" fmla="*/ 954 h 964"/>
                <a:gd name="T20" fmla="*/ 507 w 963"/>
                <a:gd name="T21" fmla="*/ 963 h 964"/>
                <a:gd name="T22" fmla="*/ 456 w 963"/>
                <a:gd name="T23" fmla="*/ 963 h 964"/>
                <a:gd name="T24" fmla="*/ 385 w 963"/>
                <a:gd name="T25" fmla="*/ 954 h 964"/>
                <a:gd name="T26" fmla="*/ 315 w 963"/>
                <a:gd name="T27" fmla="*/ 934 h 964"/>
                <a:gd name="T28" fmla="*/ 252 w 963"/>
                <a:gd name="T29" fmla="*/ 905 h 964"/>
                <a:gd name="T30" fmla="*/ 193 w 963"/>
                <a:gd name="T31" fmla="*/ 868 h 964"/>
                <a:gd name="T32" fmla="*/ 140 w 963"/>
                <a:gd name="T33" fmla="*/ 822 h 964"/>
                <a:gd name="T34" fmla="*/ 95 w 963"/>
                <a:gd name="T35" fmla="*/ 770 h 964"/>
                <a:gd name="T36" fmla="*/ 57 w 963"/>
                <a:gd name="T37" fmla="*/ 712 h 964"/>
                <a:gd name="T38" fmla="*/ 29 w 963"/>
                <a:gd name="T39" fmla="*/ 647 h 964"/>
                <a:gd name="T40" fmla="*/ 9 w 963"/>
                <a:gd name="T41" fmla="*/ 579 h 964"/>
                <a:gd name="T42" fmla="*/ 0 w 963"/>
                <a:gd name="T43" fmla="*/ 507 h 964"/>
                <a:gd name="T44" fmla="*/ 0 w 963"/>
                <a:gd name="T45" fmla="*/ 457 h 964"/>
                <a:gd name="T46" fmla="*/ 9 w 963"/>
                <a:gd name="T47" fmla="*/ 384 h 964"/>
                <a:gd name="T48" fmla="*/ 29 w 963"/>
                <a:gd name="T49" fmla="*/ 316 h 964"/>
                <a:gd name="T50" fmla="*/ 57 w 963"/>
                <a:gd name="T51" fmla="*/ 252 h 964"/>
                <a:gd name="T52" fmla="*/ 95 w 963"/>
                <a:gd name="T53" fmla="*/ 193 h 964"/>
                <a:gd name="T54" fmla="*/ 140 w 963"/>
                <a:gd name="T55" fmla="*/ 141 h 964"/>
                <a:gd name="T56" fmla="*/ 193 w 963"/>
                <a:gd name="T57" fmla="*/ 95 h 964"/>
                <a:gd name="T58" fmla="*/ 252 w 963"/>
                <a:gd name="T59" fmla="*/ 58 h 964"/>
                <a:gd name="T60" fmla="*/ 315 w 963"/>
                <a:gd name="T61" fmla="*/ 29 h 964"/>
                <a:gd name="T62" fmla="*/ 385 w 963"/>
                <a:gd name="T63" fmla="*/ 10 h 964"/>
                <a:gd name="T64" fmla="*/ 456 w 963"/>
                <a:gd name="T65" fmla="*/ 1 h 964"/>
                <a:gd name="T66" fmla="*/ 507 w 963"/>
                <a:gd name="T67" fmla="*/ 1 h 964"/>
                <a:gd name="T68" fmla="*/ 578 w 963"/>
                <a:gd name="T69" fmla="*/ 10 h 964"/>
                <a:gd name="T70" fmla="*/ 647 w 963"/>
                <a:gd name="T71" fmla="*/ 29 h 964"/>
                <a:gd name="T72" fmla="*/ 711 w 963"/>
                <a:gd name="T73" fmla="*/ 58 h 964"/>
                <a:gd name="T74" fmla="*/ 769 w 963"/>
                <a:gd name="T75" fmla="*/ 95 h 964"/>
                <a:gd name="T76" fmla="*/ 822 w 963"/>
                <a:gd name="T77" fmla="*/ 141 h 964"/>
                <a:gd name="T78" fmla="*/ 867 w 963"/>
                <a:gd name="T79" fmla="*/ 193 h 964"/>
                <a:gd name="T80" fmla="*/ 905 w 963"/>
                <a:gd name="T81" fmla="*/ 252 h 964"/>
                <a:gd name="T82" fmla="*/ 934 w 963"/>
                <a:gd name="T83" fmla="*/ 316 h 964"/>
                <a:gd name="T84" fmla="*/ 954 w 963"/>
                <a:gd name="T85" fmla="*/ 384 h 964"/>
                <a:gd name="T86" fmla="*/ 963 w 963"/>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3" h="964">
                  <a:moveTo>
                    <a:pt x="963" y="482"/>
                  </a:moveTo>
                  <a:lnTo>
                    <a:pt x="963" y="482"/>
                  </a:lnTo>
                  <a:lnTo>
                    <a:pt x="963" y="507"/>
                  </a:lnTo>
                  <a:lnTo>
                    <a:pt x="961" y="531"/>
                  </a:lnTo>
                  <a:lnTo>
                    <a:pt x="957" y="555"/>
                  </a:lnTo>
                  <a:lnTo>
                    <a:pt x="954" y="579"/>
                  </a:lnTo>
                  <a:lnTo>
                    <a:pt x="948" y="602"/>
                  </a:lnTo>
                  <a:lnTo>
                    <a:pt x="941" y="625"/>
                  </a:lnTo>
                  <a:lnTo>
                    <a:pt x="934" y="647"/>
                  </a:lnTo>
                  <a:lnTo>
                    <a:pt x="925" y="669"/>
                  </a:lnTo>
                  <a:lnTo>
                    <a:pt x="916" y="691"/>
                  </a:lnTo>
                  <a:lnTo>
                    <a:pt x="905" y="712"/>
                  </a:lnTo>
                  <a:lnTo>
                    <a:pt x="894" y="731"/>
                  </a:lnTo>
                  <a:lnTo>
                    <a:pt x="881" y="751"/>
                  </a:lnTo>
                  <a:lnTo>
                    <a:pt x="867" y="770"/>
                  </a:lnTo>
                  <a:lnTo>
                    <a:pt x="853" y="789"/>
                  </a:lnTo>
                  <a:lnTo>
                    <a:pt x="838" y="806"/>
                  </a:lnTo>
                  <a:lnTo>
                    <a:pt x="822" y="822"/>
                  </a:lnTo>
                  <a:lnTo>
                    <a:pt x="805" y="838"/>
                  </a:lnTo>
                  <a:lnTo>
                    <a:pt x="788" y="853"/>
                  </a:lnTo>
                  <a:lnTo>
                    <a:pt x="769" y="868"/>
                  </a:lnTo>
                  <a:lnTo>
                    <a:pt x="751" y="881"/>
                  </a:lnTo>
                  <a:lnTo>
                    <a:pt x="731" y="894"/>
                  </a:lnTo>
                  <a:lnTo>
                    <a:pt x="711" y="905"/>
                  </a:lnTo>
                  <a:lnTo>
                    <a:pt x="690" y="917"/>
                  </a:lnTo>
                  <a:lnTo>
                    <a:pt x="669" y="926"/>
                  </a:lnTo>
                  <a:lnTo>
                    <a:pt x="647" y="934"/>
                  </a:lnTo>
                  <a:lnTo>
                    <a:pt x="624" y="942"/>
                  </a:lnTo>
                  <a:lnTo>
                    <a:pt x="602" y="949"/>
                  </a:lnTo>
                  <a:lnTo>
                    <a:pt x="578" y="954"/>
                  </a:lnTo>
                  <a:lnTo>
                    <a:pt x="555" y="958"/>
                  </a:lnTo>
                  <a:lnTo>
                    <a:pt x="531" y="962"/>
                  </a:lnTo>
                  <a:lnTo>
                    <a:pt x="507" y="963"/>
                  </a:lnTo>
                  <a:lnTo>
                    <a:pt x="481" y="964"/>
                  </a:lnTo>
                  <a:lnTo>
                    <a:pt x="481" y="964"/>
                  </a:lnTo>
                  <a:lnTo>
                    <a:pt x="456" y="963"/>
                  </a:lnTo>
                  <a:lnTo>
                    <a:pt x="432" y="962"/>
                  </a:lnTo>
                  <a:lnTo>
                    <a:pt x="408" y="958"/>
                  </a:lnTo>
                  <a:lnTo>
                    <a:pt x="385" y="954"/>
                  </a:lnTo>
                  <a:lnTo>
                    <a:pt x="360" y="949"/>
                  </a:lnTo>
                  <a:lnTo>
                    <a:pt x="339" y="942"/>
                  </a:lnTo>
                  <a:lnTo>
                    <a:pt x="315" y="934"/>
                  </a:lnTo>
                  <a:lnTo>
                    <a:pt x="294" y="926"/>
                  </a:lnTo>
                  <a:lnTo>
                    <a:pt x="273" y="917"/>
                  </a:lnTo>
                  <a:lnTo>
                    <a:pt x="252" y="905"/>
                  </a:lnTo>
                  <a:lnTo>
                    <a:pt x="231" y="894"/>
                  </a:lnTo>
                  <a:lnTo>
                    <a:pt x="212" y="881"/>
                  </a:lnTo>
                  <a:lnTo>
                    <a:pt x="193" y="868"/>
                  </a:lnTo>
                  <a:lnTo>
                    <a:pt x="175" y="853"/>
                  </a:lnTo>
                  <a:lnTo>
                    <a:pt x="158" y="838"/>
                  </a:lnTo>
                  <a:lnTo>
                    <a:pt x="140" y="822"/>
                  </a:lnTo>
                  <a:lnTo>
                    <a:pt x="124" y="806"/>
                  </a:lnTo>
                  <a:lnTo>
                    <a:pt x="109" y="789"/>
                  </a:lnTo>
                  <a:lnTo>
                    <a:pt x="95" y="770"/>
                  </a:lnTo>
                  <a:lnTo>
                    <a:pt x="82" y="751"/>
                  </a:lnTo>
                  <a:lnTo>
                    <a:pt x="69" y="731"/>
                  </a:lnTo>
                  <a:lnTo>
                    <a:pt x="57" y="712"/>
                  </a:lnTo>
                  <a:lnTo>
                    <a:pt x="47" y="691"/>
                  </a:lnTo>
                  <a:lnTo>
                    <a:pt x="38" y="669"/>
                  </a:lnTo>
                  <a:lnTo>
                    <a:pt x="29" y="647"/>
                  </a:lnTo>
                  <a:lnTo>
                    <a:pt x="22" y="625"/>
                  </a:lnTo>
                  <a:lnTo>
                    <a:pt x="15" y="602"/>
                  </a:lnTo>
                  <a:lnTo>
                    <a:pt x="9" y="579"/>
                  </a:lnTo>
                  <a:lnTo>
                    <a:pt x="6" y="555"/>
                  </a:lnTo>
                  <a:lnTo>
                    <a:pt x="2" y="531"/>
                  </a:lnTo>
                  <a:lnTo>
                    <a:pt x="0" y="507"/>
                  </a:lnTo>
                  <a:lnTo>
                    <a:pt x="0" y="482"/>
                  </a:lnTo>
                  <a:lnTo>
                    <a:pt x="0" y="482"/>
                  </a:lnTo>
                  <a:lnTo>
                    <a:pt x="0" y="457"/>
                  </a:lnTo>
                  <a:lnTo>
                    <a:pt x="2" y="433"/>
                  </a:lnTo>
                  <a:lnTo>
                    <a:pt x="6" y="409"/>
                  </a:lnTo>
                  <a:lnTo>
                    <a:pt x="9" y="384"/>
                  </a:lnTo>
                  <a:lnTo>
                    <a:pt x="15" y="361"/>
                  </a:lnTo>
                  <a:lnTo>
                    <a:pt x="22" y="338"/>
                  </a:lnTo>
                  <a:lnTo>
                    <a:pt x="29" y="316"/>
                  </a:lnTo>
                  <a:lnTo>
                    <a:pt x="38" y="295"/>
                  </a:lnTo>
                  <a:lnTo>
                    <a:pt x="47" y="273"/>
                  </a:lnTo>
                  <a:lnTo>
                    <a:pt x="57" y="252"/>
                  </a:lnTo>
                  <a:lnTo>
                    <a:pt x="69" y="232"/>
                  </a:lnTo>
                  <a:lnTo>
                    <a:pt x="82" y="213"/>
                  </a:lnTo>
                  <a:lnTo>
                    <a:pt x="95" y="193"/>
                  </a:lnTo>
                  <a:lnTo>
                    <a:pt x="109" y="176"/>
                  </a:lnTo>
                  <a:lnTo>
                    <a:pt x="124" y="157"/>
                  </a:lnTo>
                  <a:lnTo>
                    <a:pt x="140" y="141"/>
                  </a:lnTo>
                  <a:lnTo>
                    <a:pt x="158" y="125"/>
                  </a:lnTo>
                  <a:lnTo>
                    <a:pt x="175" y="110"/>
                  </a:lnTo>
                  <a:lnTo>
                    <a:pt x="193" y="95"/>
                  </a:lnTo>
                  <a:lnTo>
                    <a:pt x="212" y="82"/>
                  </a:lnTo>
                  <a:lnTo>
                    <a:pt x="231" y="70"/>
                  </a:lnTo>
                  <a:lnTo>
                    <a:pt x="252" y="58"/>
                  </a:lnTo>
                  <a:lnTo>
                    <a:pt x="273" y="48"/>
                  </a:lnTo>
                  <a:lnTo>
                    <a:pt x="294" y="38"/>
                  </a:lnTo>
                  <a:lnTo>
                    <a:pt x="315" y="29"/>
                  </a:lnTo>
                  <a:lnTo>
                    <a:pt x="339" y="21"/>
                  </a:lnTo>
                  <a:lnTo>
                    <a:pt x="360" y="16"/>
                  </a:lnTo>
                  <a:lnTo>
                    <a:pt x="385" y="10"/>
                  </a:lnTo>
                  <a:lnTo>
                    <a:pt x="408" y="5"/>
                  </a:lnTo>
                  <a:lnTo>
                    <a:pt x="432" y="3"/>
                  </a:lnTo>
                  <a:lnTo>
                    <a:pt x="456" y="1"/>
                  </a:lnTo>
                  <a:lnTo>
                    <a:pt x="481" y="0"/>
                  </a:lnTo>
                  <a:lnTo>
                    <a:pt x="481" y="0"/>
                  </a:lnTo>
                  <a:lnTo>
                    <a:pt x="507" y="1"/>
                  </a:lnTo>
                  <a:lnTo>
                    <a:pt x="531" y="3"/>
                  </a:lnTo>
                  <a:lnTo>
                    <a:pt x="555" y="5"/>
                  </a:lnTo>
                  <a:lnTo>
                    <a:pt x="578" y="10"/>
                  </a:lnTo>
                  <a:lnTo>
                    <a:pt x="602" y="16"/>
                  </a:lnTo>
                  <a:lnTo>
                    <a:pt x="624" y="21"/>
                  </a:lnTo>
                  <a:lnTo>
                    <a:pt x="647" y="29"/>
                  </a:lnTo>
                  <a:lnTo>
                    <a:pt x="669" y="38"/>
                  </a:lnTo>
                  <a:lnTo>
                    <a:pt x="690" y="48"/>
                  </a:lnTo>
                  <a:lnTo>
                    <a:pt x="711" y="58"/>
                  </a:lnTo>
                  <a:lnTo>
                    <a:pt x="731" y="70"/>
                  </a:lnTo>
                  <a:lnTo>
                    <a:pt x="751" y="82"/>
                  </a:lnTo>
                  <a:lnTo>
                    <a:pt x="769" y="95"/>
                  </a:lnTo>
                  <a:lnTo>
                    <a:pt x="788" y="110"/>
                  </a:lnTo>
                  <a:lnTo>
                    <a:pt x="805" y="125"/>
                  </a:lnTo>
                  <a:lnTo>
                    <a:pt x="822" y="141"/>
                  </a:lnTo>
                  <a:lnTo>
                    <a:pt x="838" y="157"/>
                  </a:lnTo>
                  <a:lnTo>
                    <a:pt x="853" y="176"/>
                  </a:lnTo>
                  <a:lnTo>
                    <a:pt x="867" y="193"/>
                  </a:lnTo>
                  <a:lnTo>
                    <a:pt x="881" y="213"/>
                  </a:lnTo>
                  <a:lnTo>
                    <a:pt x="894" y="232"/>
                  </a:lnTo>
                  <a:lnTo>
                    <a:pt x="905" y="252"/>
                  </a:lnTo>
                  <a:lnTo>
                    <a:pt x="916" y="273"/>
                  </a:lnTo>
                  <a:lnTo>
                    <a:pt x="925" y="295"/>
                  </a:lnTo>
                  <a:lnTo>
                    <a:pt x="934" y="316"/>
                  </a:lnTo>
                  <a:lnTo>
                    <a:pt x="941" y="338"/>
                  </a:lnTo>
                  <a:lnTo>
                    <a:pt x="948" y="361"/>
                  </a:lnTo>
                  <a:lnTo>
                    <a:pt x="954" y="384"/>
                  </a:lnTo>
                  <a:lnTo>
                    <a:pt x="957" y="409"/>
                  </a:lnTo>
                  <a:lnTo>
                    <a:pt x="961" y="433"/>
                  </a:lnTo>
                  <a:lnTo>
                    <a:pt x="963" y="457"/>
                  </a:lnTo>
                  <a:lnTo>
                    <a:pt x="963" y="482"/>
                  </a:lnTo>
                  <a:lnTo>
                    <a:pt x="963"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p:cNvSpPr>
            <p:nvPr userDrawn="1"/>
          </p:nvSpPr>
          <p:spPr bwMode="auto">
            <a:xfrm>
              <a:off x="3673" y="1891"/>
              <a:ext cx="482" cy="482"/>
            </a:xfrm>
            <a:custGeom>
              <a:avLst/>
              <a:gdLst>
                <a:gd name="T0" fmla="*/ 963 w 965"/>
                <a:gd name="T1" fmla="*/ 507 h 964"/>
                <a:gd name="T2" fmla="*/ 954 w 965"/>
                <a:gd name="T3" fmla="*/ 579 h 964"/>
                <a:gd name="T4" fmla="*/ 935 w 965"/>
                <a:gd name="T5" fmla="*/ 647 h 964"/>
                <a:gd name="T6" fmla="*/ 906 w 965"/>
                <a:gd name="T7" fmla="*/ 712 h 964"/>
                <a:gd name="T8" fmla="*/ 869 w 965"/>
                <a:gd name="T9" fmla="*/ 770 h 964"/>
                <a:gd name="T10" fmla="*/ 823 w 965"/>
                <a:gd name="T11" fmla="*/ 822 h 964"/>
                <a:gd name="T12" fmla="*/ 771 w 965"/>
                <a:gd name="T13" fmla="*/ 868 h 964"/>
                <a:gd name="T14" fmla="*/ 712 w 965"/>
                <a:gd name="T15" fmla="*/ 905 h 964"/>
                <a:gd name="T16" fmla="*/ 648 w 965"/>
                <a:gd name="T17" fmla="*/ 934 h 964"/>
                <a:gd name="T18" fmla="*/ 580 w 965"/>
                <a:gd name="T19" fmla="*/ 954 h 964"/>
                <a:gd name="T20" fmla="*/ 507 w 965"/>
                <a:gd name="T21" fmla="*/ 963 h 964"/>
                <a:gd name="T22" fmla="*/ 458 w 965"/>
                <a:gd name="T23" fmla="*/ 963 h 964"/>
                <a:gd name="T24" fmla="*/ 385 w 965"/>
                <a:gd name="T25" fmla="*/ 954 h 964"/>
                <a:gd name="T26" fmla="*/ 317 w 965"/>
                <a:gd name="T27" fmla="*/ 934 h 964"/>
                <a:gd name="T28" fmla="*/ 253 w 965"/>
                <a:gd name="T29" fmla="*/ 905 h 964"/>
                <a:gd name="T30" fmla="*/ 194 w 965"/>
                <a:gd name="T31" fmla="*/ 868 h 964"/>
                <a:gd name="T32" fmla="*/ 142 w 965"/>
                <a:gd name="T33" fmla="*/ 822 h 964"/>
                <a:gd name="T34" fmla="*/ 97 w 965"/>
                <a:gd name="T35" fmla="*/ 770 h 964"/>
                <a:gd name="T36" fmla="*/ 59 w 965"/>
                <a:gd name="T37" fmla="*/ 712 h 964"/>
                <a:gd name="T38" fmla="*/ 30 w 965"/>
                <a:gd name="T39" fmla="*/ 647 h 964"/>
                <a:gd name="T40" fmla="*/ 11 w 965"/>
                <a:gd name="T41" fmla="*/ 579 h 964"/>
                <a:gd name="T42" fmla="*/ 1 w 965"/>
                <a:gd name="T43" fmla="*/ 507 h 964"/>
                <a:gd name="T44" fmla="*/ 1 w 965"/>
                <a:gd name="T45" fmla="*/ 457 h 964"/>
                <a:gd name="T46" fmla="*/ 11 w 965"/>
                <a:gd name="T47" fmla="*/ 384 h 964"/>
                <a:gd name="T48" fmla="*/ 30 w 965"/>
                <a:gd name="T49" fmla="*/ 316 h 964"/>
                <a:gd name="T50" fmla="*/ 59 w 965"/>
                <a:gd name="T51" fmla="*/ 252 h 964"/>
                <a:gd name="T52" fmla="*/ 97 w 965"/>
                <a:gd name="T53" fmla="*/ 193 h 964"/>
                <a:gd name="T54" fmla="*/ 142 w 965"/>
                <a:gd name="T55" fmla="*/ 141 h 964"/>
                <a:gd name="T56" fmla="*/ 194 w 965"/>
                <a:gd name="T57" fmla="*/ 95 h 964"/>
                <a:gd name="T58" fmla="*/ 253 w 965"/>
                <a:gd name="T59" fmla="*/ 58 h 964"/>
                <a:gd name="T60" fmla="*/ 317 w 965"/>
                <a:gd name="T61" fmla="*/ 29 h 964"/>
                <a:gd name="T62" fmla="*/ 385 w 965"/>
                <a:gd name="T63" fmla="*/ 10 h 964"/>
                <a:gd name="T64" fmla="*/ 458 w 965"/>
                <a:gd name="T65" fmla="*/ 1 h 964"/>
                <a:gd name="T66" fmla="*/ 507 w 965"/>
                <a:gd name="T67" fmla="*/ 1 h 964"/>
                <a:gd name="T68" fmla="*/ 580 w 965"/>
                <a:gd name="T69" fmla="*/ 10 h 964"/>
                <a:gd name="T70" fmla="*/ 648 w 965"/>
                <a:gd name="T71" fmla="*/ 29 h 964"/>
                <a:gd name="T72" fmla="*/ 712 w 965"/>
                <a:gd name="T73" fmla="*/ 58 h 964"/>
                <a:gd name="T74" fmla="*/ 771 w 965"/>
                <a:gd name="T75" fmla="*/ 95 h 964"/>
                <a:gd name="T76" fmla="*/ 823 w 965"/>
                <a:gd name="T77" fmla="*/ 141 h 964"/>
                <a:gd name="T78" fmla="*/ 869 w 965"/>
                <a:gd name="T79" fmla="*/ 193 h 964"/>
                <a:gd name="T80" fmla="*/ 906 w 965"/>
                <a:gd name="T81" fmla="*/ 252 h 964"/>
                <a:gd name="T82" fmla="*/ 935 w 965"/>
                <a:gd name="T83" fmla="*/ 316 h 964"/>
                <a:gd name="T84" fmla="*/ 954 w 965"/>
                <a:gd name="T85" fmla="*/ 384 h 964"/>
                <a:gd name="T86" fmla="*/ 963 w 965"/>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5" h="964">
                  <a:moveTo>
                    <a:pt x="965" y="482"/>
                  </a:moveTo>
                  <a:lnTo>
                    <a:pt x="965" y="482"/>
                  </a:lnTo>
                  <a:lnTo>
                    <a:pt x="963" y="507"/>
                  </a:lnTo>
                  <a:lnTo>
                    <a:pt x="962" y="531"/>
                  </a:lnTo>
                  <a:lnTo>
                    <a:pt x="959" y="555"/>
                  </a:lnTo>
                  <a:lnTo>
                    <a:pt x="954" y="579"/>
                  </a:lnTo>
                  <a:lnTo>
                    <a:pt x="950" y="602"/>
                  </a:lnTo>
                  <a:lnTo>
                    <a:pt x="943" y="625"/>
                  </a:lnTo>
                  <a:lnTo>
                    <a:pt x="935" y="647"/>
                  </a:lnTo>
                  <a:lnTo>
                    <a:pt x="927" y="669"/>
                  </a:lnTo>
                  <a:lnTo>
                    <a:pt x="917" y="691"/>
                  </a:lnTo>
                  <a:lnTo>
                    <a:pt x="906" y="712"/>
                  </a:lnTo>
                  <a:lnTo>
                    <a:pt x="894" y="731"/>
                  </a:lnTo>
                  <a:lnTo>
                    <a:pt x="882" y="751"/>
                  </a:lnTo>
                  <a:lnTo>
                    <a:pt x="869" y="770"/>
                  </a:lnTo>
                  <a:lnTo>
                    <a:pt x="854" y="789"/>
                  </a:lnTo>
                  <a:lnTo>
                    <a:pt x="839" y="806"/>
                  </a:lnTo>
                  <a:lnTo>
                    <a:pt x="823" y="822"/>
                  </a:lnTo>
                  <a:lnTo>
                    <a:pt x="807" y="838"/>
                  </a:lnTo>
                  <a:lnTo>
                    <a:pt x="789" y="853"/>
                  </a:lnTo>
                  <a:lnTo>
                    <a:pt x="771" y="868"/>
                  </a:lnTo>
                  <a:lnTo>
                    <a:pt x="751" y="881"/>
                  </a:lnTo>
                  <a:lnTo>
                    <a:pt x="732" y="894"/>
                  </a:lnTo>
                  <a:lnTo>
                    <a:pt x="712" y="905"/>
                  </a:lnTo>
                  <a:lnTo>
                    <a:pt x="692" y="917"/>
                  </a:lnTo>
                  <a:lnTo>
                    <a:pt x="670" y="926"/>
                  </a:lnTo>
                  <a:lnTo>
                    <a:pt x="648" y="934"/>
                  </a:lnTo>
                  <a:lnTo>
                    <a:pt x="626" y="942"/>
                  </a:lnTo>
                  <a:lnTo>
                    <a:pt x="603" y="949"/>
                  </a:lnTo>
                  <a:lnTo>
                    <a:pt x="580" y="954"/>
                  </a:lnTo>
                  <a:lnTo>
                    <a:pt x="556" y="958"/>
                  </a:lnTo>
                  <a:lnTo>
                    <a:pt x="531" y="962"/>
                  </a:lnTo>
                  <a:lnTo>
                    <a:pt x="507" y="963"/>
                  </a:lnTo>
                  <a:lnTo>
                    <a:pt x="483" y="964"/>
                  </a:lnTo>
                  <a:lnTo>
                    <a:pt x="483" y="964"/>
                  </a:lnTo>
                  <a:lnTo>
                    <a:pt x="458" y="963"/>
                  </a:lnTo>
                  <a:lnTo>
                    <a:pt x="433" y="962"/>
                  </a:lnTo>
                  <a:lnTo>
                    <a:pt x="409" y="958"/>
                  </a:lnTo>
                  <a:lnTo>
                    <a:pt x="385" y="954"/>
                  </a:lnTo>
                  <a:lnTo>
                    <a:pt x="362" y="949"/>
                  </a:lnTo>
                  <a:lnTo>
                    <a:pt x="339" y="942"/>
                  </a:lnTo>
                  <a:lnTo>
                    <a:pt x="317" y="934"/>
                  </a:lnTo>
                  <a:lnTo>
                    <a:pt x="295" y="926"/>
                  </a:lnTo>
                  <a:lnTo>
                    <a:pt x="273" y="917"/>
                  </a:lnTo>
                  <a:lnTo>
                    <a:pt x="253" y="905"/>
                  </a:lnTo>
                  <a:lnTo>
                    <a:pt x="233" y="894"/>
                  </a:lnTo>
                  <a:lnTo>
                    <a:pt x="213" y="881"/>
                  </a:lnTo>
                  <a:lnTo>
                    <a:pt x="194" y="868"/>
                  </a:lnTo>
                  <a:lnTo>
                    <a:pt x="177" y="853"/>
                  </a:lnTo>
                  <a:lnTo>
                    <a:pt x="158" y="838"/>
                  </a:lnTo>
                  <a:lnTo>
                    <a:pt x="142" y="822"/>
                  </a:lnTo>
                  <a:lnTo>
                    <a:pt x="126" y="806"/>
                  </a:lnTo>
                  <a:lnTo>
                    <a:pt x="111" y="789"/>
                  </a:lnTo>
                  <a:lnTo>
                    <a:pt x="97" y="770"/>
                  </a:lnTo>
                  <a:lnTo>
                    <a:pt x="83" y="751"/>
                  </a:lnTo>
                  <a:lnTo>
                    <a:pt x="71" y="731"/>
                  </a:lnTo>
                  <a:lnTo>
                    <a:pt x="59" y="712"/>
                  </a:lnTo>
                  <a:lnTo>
                    <a:pt x="49" y="691"/>
                  </a:lnTo>
                  <a:lnTo>
                    <a:pt x="38" y="669"/>
                  </a:lnTo>
                  <a:lnTo>
                    <a:pt x="30" y="647"/>
                  </a:lnTo>
                  <a:lnTo>
                    <a:pt x="22" y="625"/>
                  </a:lnTo>
                  <a:lnTo>
                    <a:pt x="16" y="602"/>
                  </a:lnTo>
                  <a:lnTo>
                    <a:pt x="11" y="579"/>
                  </a:lnTo>
                  <a:lnTo>
                    <a:pt x="6" y="555"/>
                  </a:lnTo>
                  <a:lnTo>
                    <a:pt x="4" y="531"/>
                  </a:lnTo>
                  <a:lnTo>
                    <a:pt x="1" y="507"/>
                  </a:lnTo>
                  <a:lnTo>
                    <a:pt x="0" y="482"/>
                  </a:lnTo>
                  <a:lnTo>
                    <a:pt x="0" y="482"/>
                  </a:lnTo>
                  <a:lnTo>
                    <a:pt x="1" y="457"/>
                  </a:lnTo>
                  <a:lnTo>
                    <a:pt x="4" y="433"/>
                  </a:lnTo>
                  <a:lnTo>
                    <a:pt x="6" y="409"/>
                  </a:lnTo>
                  <a:lnTo>
                    <a:pt x="11" y="384"/>
                  </a:lnTo>
                  <a:lnTo>
                    <a:pt x="16" y="361"/>
                  </a:lnTo>
                  <a:lnTo>
                    <a:pt x="22" y="338"/>
                  </a:lnTo>
                  <a:lnTo>
                    <a:pt x="30" y="316"/>
                  </a:lnTo>
                  <a:lnTo>
                    <a:pt x="38" y="295"/>
                  </a:lnTo>
                  <a:lnTo>
                    <a:pt x="49" y="273"/>
                  </a:lnTo>
                  <a:lnTo>
                    <a:pt x="59" y="252"/>
                  </a:lnTo>
                  <a:lnTo>
                    <a:pt x="71" y="232"/>
                  </a:lnTo>
                  <a:lnTo>
                    <a:pt x="83" y="213"/>
                  </a:lnTo>
                  <a:lnTo>
                    <a:pt x="97" y="193"/>
                  </a:lnTo>
                  <a:lnTo>
                    <a:pt x="111" y="176"/>
                  </a:lnTo>
                  <a:lnTo>
                    <a:pt x="126" y="157"/>
                  </a:lnTo>
                  <a:lnTo>
                    <a:pt x="142" y="141"/>
                  </a:lnTo>
                  <a:lnTo>
                    <a:pt x="158" y="125"/>
                  </a:lnTo>
                  <a:lnTo>
                    <a:pt x="177" y="110"/>
                  </a:lnTo>
                  <a:lnTo>
                    <a:pt x="194" y="95"/>
                  </a:lnTo>
                  <a:lnTo>
                    <a:pt x="213" y="82"/>
                  </a:lnTo>
                  <a:lnTo>
                    <a:pt x="233" y="70"/>
                  </a:lnTo>
                  <a:lnTo>
                    <a:pt x="253" y="58"/>
                  </a:lnTo>
                  <a:lnTo>
                    <a:pt x="273" y="48"/>
                  </a:lnTo>
                  <a:lnTo>
                    <a:pt x="295" y="38"/>
                  </a:lnTo>
                  <a:lnTo>
                    <a:pt x="317" y="29"/>
                  </a:lnTo>
                  <a:lnTo>
                    <a:pt x="339" y="21"/>
                  </a:lnTo>
                  <a:lnTo>
                    <a:pt x="362" y="16"/>
                  </a:lnTo>
                  <a:lnTo>
                    <a:pt x="385" y="10"/>
                  </a:lnTo>
                  <a:lnTo>
                    <a:pt x="409" y="5"/>
                  </a:lnTo>
                  <a:lnTo>
                    <a:pt x="433" y="3"/>
                  </a:lnTo>
                  <a:lnTo>
                    <a:pt x="458" y="1"/>
                  </a:lnTo>
                  <a:lnTo>
                    <a:pt x="483" y="0"/>
                  </a:lnTo>
                  <a:lnTo>
                    <a:pt x="483" y="0"/>
                  </a:lnTo>
                  <a:lnTo>
                    <a:pt x="507" y="1"/>
                  </a:lnTo>
                  <a:lnTo>
                    <a:pt x="531" y="3"/>
                  </a:lnTo>
                  <a:lnTo>
                    <a:pt x="556" y="5"/>
                  </a:lnTo>
                  <a:lnTo>
                    <a:pt x="580" y="10"/>
                  </a:lnTo>
                  <a:lnTo>
                    <a:pt x="603" y="16"/>
                  </a:lnTo>
                  <a:lnTo>
                    <a:pt x="626" y="21"/>
                  </a:lnTo>
                  <a:lnTo>
                    <a:pt x="648" y="29"/>
                  </a:lnTo>
                  <a:lnTo>
                    <a:pt x="670" y="38"/>
                  </a:lnTo>
                  <a:lnTo>
                    <a:pt x="692" y="48"/>
                  </a:lnTo>
                  <a:lnTo>
                    <a:pt x="712" y="58"/>
                  </a:lnTo>
                  <a:lnTo>
                    <a:pt x="732" y="70"/>
                  </a:lnTo>
                  <a:lnTo>
                    <a:pt x="751" y="82"/>
                  </a:lnTo>
                  <a:lnTo>
                    <a:pt x="771" y="95"/>
                  </a:lnTo>
                  <a:lnTo>
                    <a:pt x="789" y="110"/>
                  </a:lnTo>
                  <a:lnTo>
                    <a:pt x="807" y="125"/>
                  </a:lnTo>
                  <a:lnTo>
                    <a:pt x="823" y="141"/>
                  </a:lnTo>
                  <a:lnTo>
                    <a:pt x="839" y="157"/>
                  </a:lnTo>
                  <a:lnTo>
                    <a:pt x="854" y="176"/>
                  </a:lnTo>
                  <a:lnTo>
                    <a:pt x="869" y="193"/>
                  </a:lnTo>
                  <a:lnTo>
                    <a:pt x="882" y="213"/>
                  </a:lnTo>
                  <a:lnTo>
                    <a:pt x="894" y="232"/>
                  </a:lnTo>
                  <a:lnTo>
                    <a:pt x="906" y="252"/>
                  </a:lnTo>
                  <a:lnTo>
                    <a:pt x="917" y="273"/>
                  </a:lnTo>
                  <a:lnTo>
                    <a:pt x="927" y="295"/>
                  </a:lnTo>
                  <a:lnTo>
                    <a:pt x="935" y="316"/>
                  </a:lnTo>
                  <a:lnTo>
                    <a:pt x="943" y="338"/>
                  </a:lnTo>
                  <a:lnTo>
                    <a:pt x="950" y="361"/>
                  </a:lnTo>
                  <a:lnTo>
                    <a:pt x="954" y="384"/>
                  </a:lnTo>
                  <a:lnTo>
                    <a:pt x="959" y="409"/>
                  </a:lnTo>
                  <a:lnTo>
                    <a:pt x="962" y="433"/>
                  </a:lnTo>
                  <a:lnTo>
                    <a:pt x="963" y="457"/>
                  </a:lnTo>
                  <a:lnTo>
                    <a:pt x="965" y="482"/>
                  </a:lnTo>
                  <a:lnTo>
                    <a:pt x="965"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p:cNvSpPr>
              <a:spLocks noEditPoints="1"/>
            </p:cNvSpPr>
            <p:nvPr userDrawn="1"/>
          </p:nvSpPr>
          <p:spPr bwMode="auto">
            <a:xfrm>
              <a:off x="2672" y="1966"/>
              <a:ext cx="198" cy="198"/>
            </a:xfrm>
            <a:custGeom>
              <a:avLst/>
              <a:gdLst>
                <a:gd name="T0" fmla="*/ 179 w 396"/>
                <a:gd name="T1" fmla="*/ 396 h 397"/>
                <a:gd name="T2" fmla="*/ 122 w 396"/>
                <a:gd name="T3" fmla="*/ 382 h 397"/>
                <a:gd name="T4" fmla="*/ 73 w 396"/>
                <a:gd name="T5" fmla="*/ 352 h 397"/>
                <a:gd name="T6" fmla="*/ 45 w 396"/>
                <a:gd name="T7" fmla="*/ 324 h 397"/>
                <a:gd name="T8" fmla="*/ 15 w 396"/>
                <a:gd name="T9" fmla="*/ 273 h 397"/>
                <a:gd name="T10" fmla="*/ 1 w 396"/>
                <a:gd name="T11" fmla="*/ 218 h 397"/>
                <a:gd name="T12" fmla="*/ 4 w 396"/>
                <a:gd name="T13" fmla="*/ 160 h 397"/>
                <a:gd name="T14" fmla="*/ 23 w 396"/>
                <a:gd name="T15" fmla="*/ 106 h 397"/>
                <a:gd name="T16" fmla="*/ 58 w 396"/>
                <a:gd name="T17" fmla="*/ 59 h 397"/>
                <a:gd name="T18" fmla="*/ 89 w 396"/>
                <a:gd name="T19" fmla="*/ 34 h 397"/>
                <a:gd name="T20" fmla="*/ 141 w 396"/>
                <a:gd name="T21" fmla="*/ 10 h 397"/>
                <a:gd name="T22" fmla="*/ 198 w 396"/>
                <a:gd name="T23" fmla="*/ 0 h 397"/>
                <a:gd name="T24" fmla="*/ 237 w 396"/>
                <a:gd name="T25" fmla="*/ 4 h 397"/>
                <a:gd name="T26" fmla="*/ 292 w 396"/>
                <a:gd name="T27" fmla="*/ 23 h 397"/>
                <a:gd name="T28" fmla="*/ 339 w 396"/>
                <a:gd name="T29" fmla="*/ 59 h 397"/>
                <a:gd name="T30" fmla="*/ 364 w 396"/>
                <a:gd name="T31" fmla="*/ 89 h 397"/>
                <a:gd name="T32" fmla="*/ 388 w 396"/>
                <a:gd name="T33" fmla="*/ 142 h 397"/>
                <a:gd name="T34" fmla="*/ 396 w 396"/>
                <a:gd name="T35" fmla="*/ 199 h 397"/>
                <a:gd name="T36" fmla="*/ 388 w 396"/>
                <a:gd name="T37" fmla="*/ 255 h 397"/>
                <a:gd name="T38" fmla="*/ 364 w 396"/>
                <a:gd name="T39" fmla="*/ 308 h 397"/>
                <a:gd name="T40" fmla="*/ 339 w 396"/>
                <a:gd name="T41" fmla="*/ 339 h 397"/>
                <a:gd name="T42" fmla="*/ 292 w 396"/>
                <a:gd name="T43" fmla="*/ 374 h 397"/>
                <a:gd name="T44" fmla="*/ 237 w 396"/>
                <a:gd name="T45" fmla="*/ 393 h 397"/>
                <a:gd name="T46" fmla="*/ 198 w 396"/>
                <a:gd name="T47" fmla="*/ 397 h 397"/>
                <a:gd name="T48" fmla="*/ 180 w 396"/>
                <a:gd name="T49" fmla="*/ 12 h 397"/>
                <a:gd name="T50" fmla="*/ 127 w 396"/>
                <a:gd name="T51" fmla="*/ 26 h 397"/>
                <a:gd name="T52" fmla="*/ 80 w 396"/>
                <a:gd name="T53" fmla="*/ 53 h 397"/>
                <a:gd name="T54" fmla="*/ 53 w 396"/>
                <a:gd name="T55" fmla="*/ 80 h 397"/>
                <a:gd name="T56" fmla="*/ 24 w 396"/>
                <a:gd name="T57" fmla="*/ 128 h 397"/>
                <a:gd name="T58" fmla="*/ 12 w 396"/>
                <a:gd name="T59" fmla="*/ 181 h 397"/>
                <a:gd name="T60" fmla="*/ 14 w 396"/>
                <a:gd name="T61" fmla="*/ 234 h 397"/>
                <a:gd name="T62" fmla="*/ 32 w 396"/>
                <a:gd name="T63" fmla="*/ 286 h 397"/>
                <a:gd name="T64" fmla="*/ 66 w 396"/>
                <a:gd name="T65" fmla="*/ 331 h 397"/>
                <a:gd name="T66" fmla="*/ 95 w 396"/>
                <a:gd name="T67" fmla="*/ 355 h 397"/>
                <a:gd name="T68" fmla="*/ 144 w 396"/>
                <a:gd name="T69" fmla="*/ 378 h 397"/>
                <a:gd name="T70" fmla="*/ 198 w 396"/>
                <a:gd name="T71" fmla="*/ 386 h 397"/>
                <a:gd name="T72" fmla="*/ 235 w 396"/>
                <a:gd name="T73" fmla="*/ 383 h 397"/>
                <a:gd name="T74" fmla="*/ 287 w 396"/>
                <a:gd name="T75" fmla="*/ 364 h 397"/>
                <a:gd name="T76" fmla="*/ 331 w 396"/>
                <a:gd name="T77" fmla="*/ 331 h 397"/>
                <a:gd name="T78" fmla="*/ 355 w 396"/>
                <a:gd name="T79" fmla="*/ 302 h 397"/>
                <a:gd name="T80" fmla="*/ 378 w 396"/>
                <a:gd name="T81" fmla="*/ 253 h 397"/>
                <a:gd name="T82" fmla="*/ 386 w 396"/>
                <a:gd name="T83" fmla="*/ 199 h 397"/>
                <a:gd name="T84" fmla="*/ 378 w 396"/>
                <a:gd name="T85" fmla="*/ 146 h 397"/>
                <a:gd name="T86" fmla="*/ 355 w 396"/>
                <a:gd name="T87" fmla="*/ 96 h 397"/>
                <a:gd name="T88" fmla="*/ 331 w 396"/>
                <a:gd name="T89" fmla="*/ 66 h 397"/>
                <a:gd name="T90" fmla="*/ 287 w 396"/>
                <a:gd name="T91" fmla="*/ 34 h 397"/>
                <a:gd name="T92" fmla="*/ 235 w 396"/>
                <a:gd name="T93" fmla="*/ 15 h 397"/>
                <a:gd name="T94" fmla="*/ 198 w 396"/>
                <a:gd name="T95" fmla="*/ 1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397">
                  <a:moveTo>
                    <a:pt x="198" y="397"/>
                  </a:moveTo>
                  <a:lnTo>
                    <a:pt x="198" y="397"/>
                  </a:lnTo>
                  <a:lnTo>
                    <a:pt x="179" y="396"/>
                  </a:lnTo>
                  <a:lnTo>
                    <a:pt x="159" y="393"/>
                  </a:lnTo>
                  <a:lnTo>
                    <a:pt x="141" y="389"/>
                  </a:lnTo>
                  <a:lnTo>
                    <a:pt x="122" y="382"/>
                  </a:lnTo>
                  <a:lnTo>
                    <a:pt x="105" y="374"/>
                  </a:lnTo>
                  <a:lnTo>
                    <a:pt x="89" y="363"/>
                  </a:lnTo>
                  <a:lnTo>
                    <a:pt x="73" y="352"/>
                  </a:lnTo>
                  <a:lnTo>
                    <a:pt x="58" y="339"/>
                  </a:lnTo>
                  <a:lnTo>
                    <a:pt x="58" y="339"/>
                  </a:lnTo>
                  <a:lnTo>
                    <a:pt x="45" y="324"/>
                  </a:lnTo>
                  <a:lnTo>
                    <a:pt x="32" y="308"/>
                  </a:lnTo>
                  <a:lnTo>
                    <a:pt x="23" y="291"/>
                  </a:lnTo>
                  <a:lnTo>
                    <a:pt x="15" y="273"/>
                  </a:lnTo>
                  <a:lnTo>
                    <a:pt x="8" y="255"/>
                  </a:lnTo>
                  <a:lnTo>
                    <a:pt x="4" y="237"/>
                  </a:lnTo>
                  <a:lnTo>
                    <a:pt x="1" y="218"/>
                  </a:lnTo>
                  <a:lnTo>
                    <a:pt x="0" y="199"/>
                  </a:lnTo>
                  <a:lnTo>
                    <a:pt x="1" y="180"/>
                  </a:lnTo>
                  <a:lnTo>
                    <a:pt x="4" y="160"/>
                  </a:lnTo>
                  <a:lnTo>
                    <a:pt x="8" y="142"/>
                  </a:lnTo>
                  <a:lnTo>
                    <a:pt x="15" y="124"/>
                  </a:lnTo>
                  <a:lnTo>
                    <a:pt x="23" y="106"/>
                  </a:lnTo>
                  <a:lnTo>
                    <a:pt x="32" y="89"/>
                  </a:lnTo>
                  <a:lnTo>
                    <a:pt x="45" y="74"/>
                  </a:lnTo>
                  <a:lnTo>
                    <a:pt x="58" y="59"/>
                  </a:lnTo>
                  <a:lnTo>
                    <a:pt x="58" y="59"/>
                  </a:lnTo>
                  <a:lnTo>
                    <a:pt x="73" y="45"/>
                  </a:lnTo>
                  <a:lnTo>
                    <a:pt x="89" y="34"/>
                  </a:lnTo>
                  <a:lnTo>
                    <a:pt x="105" y="23"/>
                  </a:lnTo>
                  <a:lnTo>
                    <a:pt x="122" y="15"/>
                  </a:lnTo>
                  <a:lnTo>
                    <a:pt x="141" y="10"/>
                  </a:lnTo>
                  <a:lnTo>
                    <a:pt x="159" y="4"/>
                  </a:lnTo>
                  <a:lnTo>
                    <a:pt x="179" y="1"/>
                  </a:lnTo>
                  <a:lnTo>
                    <a:pt x="198" y="0"/>
                  </a:lnTo>
                  <a:lnTo>
                    <a:pt x="198" y="0"/>
                  </a:lnTo>
                  <a:lnTo>
                    <a:pt x="218" y="1"/>
                  </a:lnTo>
                  <a:lnTo>
                    <a:pt x="237" y="4"/>
                  </a:lnTo>
                  <a:lnTo>
                    <a:pt x="256" y="10"/>
                  </a:lnTo>
                  <a:lnTo>
                    <a:pt x="274" y="15"/>
                  </a:lnTo>
                  <a:lnTo>
                    <a:pt x="292" y="23"/>
                  </a:lnTo>
                  <a:lnTo>
                    <a:pt x="309" y="34"/>
                  </a:lnTo>
                  <a:lnTo>
                    <a:pt x="324" y="45"/>
                  </a:lnTo>
                  <a:lnTo>
                    <a:pt x="339" y="59"/>
                  </a:lnTo>
                  <a:lnTo>
                    <a:pt x="339" y="59"/>
                  </a:lnTo>
                  <a:lnTo>
                    <a:pt x="353" y="74"/>
                  </a:lnTo>
                  <a:lnTo>
                    <a:pt x="364" y="89"/>
                  </a:lnTo>
                  <a:lnTo>
                    <a:pt x="373" y="106"/>
                  </a:lnTo>
                  <a:lnTo>
                    <a:pt x="383" y="124"/>
                  </a:lnTo>
                  <a:lnTo>
                    <a:pt x="388" y="142"/>
                  </a:lnTo>
                  <a:lnTo>
                    <a:pt x="393" y="160"/>
                  </a:lnTo>
                  <a:lnTo>
                    <a:pt x="395" y="180"/>
                  </a:lnTo>
                  <a:lnTo>
                    <a:pt x="396" y="199"/>
                  </a:lnTo>
                  <a:lnTo>
                    <a:pt x="395" y="218"/>
                  </a:lnTo>
                  <a:lnTo>
                    <a:pt x="393" y="237"/>
                  </a:lnTo>
                  <a:lnTo>
                    <a:pt x="388" y="255"/>
                  </a:lnTo>
                  <a:lnTo>
                    <a:pt x="383" y="273"/>
                  </a:lnTo>
                  <a:lnTo>
                    <a:pt x="373" y="291"/>
                  </a:lnTo>
                  <a:lnTo>
                    <a:pt x="364" y="308"/>
                  </a:lnTo>
                  <a:lnTo>
                    <a:pt x="353" y="324"/>
                  </a:lnTo>
                  <a:lnTo>
                    <a:pt x="339" y="339"/>
                  </a:lnTo>
                  <a:lnTo>
                    <a:pt x="339" y="339"/>
                  </a:lnTo>
                  <a:lnTo>
                    <a:pt x="324" y="352"/>
                  </a:lnTo>
                  <a:lnTo>
                    <a:pt x="309" y="363"/>
                  </a:lnTo>
                  <a:lnTo>
                    <a:pt x="292" y="374"/>
                  </a:lnTo>
                  <a:lnTo>
                    <a:pt x="274" y="382"/>
                  </a:lnTo>
                  <a:lnTo>
                    <a:pt x="256" y="389"/>
                  </a:lnTo>
                  <a:lnTo>
                    <a:pt x="237" y="393"/>
                  </a:lnTo>
                  <a:lnTo>
                    <a:pt x="218" y="396"/>
                  </a:lnTo>
                  <a:lnTo>
                    <a:pt x="198" y="397"/>
                  </a:lnTo>
                  <a:lnTo>
                    <a:pt x="198" y="397"/>
                  </a:lnTo>
                  <a:close/>
                  <a:moveTo>
                    <a:pt x="198" y="11"/>
                  </a:moveTo>
                  <a:lnTo>
                    <a:pt x="198" y="11"/>
                  </a:lnTo>
                  <a:lnTo>
                    <a:pt x="180" y="12"/>
                  </a:lnTo>
                  <a:lnTo>
                    <a:pt x="161" y="15"/>
                  </a:lnTo>
                  <a:lnTo>
                    <a:pt x="144" y="19"/>
                  </a:lnTo>
                  <a:lnTo>
                    <a:pt x="127" y="26"/>
                  </a:lnTo>
                  <a:lnTo>
                    <a:pt x="111" y="34"/>
                  </a:lnTo>
                  <a:lnTo>
                    <a:pt x="95" y="43"/>
                  </a:lnTo>
                  <a:lnTo>
                    <a:pt x="80" y="53"/>
                  </a:lnTo>
                  <a:lnTo>
                    <a:pt x="66" y="66"/>
                  </a:lnTo>
                  <a:lnTo>
                    <a:pt x="66" y="66"/>
                  </a:lnTo>
                  <a:lnTo>
                    <a:pt x="53" y="80"/>
                  </a:lnTo>
                  <a:lnTo>
                    <a:pt x="42" y="96"/>
                  </a:lnTo>
                  <a:lnTo>
                    <a:pt x="32" y="111"/>
                  </a:lnTo>
                  <a:lnTo>
                    <a:pt x="24" y="128"/>
                  </a:lnTo>
                  <a:lnTo>
                    <a:pt x="19" y="146"/>
                  </a:lnTo>
                  <a:lnTo>
                    <a:pt x="14" y="163"/>
                  </a:lnTo>
                  <a:lnTo>
                    <a:pt x="12" y="181"/>
                  </a:lnTo>
                  <a:lnTo>
                    <a:pt x="12" y="199"/>
                  </a:lnTo>
                  <a:lnTo>
                    <a:pt x="12" y="217"/>
                  </a:lnTo>
                  <a:lnTo>
                    <a:pt x="14" y="234"/>
                  </a:lnTo>
                  <a:lnTo>
                    <a:pt x="19" y="253"/>
                  </a:lnTo>
                  <a:lnTo>
                    <a:pt x="24" y="269"/>
                  </a:lnTo>
                  <a:lnTo>
                    <a:pt x="32" y="286"/>
                  </a:lnTo>
                  <a:lnTo>
                    <a:pt x="42" y="302"/>
                  </a:lnTo>
                  <a:lnTo>
                    <a:pt x="53" y="317"/>
                  </a:lnTo>
                  <a:lnTo>
                    <a:pt x="66" y="331"/>
                  </a:lnTo>
                  <a:lnTo>
                    <a:pt x="66" y="331"/>
                  </a:lnTo>
                  <a:lnTo>
                    <a:pt x="80" y="344"/>
                  </a:lnTo>
                  <a:lnTo>
                    <a:pt x="95" y="355"/>
                  </a:lnTo>
                  <a:lnTo>
                    <a:pt x="111" y="364"/>
                  </a:lnTo>
                  <a:lnTo>
                    <a:pt x="127" y="372"/>
                  </a:lnTo>
                  <a:lnTo>
                    <a:pt x="144" y="378"/>
                  </a:lnTo>
                  <a:lnTo>
                    <a:pt x="161" y="383"/>
                  </a:lnTo>
                  <a:lnTo>
                    <a:pt x="180" y="385"/>
                  </a:lnTo>
                  <a:lnTo>
                    <a:pt x="198" y="386"/>
                  </a:lnTo>
                  <a:lnTo>
                    <a:pt x="198" y="386"/>
                  </a:lnTo>
                  <a:lnTo>
                    <a:pt x="217" y="385"/>
                  </a:lnTo>
                  <a:lnTo>
                    <a:pt x="235" y="383"/>
                  </a:lnTo>
                  <a:lnTo>
                    <a:pt x="254" y="378"/>
                  </a:lnTo>
                  <a:lnTo>
                    <a:pt x="270" y="372"/>
                  </a:lnTo>
                  <a:lnTo>
                    <a:pt x="287" y="364"/>
                  </a:lnTo>
                  <a:lnTo>
                    <a:pt x="302" y="355"/>
                  </a:lnTo>
                  <a:lnTo>
                    <a:pt x="317" y="344"/>
                  </a:lnTo>
                  <a:lnTo>
                    <a:pt x="331" y="331"/>
                  </a:lnTo>
                  <a:lnTo>
                    <a:pt x="331" y="331"/>
                  </a:lnTo>
                  <a:lnTo>
                    <a:pt x="343" y="317"/>
                  </a:lnTo>
                  <a:lnTo>
                    <a:pt x="355" y="302"/>
                  </a:lnTo>
                  <a:lnTo>
                    <a:pt x="364" y="286"/>
                  </a:lnTo>
                  <a:lnTo>
                    <a:pt x="372" y="269"/>
                  </a:lnTo>
                  <a:lnTo>
                    <a:pt x="378" y="253"/>
                  </a:lnTo>
                  <a:lnTo>
                    <a:pt x="383" y="234"/>
                  </a:lnTo>
                  <a:lnTo>
                    <a:pt x="385" y="217"/>
                  </a:lnTo>
                  <a:lnTo>
                    <a:pt x="386" y="199"/>
                  </a:lnTo>
                  <a:lnTo>
                    <a:pt x="385" y="181"/>
                  </a:lnTo>
                  <a:lnTo>
                    <a:pt x="383" y="163"/>
                  </a:lnTo>
                  <a:lnTo>
                    <a:pt x="378" y="146"/>
                  </a:lnTo>
                  <a:lnTo>
                    <a:pt x="372" y="128"/>
                  </a:lnTo>
                  <a:lnTo>
                    <a:pt x="364" y="111"/>
                  </a:lnTo>
                  <a:lnTo>
                    <a:pt x="355" y="96"/>
                  </a:lnTo>
                  <a:lnTo>
                    <a:pt x="343" y="80"/>
                  </a:lnTo>
                  <a:lnTo>
                    <a:pt x="331" y="66"/>
                  </a:lnTo>
                  <a:lnTo>
                    <a:pt x="331" y="66"/>
                  </a:lnTo>
                  <a:lnTo>
                    <a:pt x="317" y="53"/>
                  </a:lnTo>
                  <a:lnTo>
                    <a:pt x="302" y="43"/>
                  </a:lnTo>
                  <a:lnTo>
                    <a:pt x="287" y="34"/>
                  </a:lnTo>
                  <a:lnTo>
                    <a:pt x="270" y="26"/>
                  </a:lnTo>
                  <a:lnTo>
                    <a:pt x="254" y="19"/>
                  </a:lnTo>
                  <a:lnTo>
                    <a:pt x="235" y="15"/>
                  </a:lnTo>
                  <a:lnTo>
                    <a:pt x="217" y="12"/>
                  </a:lnTo>
                  <a:lnTo>
                    <a:pt x="198" y="11"/>
                  </a:lnTo>
                  <a:lnTo>
                    <a:pt x="198"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p:cNvSpPr>
              <a:spLocks noEditPoints="1"/>
            </p:cNvSpPr>
            <p:nvPr userDrawn="1"/>
          </p:nvSpPr>
          <p:spPr bwMode="auto">
            <a:xfrm>
              <a:off x="2688" y="1981"/>
              <a:ext cx="167" cy="167"/>
            </a:xfrm>
            <a:custGeom>
              <a:avLst/>
              <a:gdLst>
                <a:gd name="T0" fmla="*/ 151 w 334"/>
                <a:gd name="T1" fmla="*/ 335 h 335"/>
                <a:gd name="T2" fmla="*/ 104 w 334"/>
                <a:gd name="T3" fmla="*/ 322 h 335"/>
                <a:gd name="T4" fmla="*/ 61 w 334"/>
                <a:gd name="T5" fmla="*/ 298 h 335"/>
                <a:gd name="T6" fmla="*/ 38 w 334"/>
                <a:gd name="T7" fmla="*/ 274 h 335"/>
                <a:gd name="T8" fmla="*/ 13 w 334"/>
                <a:gd name="T9" fmla="*/ 232 h 335"/>
                <a:gd name="T10" fmla="*/ 1 w 334"/>
                <a:gd name="T11" fmla="*/ 185 h 335"/>
                <a:gd name="T12" fmla="*/ 1 w 334"/>
                <a:gd name="T13" fmla="*/ 151 h 335"/>
                <a:gd name="T14" fmla="*/ 13 w 334"/>
                <a:gd name="T15" fmla="*/ 104 h 335"/>
                <a:gd name="T16" fmla="*/ 38 w 334"/>
                <a:gd name="T17" fmla="*/ 61 h 335"/>
                <a:gd name="T18" fmla="*/ 61 w 334"/>
                <a:gd name="T19" fmla="*/ 38 h 335"/>
                <a:gd name="T20" fmla="*/ 104 w 334"/>
                <a:gd name="T21" fmla="*/ 13 h 335"/>
                <a:gd name="T22" fmla="*/ 151 w 334"/>
                <a:gd name="T23" fmla="*/ 2 h 335"/>
                <a:gd name="T24" fmla="*/ 185 w 334"/>
                <a:gd name="T25" fmla="*/ 2 h 335"/>
                <a:gd name="T26" fmla="*/ 232 w 334"/>
                <a:gd name="T27" fmla="*/ 13 h 335"/>
                <a:gd name="T28" fmla="*/ 273 w 334"/>
                <a:gd name="T29" fmla="*/ 38 h 335"/>
                <a:gd name="T30" fmla="*/ 297 w 334"/>
                <a:gd name="T31" fmla="*/ 61 h 335"/>
                <a:gd name="T32" fmla="*/ 322 w 334"/>
                <a:gd name="T33" fmla="*/ 104 h 335"/>
                <a:gd name="T34" fmla="*/ 334 w 334"/>
                <a:gd name="T35" fmla="*/ 151 h 335"/>
                <a:gd name="T36" fmla="*/ 334 w 334"/>
                <a:gd name="T37" fmla="*/ 185 h 335"/>
                <a:gd name="T38" fmla="*/ 322 w 334"/>
                <a:gd name="T39" fmla="*/ 232 h 335"/>
                <a:gd name="T40" fmla="*/ 297 w 334"/>
                <a:gd name="T41" fmla="*/ 274 h 335"/>
                <a:gd name="T42" fmla="*/ 273 w 334"/>
                <a:gd name="T43" fmla="*/ 298 h 335"/>
                <a:gd name="T44" fmla="*/ 232 w 334"/>
                <a:gd name="T45" fmla="*/ 322 h 335"/>
                <a:gd name="T46" fmla="*/ 185 w 334"/>
                <a:gd name="T47" fmla="*/ 335 h 335"/>
                <a:gd name="T48" fmla="*/ 167 w 334"/>
                <a:gd name="T49" fmla="*/ 11 h 335"/>
                <a:gd name="T50" fmla="*/ 136 w 334"/>
                <a:gd name="T51" fmla="*/ 14 h 335"/>
                <a:gd name="T52" fmla="*/ 94 w 334"/>
                <a:gd name="T53" fmla="*/ 29 h 335"/>
                <a:gd name="T54" fmla="*/ 57 w 334"/>
                <a:gd name="T55" fmla="*/ 57 h 335"/>
                <a:gd name="T56" fmla="*/ 37 w 334"/>
                <a:gd name="T57" fmla="*/ 81 h 335"/>
                <a:gd name="T58" fmla="*/ 18 w 334"/>
                <a:gd name="T59" fmla="*/ 123 h 335"/>
                <a:gd name="T60" fmla="*/ 11 w 334"/>
                <a:gd name="T61" fmla="*/ 168 h 335"/>
                <a:gd name="T62" fmla="*/ 14 w 334"/>
                <a:gd name="T63" fmla="*/ 199 h 335"/>
                <a:gd name="T64" fmla="*/ 29 w 334"/>
                <a:gd name="T65" fmla="*/ 241 h 335"/>
                <a:gd name="T66" fmla="*/ 57 w 334"/>
                <a:gd name="T67" fmla="*/ 278 h 335"/>
                <a:gd name="T68" fmla="*/ 81 w 334"/>
                <a:gd name="T69" fmla="*/ 298 h 335"/>
                <a:gd name="T70" fmla="*/ 122 w 334"/>
                <a:gd name="T71" fmla="*/ 317 h 335"/>
                <a:gd name="T72" fmla="*/ 167 w 334"/>
                <a:gd name="T73" fmla="*/ 324 h 335"/>
                <a:gd name="T74" fmla="*/ 198 w 334"/>
                <a:gd name="T75" fmla="*/ 321 h 335"/>
                <a:gd name="T76" fmla="*/ 241 w 334"/>
                <a:gd name="T77" fmla="*/ 306 h 335"/>
                <a:gd name="T78" fmla="*/ 278 w 334"/>
                <a:gd name="T79" fmla="*/ 278 h 335"/>
                <a:gd name="T80" fmla="*/ 297 w 334"/>
                <a:gd name="T81" fmla="*/ 255 h 335"/>
                <a:gd name="T82" fmla="*/ 317 w 334"/>
                <a:gd name="T83" fmla="*/ 214 h 335"/>
                <a:gd name="T84" fmla="*/ 324 w 334"/>
                <a:gd name="T85" fmla="*/ 168 h 335"/>
                <a:gd name="T86" fmla="*/ 320 w 334"/>
                <a:gd name="T87" fmla="*/ 136 h 335"/>
                <a:gd name="T88" fmla="*/ 306 w 334"/>
                <a:gd name="T89" fmla="*/ 94 h 335"/>
                <a:gd name="T90" fmla="*/ 278 w 334"/>
                <a:gd name="T91" fmla="*/ 57 h 335"/>
                <a:gd name="T92" fmla="*/ 254 w 334"/>
                <a:gd name="T93" fmla="*/ 37 h 335"/>
                <a:gd name="T94" fmla="*/ 213 w 334"/>
                <a:gd name="T95" fmla="*/ 18 h 335"/>
                <a:gd name="T96" fmla="*/ 167 w 334"/>
                <a:gd name="T97" fmla="*/ 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35">
                  <a:moveTo>
                    <a:pt x="167" y="335"/>
                  </a:moveTo>
                  <a:lnTo>
                    <a:pt x="167" y="335"/>
                  </a:lnTo>
                  <a:lnTo>
                    <a:pt x="151" y="335"/>
                  </a:lnTo>
                  <a:lnTo>
                    <a:pt x="135" y="332"/>
                  </a:lnTo>
                  <a:lnTo>
                    <a:pt x="119" y="328"/>
                  </a:lnTo>
                  <a:lnTo>
                    <a:pt x="104" y="322"/>
                  </a:lnTo>
                  <a:lnTo>
                    <a:pt x="89" y="315"/>
                  </a:lnTo>
                  <a:lnTo>
                    <a:pt x="75" y="307"/>
                  </a:lnTo>
                  <a:lnTo>
                    <a:pt x="61" y="298"/>
                  </a:lnTo>
                  <a:lnTo>
                    <a:pt x="49" y="286"/>
                  </a:lnTo>
                  <a:lnTo>
                    <a:pt x="49" y="286"/>
                  </a:lnTo>
                  <a:lnTo>
                    <a:pt x="38" y="274"/>
                  </a:lnTo>
                  <a:lnTo>
                    <a:pt x="28" y="261"/>
                  </a:lnTo>
                  <a:lnTo>
                    <a:pt x="20" y="247"/>
                  </a:lnTo>
                  <a:lnTo>
                    <a:pt x="13" y="232"/>
                  </a:lnTo>
                  <a:lnTo>
                    <a:pt x="7" y="216"/>
                  </a:lnTo>
                  <a:lnTo>
                    <a:pt x="4" y="201"/>
                  </a:lnTo>
                  <a:lnTo>
                    <a:pt x="1" y="185"/>
                  </a:lnTo>
                  <a:lnTo>
                    <a:pt x="0" y="168"/>
                  </a:lnTo>
                  <a:lnTo>
                    <a:pt x="0" y="168"/>
                  </a:lnTo>
                  <a:lnTo>
                    <a:pt x="1" y="151"/>
                  </a:lnTo>
                  <a:lnTo>
                    <a:pt x="4" y="135"/>
                  </a:lnTo>
                  <a:lnTo>
                    <a:pt x="7" y="119"/>
                  </a:lnTo>
                  <a:lnTo>
                    <a:pt x="13" y="104"/>
                  </a:lnTo>
                  <a:lnTo>
                    <a:pt x="20" y="89"/>
                  </a:lnTo>
                  <a:lnTo>
                    <a:pt x="28" y="75"/>
                  </a:lnTo>
                  <a:lnTo>
                    <a:pt x="38" y="61"/>
                  </a:lnTo>
                  <a:lnTo>
                    <a:pt x="49" y="49"/>
                  </a:lnTo>
                  <a:lnTo>
                    <a:pt x="49" y="49"/>
                  </a:lnTo>
                  <a:lnTo>
                    <a:pt x="61" y="38"/>
                  </a:lnTo>
                  <a:lnTo>
                    <a:pt x="75" y="28"/>
                  </a:lnTo>
                  <a:lnTo>
                    <a:pt x="89" y="20"/>
                  </a:lnTo>
                  <a:lnTo>
                    <a:pt x="104" y="13"/>
                  </a:lnTo>
                  <a:lnTo>
                    <a:pt x="119" y="7"/>
                  </a:lnTo>
                  <a:lnTo>
                    <a:pt x="135" y="4"/>
                  </a:lnTo>
                  <a:lnTo>
                    <a:pt x="151" y="2"/>
                  </a:lnTo>
                  <a:lnTo>
                    <a:pt x="167" y="0"/>
                  </a:lnTo>
                  <a:lnTo>
                    <a:pt x="167" y="0"/>
                  </a:lnTo>
                  <a:lnTo>
                    <a:pt x="185" y="2"/>
                  </a:lnTo>
                  <a:lnTo>
                    <a:pt x="201" y="4"/>
                  </a:lnTo>
                  <a:lnTo>
                    <a:pt x="216" y="7"/>
                  </a:lnTo>
                  <a:lnTo>
                    <a:pt x="232" y="13"/>
                  </a:lnTo>
                  <a:lnTo>
                    <a:pt x="247" y="20"/>
                  </a:lnTo>
                  <a:lnTo>
                    <a:pt x="261" y="28"/>
                  </a:lnTo>
                  <a:lnTo>
                    <a:pt x="273" y="38"/>
                  </a:lnTo>
                  <a:lnTo>
                    <a:pt x="286" y="49"/>
                  </a:lnTo>
                  <a:lnTo>
                    <a:pt x="286" y="49"/>
                  </a:lnTo>
                  <a:lnTo>
                    <a:pt x="297" y="61"/>
                  </a:lnTo>
                  <a:lnTo>
                    <a:pt x="307" y="75"/>
                  </a:lnTo>
                  <a:lnTo>
                    <a:pt x="315" y="89"/>
                  </a:lnTo>
                  <a:lnTo>
                    <a:pt x="322" y="104"/>
                  </a:lnTo>
                  <a:lnTo>
                    <a:pt x="327" y="119"/>
                  </a:lnTo>
                  <a:lnTo>
                    <a:pt x="332" y="135"/>
                  </a:lnTo>
                  <a:lnTo>
                    <a:pt x="334" y="151"/>
                  </a:lnTo>
                  <a:lnTo>
                    <a:pt x="334" y="168"/>
                  </a:lnTo>
                  <a:lnTo>
                    <a:pt x="334" y="168"/>
                  </a:lnTo>
                  <a:lnTo>
                    <a:pt x="334" y="185"/>
                  </a:lnTo>
                  <a:lnTo>
                    <a:pt x="332" y="201"/>
                  </a:lnTo>
                  <a:lnTo>
                    <a:pt x="327" y="216"/>
                  </a:lnTo>
                  <a:lnTo>
                    <a:pt x="322" y="232"/>
                  </a:lnTo>
                  <a:lnTo>
                    <a:pt x="315" y="247"/>
                  </a:lnTo>
                  <a:lnTo>
                    <a:pt x="307" y="261"/>
                  </a:lnTo>
                  <a:lnTo>
                    <a:pt x="297" y="274"/>
                  </a:lnTo>
                  <a:lnTo>
                    <a:pt x="286" y="286"/>
                  </a:lnTo>
                  <a:lnTo>
                    <a:pt x="286" y="286"/>
                  </a:lnTo>
                  <a:lnTo>
                    <a:pt x="273" y="298"/>
                  </a:lnTo>
                  <a:lnTo>
                    <a:pt x="261" y="307"/>
                  </a:lnTo>
                  <a:lnTo>
                    <a:pt x="247" y="315"/>
                  </a:lnTo>
                  <a:lnTo>
                    <a:pt x="232" y="322"/>
                  </a:lnTo>
                  <a:lnTo>
                    <a:pt x="216" y="328"/>
                  </a:lnTo>
                  <a:lnTo>
                    <a:pt x="201" y="332"/>
                  </a:lnTo>
                  <a:lnTo>
                    <a:pt x="185" y="335"/>
                  </a:lnTo>
                  <a:lnTo>
                    <a:pt x="167" y="335"/>
                  </a:lnTo>
                  <a:lnTo>
                    <a:pt x="167" y="335"/>
                  </a:lnTo>
                  <a:close/>
                  <a:moveTo>
                    <a:pt x="167" y="11"/>
                  </a:moveTo>
                  <a:lnTo>
                    <a:pt x="167" y="11"/>
                  </a:lnTo>
                  <a:lnTo>
                    <a:pt x="152" y="12"/>
                  </a:lnTo>
                  <a:lnTo>
                    <a:pt x="136" y="14"/>
                  </a:lnTo>
                  <a:lnTo>
                    <a:pt x="122" y="18"/>
                  </a:lnTo>
                  <a:lnTo>
                    <a:pt x="107" y="23"/>
                  </a:lnTo>
                  <a:lnTo>
                    <a:pt x="94" y="29"/>
                  </a:lnTo>
                  <a:lnTo>
                    <a:pt x="81" y="37"/>
                  </a:lnTo>
                  <a:lnTo>
                    <a:pt x="68" y="47"/>
                  </a:lnTo>
                  <a:lnTo>
                    <a:pt x="57" y="57"/>
                  </a:lnTo>
                  <a:lnTo>
                    <a:pt x="57" y="57"/>
                  </a:lnTo>
                  <a:lnTo>
                    <a:pt x="46" y="68"/>
                  </a:lnTo>
                  <a:lnTo>
                    <a:pt x="37" y="81"/>
                  </a:lnTo>
                  <a:lnTo>
                    <a:pt x="29" y="94"/>
                  </a:lnTo>
                  <a:lnTo>
                    <a:pt x="23" y="108"/>
                  </a:lnTo>
                  <a:lnTo>
                    <a:pt x="18" y="123"/>
                  </a:lnTo>
                  <a:lnTo>
                    <a:pt x="14" y="136"/>
                  </a:lnTo>
                  <a:lnTo>
                    <a:pt x="12" y="153"/>
                  </a:lnTo>
                  <a:lnTo>
                    <a:pt x="11" y="168"/>
                  </a:lnTo>
                  <a:lnTo>
                    <a:pt x="11" y="168"/>
                  </a:lnTo>
                  <a:lnTo>
                    <a:pt x="12" y="184"/>
                  </a:lnTo>
                  <a:lnTo>
                    <a:pt x="14" y="199"/>
                  </a:lnTo>
                  <a:lnTo>
                    <a:pt x="18" y="214"/>
                  </a:lnTo>
                  <a:lnTo>
                    <a:pt x="23" y="227"/>
                  </a:lnTo>
                  <a:lnTo>
                    <a:pt x="29" y="241"/>
                  </a:lnTo>
                  <a:lnTo>
                    <a:pt x="37" y="255"/>
                  </a:lnTo>
                  <a:lnTo>
                    <a:pt x="46" y="267"/>
                  </a:lnTo>
                  <a:lnTo>
                    <a:pt x="57" y="278"/>
                  </a:lnTo>
                  <a:lnTo>
                    <a:pt x="57" y="278"/>
                  </a:lnTo>
                  <a:lnTo>
                    <a:pt x="68" y="288"/>
                  </a:lnTo>
                  <a:lnTo>
                    <a:pt x="81" y="298"/>
                  </a:lnTo>
                  <a:lnTo>
                    <a:pt x="94" y="306"/>
                  </a:lnTo>
                  <a:lnTo>
                    <a:pt x="107" y="313"/>
                  </a:lnTo>
                  <a:lnTo>
                    <a:pt x="122" y="317"/>
                  </a:lnTo>
                  <a:lnTo>
                    <a:pt x="136" y="321"/>
                  </a:lnTo>
                  <a:lnTo>
                    <a:pt x="152" y="323"/>
                  </a:lnTo>
                  <a:lnTo>
                    <a:pt x="167" y="324"/>
                  </a:lnTo>
                  <a:lnTo>
                    <a:pt x="167" y="324"/>
                  </a:lnTo>
                  <a:lnTo>
                    <a:pt x="183" y="323"/>
                  </a:lnTo>
                  <a:lnTo>
                    <a:pt x="198" y="321"/>
                  </a:lnTo>
                  <a:lnTo>
                    <a:pt x="213" y="317"/>
                  </a:lnTo>
                  <a:lnTo>
                    <a:pt x="227" y="313"/>
                  </a:lnTo>
                  <a:lnTo>
                    <a:pt x="241" y="306"/>
                  </a:lnTo>
                  <a:lnTo>
                    <a:pt x="254" y="298"/>
                  </a:lnTo>
                  <a:lnTo>
                    <a:pt x="266" y="288"/>
                  </a:lnTo>
                  <a:lnTo>
                    <a:pt x="278" y="278"/>
                  </a:lnTo>
                  <a:lnTo>
                    <a:pt x="278" y="278"/>
                  </a:lnTo>
                  <a:lnTo>
                    <a:pt x="288" y="267"/>
                  </a:lnTo>
                  <a:lnTo>
                    <a:pt x="297" y="255"/>
                  </a:lnTo>
                  <a:lnTo>
                    <a:pt x="306" y="241"/>
                  </a:lnTo>
                  <a:lnTo>
                    <a:pt x="312" y="227"/>
                  </a:lnTo>
                  <a:lnTo>
                    <a:pt x="317" y="214"/>
                  </a:lnTo>
                  <a:lnTo>
                    <a:pt x="320" y="199"/>
                  </a:lnTo>
                  <a:lnTo>
                    <a:pt x="323" y="184"/>
                  </a:lnTo>
                  <a:lnTo>
                    <a:pt x="324" y="168"/>
                  </a:lnTo>
                  <a:lnTo>
                    <a:pt x="324" y="168"/>
                  </a:lnTo>
                  <a:lnTo>
                    <a:pt x="323" y="153"/>
                  </a:lnTo>
                  <a:lnTo>
                    <a:pt x="320" y="136"/>
                  </a:lnTo>
                  <a:lnTo>
                    <a:pt x="317" y="123"/>
                  </a:lnTo>
                  <a:lnTo>
                    <a:pt x="312" y="108"/>
                  </a:lnTo>
                  <a:lnTo>
                    <a:pt x="306" y="94"/>
                  </a:lnTo>
                  <a:lnTo>
                    <a:pt x="297" y="81"/>
                  </a:lnTo>
                  <a:lnTo>
                    <a:pt x="288" y="68"/>
                  </a:lnTo>
                  <a:lnTo>
                    <a:pt x="278" y="57"/>
                  </a:lnTo>
                  <a:lnTo>
                    <a:pt x="278" y="57"/>
                  </a:lnTo>
                  <a:lnTo>
                    <a:pt x="266" y="47"/>
                  </a:lnTo>
                  <a:lnTo>
                    <a:pt x="254" y="37"/>
                  </a:lnTo>
                  <a:lnTo>
                    <a:pt x="241" y="29"/>
                  </a:lnTo>
                  <a:lnTo>
                    <a:pt x="227" y="23"/>
                  </a:lnTo>
                  <a:lnTo>
                    <a:pt x="213" y="18"/>
                  </a:lnTo>
                  <a:lnTo>
                    <a:pt x="198" y="14"/>
                  </a:lnTo>
                  <a:lnTo>
                    <a:pt x="183" y="12"/>
                  </a:lnTo>
                  <a:lnTo>
                    <a:pt x="167" y="11"/>
                  </a:lnTo>
                  <a:lnTo>
                    <a:pt x="16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p:cNvSpPr>
              <a:spLocks/>
            </p:cNvSpPr>
            <p:nvPr userDrawn="1"/>
          </p:nvSpPr>
          <p:spPr bwMode="auto">
            <a:xfrm>
              <a:off x="2684" y="2133"/>
              <a:ext cx="19" cy="19"/>
            </a:xfrm>
            <a:custGeom>
              <a:avLst/>
              <a:gdLst>
                <a:gd name="T0" fmla="*/ 8 w 39"/>
                <a:gd name="T1" fmla="*/ 40 h 40"/>
                <a:gd name="T2" fmla="*/ 0 w 39"/>
                <a:gd name="T3" fmla="*/ 33 h 40"/>
                <a:gd name="T4" fmla="*/ 32 w 39"/>
                <a:gd name="T5" fmla="*/ 0 h 40"/>
                <a:gd name="T6" fmla="*/ 39 w 39"/>
                <a:gd name="T7" fmla="*/ 9 h 40"/>
                <a:gd name="T8" fmla="*/ 8 w 39"/>
                <a:gd name="T9" fmla="*/ 40 h 40"/>
              </a:gdLst>
              <a:ahLst/>
              <a:cxnLst>
                <a:cxn ang="0">
                  <a:pos x="T0" y="T1"/>
                </a:cxn>
                <a:cxn ang="0">
                  <a:pos x="T2" y="T3"/>
                </a:cxn>
                <a:cxn ang="0">
                  <a:pos x="T4" y="T5"/>
                </a:cxn>
                <a:cxn ang="0">
                  <a:pos x="T6" y="T7"/>
                </a:cxn>
                <a:cxn ang="0">
                  <a:pos x="T8" y="T9"/>
                </a:cxn>
              </a:cxnLst>
              <a:rect l="0" t="0" r="r" b="b"/>
              <a:pathLst>
                <a:path w="39" h="40">
                  <a:moveTo>
                    <a:pt x="8" y="40"/>
                  </a:moveTo>
                  <a:lnTo>
                    <a:pt x="0" y="33"/>
                  </a:lnTo>
                  <a:lnTo>
                    <a:pt x="32" y="0"/>
                  </a:lnTo>
                  <a:lnTo>
                    <a:pt x="39" y="9"/>
                  </a:lnTo>
                  <a:lnTo>
                    <a:pt x="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p:cNvSpPr>
              <a:spLocks noEditPoints="1"/>
            </p:cNvSpPr>
            <p:nvPr userDrawn="1"/>
          </p:nvSpPr>
          <p:spPr bwMode="auto">
            <a:xfrm>
              <a:off x="2553" y="2144"/>
              <a:ext cx="139" cy="139"/>
            </a:xfrm>
            <a:custGeom>
              <a:avLst/>
              <a:gdLst>
                <a:gd name="T0" fmla="*/ 27 w 278"/>
                <a:gd name="T1" fmla="*/ 279 h 279"/>
                <a:gd name="T2" fmla="*/ 27 w 278"/>
                <a:gd name="T3" fmla="*/ 279 h 279"/>
                <a:gd name="T4" fmla="*/ 20 w 278"/>
                <a:gd name="T5" fmla="*/ 278 h 279"/>
                <a:gd name="T6" fmla="*/ 15 w 278"/>
                <a:gd name="T7" fmla="*/ 275 h 279"/>
                <a:gd name="T8" fmla="*/ 4 w 278"/>
                <a:gd name="T9" fmla="*/ 264 h 279"/>
                <a:gd name="T10" fmla="*/ 4 w 278"/>
                <a:gd name="T11" fmla="*/ 264 h 279"/>
                <a:gd name="T12" fmla="*/ 1 w 278"/>
                <a:gd name="T13" fmla="*/ 258 h 279"/>
                <a:gd name="T14" fmla="*/ 0 w 278"/>
                <a:gd name="T15" fmla="*/ 253 h 279"/>
                <a:gd name="T16" fmla="*/ 0 w 278"/>
                <a:gd name="T17" fmla="*/ 253 h 279"/>
                <a:gd name="T18" fmla="*/ 1 w 278"/>
                <a:gd name="T19" fmla="*/ 246 h 279"/>
                <a:gd name="T20" fmla="*/ 4 w 278"/>
                <a:gd name="T21" fmla="*/ 240 h 279"/>
                <a:gd name="T22" fmla="*/ 239 w 278"/>
                <a:gd name="T23" fmla="*/ 5 h 279"/>
                <a:gd name="T24" fmla="*/ 239 w 278"/>
                <a:gd name="T25" fmla="*/ 5 h 279"/>
                <a:gd name="T26" fmla="*/ 245 w 278"/>
                <a:gd name="T27" fmla="*/ 2 h 279"/>
                <a:gd name="T28" fmla="*/ 252 w 278"/>
                <a:gd name="T29" fmla="*/ 0 h 279"/>
                <a:gd name="T30" fmla="*/ 252 w 278"/>
                <a:gd name="T31" fmla="*/ 0 h 279"/>
                <a:gd name="T32" fmla="*/ 258 w 278"/>
                <a:gd name="T33" fmla="*/ 2 h 279"/>
                <a:gd name="T34" fmla="*/ 263 w 278"/>
                <a:gd name="T35" fmla="*/ 5 h 279"/>
                <a:gd name="T36" fmla="*/ 274 w 278"/>
                <a:gd name="T37" fmla="*/ 15 h 279"/>
                <a:gd name="T38" fmla="*/ 274 w 278"/>
                <a:gd name="T39" fmla="*/ 15 h 279"/>
                <a:gd name="T40" fmla="*/ 276 w 278"/>
                <a:gd name="T41" fmla="*/ 18 h 279"/>
                <a:gd name="T42" fmla="*/ 277 w 278"/>
                <a:gd name="T43" fmla="*/ 21 h 279"/>
                <a:gd name="T44" fmla="*/ 278 w 278"/>
                <a:gd name="T45" fmla="*/ 28 h 279"/>
                <a:gd name="T46" fmla="*/ 277 w 278"/>
                <a:gd name="T47" fmla="*/ 34 h 279"/>
                <a:gd name="T48" fmla="*/ 276 w 278"/>
                <a:gd name="T49" fmla="*/ 37 h 279"/>
                <a:gd name="T50" fmla="*/ 274 w 278"/>
                <a:gd name="T51" fmla="*/ 40 h 279"/>
                <a:gd name="T52" fmla="*/ 39 w 278"/>
                <a:gd name="T53" fmla="*/ 275 h 279"/>
                <a:gd name="T54" fmla="*/ 39 w 278"/>
                <a:gd name="T55" fmla="*/ 275 h 279"/>
                <a:gd name="T56" fmla="*/ 33 w 278"/>
                <a:gd name="T57" fmla="*/ 278 h 279"/>
                <a:gd name="T58" fmla="*/ 27 w 278"/>
                <a:gd name="T59" fmla="*/ 279 h 279"/>
                <a:gd name="T60" fmla="*/ 27 w 278"/>
                <a:gd name="T61" fmla="*/ 279 h 279"/>
                <a:gd name="T62" fmla="*/ 252 w 278"/>
                <a:gd name="T63" fmla="*/ 11 h 279"/>
                <a:gd name="T64" fmla="*/ 252 w 278"/>
                <a:gd name="T65" fmla="*/ 11 h 279"/>
                <a:gd name="T66" fmla="*/ 250 w 278"/>
                <a:gd name="T67" fmla="*/ 12 h 279"/>
                <a:gd name="T68" fmla="*/ 247 w 278"/>
                <a:gd name="T69" fmla="*/ 13 h 279"/>
                <a:gd name="T70" fmla="*/ 12 w 278"/>
                <a:gd name="T71" fmla="*/ 248 h 279"/>
                <a:gd name="T72" fmla="*/ 12 w 278"/>
                <a:gd name="T73" fmla="*/ 248 h 279"/>
                <a:gd name="T74" fmla="*/ 11 w 278"/>
                <a:gd name="T75" fmla="*/ 250 h 279"/>
                <a:gd name="T76" fmla="*/ 10 w 278"/>
                <a:gd name="T77" fmla="*/ 253 h 279"/>
                <a:gd name="T78" fmla="*/ 10 w 278"/>
                <a:gd name="T79" fmla="*/ 253 h 279"/>
                <a:gd name="T80" fmla="*/ 11 w 278"/>
                <a:gd name="T81" fmla="*/ 255 h 279"/>
                <a:gd name="T82" fmla="*/ 12 w 278"/>
                <a:gd name="T83" fmla="*/ 257 h 279"/>
                <a:gd name="T84" fmla="*/ 23 w 278"/>
                <a:gd name="T85" fmla="*/ 267 h 279"/>
                <a:gd name="T86" fmla="*/ 23 w 278"/>
                <a:gd name="T87" fmla="*/ 267 h 279"/>
                <a:gd name="T88" fmla="*/ 25 w 278"/>
                <a:gd name="T89" fmla="*/ 269 h 279"/>
                <a:gd name="T90" fmla="*/ 27 w 278"/>
                <a:gd name="T91" fmla="*/ 269 h 279"/>
                <a:gd name="T92" fmla="*/ 30 w 278"/>
                <a:gd name="T93" fmla="*/ 269 h 279"/>
                <a:gd name="T94" fmla="*/ 31 w 278"/>
                <a:gd name="T95" fmla="*/ 267 h 279"/>
                <a:gd name="T96" fmla="*/ 267 w 278"/>
                <a:gd name="T97" fmla="*/ 31 h 279"/>
                <a:gd name="T98" fmla="*/ 267 w 278"/>
                <a:gd name="T99" fmla="*/ 31 h 279"/>
                <a:gd name="T100" fmla="*/ 268 w 278"/>
                <a:gd name="T101" fmla="*/ 30 h 279"/>
                <a:gd name="T102" fmla="*/ 268 w 278"/>
                <a:gd name="T103" fmla="*/ 28 h 279"/>
                <a:gd name="T104" fmla="*/ 268 w 278"/>
                <a:gd name="T105" fmla="*/ 25 h 279"/>
                <a:gd name="T106" fmla="*/ 267 w 278"/>
                <a:gd name="T107" fmla="*/ 23 h 279"/>
                <a:gd name="T108" fmla="*/ 257 w 278"/>
                <a:gd name="T109" fmla="*/ 13 h 279"/>
                <a:gd name="T110" fmla="*/ 257 w 278"/>
                <a:gd name="T111" fmla="*/ 13 h 279"/>
                <a:gd name="T112" fmla="*/ 254 w 278"/>
                <a:gd name="T113" fmla="*/ 12 h 279"/>
                <a:gd name="T114" fmla="*/ 252 w 278"/>
                <a:gd name="T115" fmla="*/ 11 h 279"/>
                <a:gd name="T116" fmla="*/ 252 w 278"/>
                <a:gd name="T117" fmla="*/ 1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8" h="279">
                  <a:moveTo>
                    <a:pt x="27" y="279"/>
                  </a:moveTo>
                  <a:lnTo>
                    <a:pt x="27" y="279"/>
                  </a:lnTo>
                  <a:lnTo>
                    <a:pt x="20" y="278"/>
                  </a:lnTo>
                  <a:lnTo>
                    <a:pt x="15" y="275"/>
                  </a:lnTo>
                  <a:lnTo>
                    <a:pt x="4" y="264"/>
                  </a:lnTo>
                  <a:lnTo>
                    <a:pt x="4" y="264"/>
                  </a:lnTo>
                  <a:lnTo>
                    <a:pt x="1" y="258"/>
                  </a:lnTo>
                  <a:lnTo>
                    <a:pt x="0" y="253"/>
                  </a:lnTo>
                  <a:lnTo>
                    <a:pt x="0" y="253"/>
                  </a:lnTo>
                  <a:lnTo>
                    <a:pt x="1" y="246"/>
                  </a:lnTo>
                  <a:lnTo>
                    <a:pt x="4" y="240"/>
                  </a:lnTo>
                  <a:lnTo>
                    <a:pt x="239" y="5"/>
                  </a:lnTo>
                  <a:lnTo>
                    <a:pt x="239" y="5"/>
                  </a:lnTo>
                  <a:lnTo>
                    <a:pt x="245" y="2"/>
                  </a:lnTo>
                  <a:lnTo>
                    <a:pt x="252" y="0"/>
                  </a:lnTo>
                  <a:lnTo>
                    <a:pt x="252" y="0"/>
                  </a:lnTo>
                  <a:lnTo>
                    <a:pt x="258" y="2"/>
                  </a:lnTo>
                  <a:lnTo>
                    <a:pt x="263" y="5"/>
                  </a:lnTo>
                  <a:lnTo>
                    <a:pt x="274" y="15"/>
                  </a:lnTo>
                  <a:lnTo>
                    <a:pt x="274" y="15"/>
                  </a:lnTo>
                  <a:lnTo>
                    <a:pt x="276" y="18"/>
                  </a:lnTo>
                  <a:lnTo>
                    <a:pt x="277" y="21"/>
                  </a:lnTo>
                  <a:lnTo>
                    <a:pt x="278" y="28"/>
                  </a:lnTo>
                  <a:lnTo>
                    <a:pt x="277" y="34"/>
                  </a:lnTo>
                  <a:lnTo>
                    <a:pt x="276" y="37"/>
                  </a:lnTo>
                  <a:lnTo>
                    <a:pt x="274" y="40"/>
                  </a:lnTo>
                  <a:lnTo>
                    <a:pt x="39" y="275"/>
                  </a:lnTo>
                  <a:lnTo>
                    <a:pt x="39" y="275"/>
                  </a:lnTo>
                  <a:lnTo>
                    <a:pt x="33" y="278"/>
                  </a:lnTo>
                  <a:lnTo>
                    <a:pt x="27" y="279"/>
                  </a:lnTo>
                  <a:lnTo>
                    <a:pt x="27" y="279"/>
                  </a:lnTo>
                  <a:close/>
                  <a:moveTo>
                    <a:pt x="252" y="11"/>
                  </a:moveTo>
                  <a:lnTo>
                    <a:pt x="252" y="11"/>
                  </a:lnTo>
                  <a:lnTo>
                    <a:pt x="250" y="12"/>
                  </a:lnTo>
                  <a:lnTo>
                    <a:pt x="247" y="13"/>
                  </a:lnTo>
                  <a:lnTo>
                    <a:pt x="12" y="248"/>
                  </a:lnTo>
                  <a:lnTo>
                    <a:pt x="12" y="248"/>
                  </a:lnTo>
                  <a:lnTo>
                    <a:pt x="11" y="250"/>
                  </a:lnTo>
                  <a:lnTo>
                    <a:pt x="10" y="253"/>
                  </a:lnTo>
                  <a:lnTo>
                    <a:pt x="10" y="253"/>
                  </a:lnTo>
                  <a:lnTo>
                    <a:pt x="11" y="255"/>
                  </a:lnTo>
                  <a:lnTo>
                    <a:pt x="12" y="257"/>
                  </a:lnTo>
                  <a:lnTo>
                    <a:pt x="23" y="267"/>
                  </a:lnTo>
                  <a:lnTo>
                    <a:pt x="23" y="267"/>
                  </a:lnTo>
                  <a:lnTo>
                    <a:pt x="25" y="269"/>
                  </a:lnTo>
                  <a:lnTo>
                    <a:pt x="27" y="269"/>
                  </a:lnTo>
                  <a:lnTo>
                    <a:pt x="30" y="269"/>
                  </a:lnTo>
                  <a:lnTo>
                    <a:pt x="31" y="267"/>
                  </a:lnTo>
                  <a:lnTo>
                    <a:pt x="267" y="31"/>
                  </a:lnTo>
                  <a:lnTo>
                    <a:pt x="267" y="31"/>
                  </a:lnTo>
                  <a:lnTo>
                    <a:pt x="268" y="30"/>
                  </a:lnTo>
                  <a:lnTo>
                    <a:pt x="268" y="28"/>
                  </a:lnTo>
                  <a:lnTo>
                    <a:pt x="268" y="25"/>
                  </a:lnTo>
                  <a:lnTo>
                    <a:pt x="267" y="23"/>
                  </a:lnTo>
                  <a:lnTo>
                    <a:pt x="257" y="13"/>
                  </a:lnTo>
                  <a:lnTo>
                    <a:pt x="257" y="13"/>
                  </a:lnTo>
                  <a:lnTo>
                    <a:pt x="254" y="12"/>
                  </a:lnTo>
                  <a:lnTo>
                    <a:pt x="252" y="11"/>
                  </a:lnTo>
                  <a:lnTo>
                    <a:pt x="252"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3"/>
            <p:cNvSpPr>
              <a:spLocks noEditPoints="1"/>
            </p:cNvSpPr>
            <p:nvPr userDrawn="1"/>
          </p:nvSpPr>
          <p:spPr bwMode="auto">
            <a:xfrm>
              <a:off x="3802" y="1982"/>
              <a:ext cx="224" cy="303"/>
            </a:xfrm>
            <a:custGeom>
              <a:avLst/>
              <a:gdLst>
                <a:gd name="T0" fmla="*/ 225 w 448"/>
                <a:gd name="T1" fmla="*/ 0 h 607"/>
                <a:gd name="T2" fmla="*/ 180 w 448"/>
                <a:gd name="T3" fmla="*/ 4 h 607"/>
                <a:gd name="T4" fmla="*/ 137 w 448"/>
                <a:gd name="T5" fmla="*/ 17 h 607"/>
                <a:gd name="T6" fmla="*/ 99 w 448"/>
                <a:gd name="T7" fmla="*/ 38 h 607"/>
                <a:gd name="T8" fmla="*/ 66 w 448"/>
                <a:gd name="T9" fmla="*/ 65 h 607"/>
                <a:gd name="T10" fmla="*/ 40 w 448"/>
                <a:gd name="T11" fmla="*/ 99 h 607"/>
                <a:gd name="T12" fmla="*/ 19 w 448"/>
                <a:gd name="T13" fmla="*/ 137 h 607"/>
                <a:gd name="T14" fmla="*/ 5 w 448"/>
                <a:gd name="T15" fmla="*/ 178 h 607"/>
                <a:gd name="T16" fmla="*/ 0 w 448"/>
                <a:gd name="T17" fmla="*/ 223 h 607"/>
                <a:gd name="T18" fmla="*/ 2 w 448"/>
                <a:gd name="T19" fmla="*/ 236 h 607"/>
                <a:gd name="T20" fmla="*/ 6 w 448"/>
                <a:gd name="T21" fmla="*/ 261 h 607"/>
                <a:gd name="T22" fmla="*/ 15 w 448"/>
                <a:gd name="T23" fmla="*/ 290 h 607"/>
                <a:gd name="T24" fmla="*/ 36 w 448"/>
                <a:gd name="T25" fmla="*/ 335 h 607"/>
                <a:gd name="T26" fmla="*/ 72 w 448"/>
                <a:gd name="T27" fmla="*/ 399 h 607"/>
                <a:gd name="T28" fmla="*/ 113 w 448"/>
                <a:gd name="T29" fmla="*/ 462 h 607"/>
                <a:gd name="T30" fmla="*/ 154 w 448"/>
                <a:gd name="T31" fmla="*/ 518 h 607"/>
                <a:gd name="T32" fmla="*/ 215 w 448"/>
                <a:gd name="T33" fmla="*/ 596 h 607"/>
                <a:gd name="T34" fmla="*/ 225 w 448"/>
                <a:gd name="T35" fmla="*/ 607 h 607"/>
                <a:gd name="T36" fmla="*/ 260 w 448"/>
                <a:gd name="T37" fmla="*/ 564 h 607"/>
                <a:gd name="T38" fmla="*/ 316 w 448"/>
                <a:gd name="T39" fmla="*/ 492 h 607"/>
                <a:gd name="T40" fmla="*/ 357 w 448"/>
                <a:gd name="T41" fmla="*/ 431 h 607"/>
                <a:gd name="T42" fmla="*/ 397 w 448"/>
                <a:gd name="T43" fmla="*/ 367 h 607"/>
                <a:gd name="T44" fmla="*/ 428 w 448"/>
                <a:gd name="T45" fmla="*/ 305 h 607"/>
                <a:gd name="T46" fmla="*/ 438 w 448"/>
                <a:gd name="T47" fmla="*/ 275 h 607"/>
                <a:gd name="T48" fmla="*/ 446 w 448"/>
                <a:gd name="T49" fmla="*/ 248 h 607"/>
                <a:gd name="T50" fmla="*/ 448 w 448"/>
                <a:gd name="T51" fmla="*/ 223 h 607"/>
                <a:gd name="T52" fmla="*/ 447 w 448"/>
                <a:gd name="T53" fmla="*/ 200 h 607"/>
                <a:gd name="T54" fmla="*/ 438 w 448"/>
                <a:gd name="T55" fmla="*/ 156 h 607"/>
                <a:gd name="T56" fmla="*/ 421 w 448"/>
                <a:gd name="T57" fmla="*/ 117 h 607"/>
                <a:gd name="T58" fmla="*/ 397 w 448"/>
                <a:gd name="T59" fmla="*/ 81 h 607"/>
                <a:gd name="T60" fmla="*/ 367 w 448"/>
                <a:gd name="T61" fmla="*/ 50 h 607"/>
                <a:gd name="T62" fmla="*/ 331 w 448"/>
                <a:gd name="T63" fmla="*/ 26 h 607"/>
                <a:gd name="T64" fmla="*/ 291 w 448"/>
                <a:gd name="T65" fmla="*/ 10 h 607"/>
                <a:gd name="T66" fmla="*/ 247 w 448"/>
                <a:gd name="T67" fmla="*/ 1 h 607"/>
                <a:gd name="T68" fmla="*/ 225 w 448"/>
                <a:gd name="T69" fmla="*/ 0 h 607"/>
                <a:gd name="T70" fmla="*/ 225 w 448"/>
                <a:gd name="T71" fmla="*/ 288 h 607"/>
                <a:gd name="T72" fmla="*/ 210 w 448"/>
                <a:gd name="T73" fmla="*/ 286 h 607"/>
                <a:gd name="T74" fmla="*/ 197 w 448"/>
                <a:gd name="T75" fmla="*/ 282 h 607"/>
                <a:gd name="T76" fmla="*/ 174 w 448"/>
                <a:gd name="T77" fmla="*/ 267 h 607"/>
                <a:gd name="T78" fmla="*/ 158 w 448"/>
                <a:gd name="T79" fmla="*/ 244 h 607"/>
                <a:gd name="T80" fmla="*/ 155 w 448"/>
                <a:gd name="T81" fmla="*/ 230 h 607"/>
                <a:gd name="T82" fmla="*/ 152 w 448"/>
                <a:gd name="T83" fmla="*/ 216 h 607"/>
                <a:gd name="T84" fmla="*/ 154 w 448"/>
                <a:gd name="T85" fmla="*/ 208 h 607"/>
                <a:gd name="T86" fmla="*/ 156 w 448"/>
                <a:gd name="T87" fmla="*/ 194 h 607"/>
                <a:gd name="T88" fmla="*/ 165 w 448"/>
                <a:gd name="T89" fmla="*/ 176 h 607"/>
                <a:gd name="T90" fmla="*/ 185 w 448"/>
                <a:gd name="T91" fmla="*/ 156 h 607"/>
                <a:gd name="T92" fmla="*/ 203 w 448"/>
                <a:gd name="T93" fmla="*/ 147 h 607"/>
                <a:gd name="T94" fmla="*/ 217 w 448"/>
                <a:gd name="T95" fmla="*/ 145 h 607"/>
                <a:gd name="T96" fmla="*/ 225 w 448"/>
                <a:gd name="T97" fmla="*/ 144 h 607"/>
                <a:gd name="T98" fmla="*/ 239 w 448"/>
                <a:gd name="T99" fmla="*/ 146 h 607"/>
                <a:gd name="T100" fmla="*/ 253 w 448"/>
                <a:gd name="T101" fmla="*/ 149 h 607"/>
                <a:gd name="T102" fmla="*/ 276 w 448"/>
                <a:gd name="T103" fmla="*/ 164 h 607"/>
                <a:gd name="T104" fmla="*/ 291 w 448"/>
                <a:gd name="T105" fmla="*/ 187 h 607"/>
                <a:gd name="T106" fmla="*/ 295 w 448"/>
                <a:gd name="T107" fmla="*/ 201 h 607"/>
                <a:gd name="T108" fmla="*/ 296 w 448"/>
                <a:gd name="T109" fmla="*/ 216 h 607"/>
                <a:gd name="T110" fmla="*/ 296 w 448"/>
                <a:gd name="T111" fmla="*/ 223 h 607"/>
                <a:gd name="T112" fmla="*/ 293 w 448"/>
                <a:gd name="T113" fmla="*/ 237 h 607"/>
                <a:gd name="T114" fmla="*/ 284 w 448"/>
                <a:gd name="T115" fmla="*/ 255 h 607"/>
                <a:gd name="T116" fmla="*/ 265 w 448"/>
                <a:gd name="T117" fmla="*/ 275 h 607"/>
                <a:gd name="T118" fmla="*/ 246 w 448"/>
                <a:gd name="T119" fmla="*/ 284 h 607"/>
                <a:gd name="T120" fmla="*/ 232 w 448"/>
                <a:gd name="T121" fmla="*/ 288 h 607"/>
                <a:gd name="T122" fmla="*/ 225 w 448"/>
                <a:gd name="T123" fmla="*/ 288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8" h="607">
                  <a:moveTo>
                    <a:pt x="225" y="0"/>
                  </a:moveTo>
                  <a:lnTo>
                    <a:pt x="225" y="0"/>
                  </a:lnTo>
                  <a:lnTo>
                    <a:pt x="202" y="1"/>
                  </a:lnTo>
                  <a:lnTo>
                    <a:pt x="180" y="4"/>
                  </a:lnTo>
                  <a:lnTo>
                    <a:pt x="158" y="10"/>
                  </a:lnTo>
                  <a:lnTo>
                    <a:pt x="137" y="17"/>
                  </a:lnTo>
                  <a:lnTo>
                    <a:pt x="118" y="26"/>
                  </a:lnTo>
                  <a:lnTo>
                    <a:pt x="99" y="38"/>
                  </a:lnTo>
                  <a:lnTo>
                    <a:pt x="82" y="50"/>
                  </a:lnTo>
                  <a:lnTo>
                    <a:pt x="66" y="65"/>
                  </a:lnTo>
                  <a:lnTo>
                    <a:pt x="52" y="81"/>
                  </a:lnTo>
                  <a:lnTo>
                    <a:pt x="40" y="99"/>
                  </a:lnTo>
                  <a:lnTo>
                    <a:pt x="28" y="117"/>
                  </a:lnTo>
                  <a:lnTo>
                    <a:pt x="19" y="137"/>
                  </a:lnTo>
                  <a:lnTo>
                    <a:pt x="11" y="156"/>
                  </a:lnTo>
                  <a:lnTo>
                    <a:pt x="5" y="178"/>
                  </a:lnTo>
                  <a:lnTo>
                    <a:pt x="2" y="200"/>
                  </a:lnTo>
                  <a:lnTo>
                    <a:pt x="0" y="223"/>
                  </a:lnTo>
                  <a:lnTo>
                    <a:pt x="0" y="223"/>
                  </a:lnTo>
                  <a:lnTo>
                    <a:pt x="2" y="236"/>
                  </a:lnTo>
                  <a:lnTo>
                    <a:pt x="4" y="248"/>
                  </a:lnTo>
                  <a:lnTo>
                    <a:pt x="6" y="261"/>
                  </a:lnTo>
                  <a:lnTo>
                    <a:pt x="11" y="275"/>
                  </a:lnTo>
                  <a:lnTo>
                    <a:pt x="15" y="290"/>
                  </a:lnTo>
                  <a:lnTo>
                    <a:pt x="21" y="305"/>
                  </a:lnTo>
                  <a:lnTo>
                    <a:pt x="36" y="335"/>
                  </a:lnTo>
                  <a:lnTo>
                    <a:pt x="53" y="367"/>
                  </a:lnTo>
                  <a:lnTo>
                    <a:pt x="72" y="399"/>
                  </a:lnTo>
                  <a:lnTo>
                    <a:pt x="91" y="431"/>
                  </a:lnTo>
                  <a:lnTo>
                    <a:pt x="113" y="462"/>
                  </a:lnTo>
                  <a:lnTo>
                    <a:pt x="134" y="492"/>
                  </a:lnTo>
                  <a:lnTo>
                    <a:pt x="154" y="518"/>
                  </a:lnTo>
                  <a:lnTo>
                    <a:pt x="189" y="564"/>
                  </a:lnTo>
                  <a:lnTo>
                    <a:pt x="215" y="596"/>
                  </a:lnTo>
                  <a:lnTo>
                    <a:pt x="225" y="607"/>
                  </a:lnTo>
                  <a:lnTo>
                    <a:pt x="225" y="607"/>
                  </a:lnTo>
                  <a:lnTo>
                    <a:pt x="234" y="596"/>
                  </a:lnTo>
                  <a:lnTo>
                    <a:pt x="260" y="564"/>
                  </a:lnTo>
                  <a:lnTo>
                    <a:pt x="295" y="518"/>
                  </a:lnTo>
                  <a:lnTo>
                    <a:pt x="316" y="492"/>
                  </a:lnTo>
                  <a:lnTo>
                    <a:pt x="337" y="462"/>
                  </a:lnTo>
                  <a:lnTo>
                    <a:pt x="357" y="431"/>
                  </a:lnTo>
                  <a:lnTo>
                    <a:pt x="377" y="399"/>
                  </a:lnTo>
                  <a:lnTo>
                    <a:pt x="397" y="367"/>
                  </a:lnTo>
                  <a:lnTo>
                    <a:pt x="413" y="335"/>
                  </a:lnTo>
                  <a:lnTo>
                    <a:pt x="428" y="305"/>
                  </a:lnTo>
                  <a:lnTo>
                    <a:pt x="434" y="290"/>
                  </a:lnTo>
                  <a:lnTo>
                    <a:pt x="438" y="275"/>
                  </a:lnTo>
                  <a:lnTo>
                    <a:pt x="443" y="261"/>
                  </a:lnTo>
                  <a:lnTo>
                    <a:pt x="446" y="248"/>
                  </a:lnTo>
                  <a:lnTo>
                    <a:pt x="447" y="236"/>
                  </a:lnTo>
                  <a:lnTo>
                    <a:pt x="448" y="223"/>
                  </a:lnTo>
                  <a:lnTo>
                    <a:pt x="448" y="223"/>
                  </a:lnTo>
                  <a:lnTo>
                    <a:pt x="447" y="200"/>
                  </a:lnTo>
                  <a:lnTo>
                    <a:pt x="444" y="178"/>
                  </a:lnTo>
                  <a:lnTo>
                    <a:pt x="438" y="156"/>
                  </a:lnTo>
                  <a:lnTo>
                    <a:pt x="430" y="137"/>
                  </a:lnTo>
                  <a:lnTo>
                    <a:pt x="421" y="117"/>
                  </a:lnTo>
                  <a:lnTo>
                    <a:pt x="410" y="99"/>
                  </a:lnTo>
                  <a:lnTo>
                    <a:pt x="397" y="81"/>
                  </a:lnTo>
                  <a:lnTo>
                    <a:pt x="383" y="65"/>
                  </a:lnTo>
                  <a:lnTo>
                    <a:pt x="367" y="50"/>
                  </a:lnTo>
                  <a:lnTo>
                    <a:pt x="349" y="38"/>
                  </a:lnTo>
                  <a:lnTo>
                    <a:pt x="331" y="26"/>
                  </a:lnTo>
                  <a:lnTo>
                    <a:pt x="311" y="17"/>
                  </a:lnTo>
                  <a:lnTo>
                    <a:pt x="291" y="10"/>
                  </a:lnTo>
                  <a:lnTo>
                    <a:pt x="270" y="4"/>
                  </a:lnTo>
                  <a:lnTo>
                    <a:pt x="247" y="1"/>
                  </a:lnTo>
                  <a:lnTo>
                    <a:pt x="225" y="0"/>
                  </a:lnTo>
                  <a:lnTo>
                    <a:pt x="225" y="0"/>
                  </a:lnTo>
                  <a:close/>
                  <a:moveTo>
                    <a:pt x="225" y="288"/>
                  </a:moveTo>
                  <a:lnTo>
                    <a:pt x="225" y="288"/>
                  </a:lnTo>
                  <a:lnTo>
                    <a:pt x="217" y="288"/>
                  </a:lnTo>
                  <a:lnTo>
                    <a:pt x="210" y="286"/>
                  </a:lnTo>
                  <a:lnTo>
                    <a:pt x="203" y="284"/>
                  </a:lnTo>
                  <a:lnTo>
                    <a:pt x="197" y="282"/>
                  </a:lnTo>
                  <a:lnTo>
                    <a:pt x="185" y="275"/>
                  </a:lnTo>
                  <a:lnTo>
                    <a:pt x="174" y="267"/>
                  </a:lnTo>
                  <a:lnTo>
                    <a:pt x="165" y="255"/>
                  </a:lnTo>
                  <a:lnTo>
                    <a:pt x="158" y="244"/>
                  </a:lnTo>
                  <a:lnTo>
                    <a:pt x="156" y="237"/>
                  </a:lnTo>
                  <a:lnTo>
                    <a:pt x="155" y="230"/>
                  </a:lnTo>
                  <a:lnTo>
                    <a:pt x="154" y="223"/>
                  </a:lnTo>
                  <a:lnTo>
                    <a:pt x="152" y="216"/>
                  </a:lnTo>
                  <a:lnTo>
                    <a:pt x="152" y="216"/>
                  </a:lnTo>
                  <a:lnTo>
                    <a:pt x="154" y="208"/>
                  </a:lnTo>
                  <a:lnTo>
                    <a:pt x="155" y="201"/>
                  </a:lnTo>
                  <a:lnTo>
                    <a:pt x="156" y="194"/>
                  </a:lnTo>
                  <a:lnTo>
                    <a:pt x="158" y="187"/>
                  </a:lnTo>
                  <a:lnTo>
                    <a:pt x="165" y="176"/>
                  </a:lnTo>
                  <a:lnTo>
                    <a:pt x="174" y="164"/>
                  </a:lnTo>
                  <a:lnTo>
                    <a:pt x="185" y="156"/>
                  </a:lnTo>
                  <a:lnTo>
                    <a:pt x="197" y="149"/>
                  </a:lnTo>
                  <a:lnTo>
                    <a:pt x="203" y="147"/>
                  </a:lnTo>
                  <a:lnTo>
                    <a:pt x="210" y="146"/>
                  </a:lnTo>
                  <a:lnTo>
                    <a:pt x="217" y="145"/>
                  </a:lnTo>
                  <a:lnTo>
                    <a:pt x="225" y="144"/>
                  </a:lnTo>
                  <a:lnTo>
                    <a:pt x="225" y="144"/>
                  </a:lnTo>
                  <a:lnTo>
                    <a:pt x="232" y="145"/>
                  </a:lnTo>
                  <a:lnTo>
                    <a:pt x="239" y="146"/>
                  </a:lnTo>
                  <a:lnTo>
                    <a:pt x="246" y="147"/>
                  </a:lnTo>
                  <a:lnTo>
                    <a:pt x="253" y="149"/>
                  </a:lnTo>
                  <a:lnTo>
                    <a:pt x="265" y="156"/>
                  </a:lnTo>
                  <a:lnTo>
                    <a:pt x="276" y="164"/>
                  </a:lnTo>
                  <a:lnTo>
                    <a:pt x="284" y="176"/>
                  </a:lnTo>
                  <a:lnTo>
                    <a:pt x="291" y="187"/>
                  </a:lnTo>
                  <a:lnTo>
                    <a:pt x="293" y="194"/>
                  </a:lnTo>
                  <a:lnTo>
                    <a:pt x="295" y="201"/>
                  </a:lnTo>
                  <a:lnTo>
                    <a:pt x="296" y="208"/>
                  </a:lnTo>
                  <a:lnTo>
                    <a:pt x="296" y="216"/>
                  </a:lnTo>
                  <a:lnTo>
                    <a:pt x="296" y="216"/>
                  </a:lnTo>
                  <a:lnTo>
                    <a:pt x="296" y="223"/>
                  </a:lnTo>
                  <a:lnTo>
                    <a:pt x="295" y="230"/>
                  </a:lnTo>
                  <a:lnTo>
                    <a:pt x="293" y="237"/>
                  </a:lnTo>
                  <a:lnTo>
                    <a:pt x="291" y="244"/>
                  </a:lnTo>
                  <a:lnTo>
                    <a:pt x="284" y="255"/>
                  </a:lnTo>
                  <a:lnTo>
                    <a:pt x="276" y="267"/>
                  </a:lnTo>
                  <a:lnTo>
                    <a:pt x="265" y="275"/>
                  </a:lnTo>
                  <a:lnTo>
                    <a:pt x="253" y="282"/>
                  </a:lnTo>
                  <a:lnTo>
                    <a:pt x="246" y="284"/>
                  </a:lnTo>
                  <a:lnTo>
                    <a:pt x="239" y="286"/>
                  </a:lnTo>
                  <a:lnTo>
                    <a:pt x="232" y="288"/>
                  </a:lnTo>
                  <a:lnTo>
                    <a:pt x="225" y="288"/>
                  </a:lnTo>
                  <a:lnTo>
                    <a:pt x="225" y="288"/>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4"/>
            <p:cNvSpPr>
              <a:spLocks/>
            </p:cNvSpPr>
            <p:nvPr userDrawn="1"/>
          </p:nvSpPr>
          <p:spPr bwMode="auto">
            <a:xfrm>
              <a:off x="3179" y="2138"/>
              <a:ext cx="294" cy="123"/>
            </a:xfrm>
            <a:custGeom>
              <a:avLst/>
              <a:gdLst>
                <a:gd name="T0" fmla="*/ 587 w 587"/>
                <a:gd name="T1" fmla="*/ 242 h 244"/>
                <a:gd name="T2" fmla="*/ 577 w 587"/>
                <a:gd name="T3" fmla="*/ 226 h 244"/>
                <a:gd name="T4" fmla="*/ 570 w 587"/>
                <a:gd name="T5" fmla="*/ 207 h 244"/>
                <a:gd name="T6" fmla="*/ 562 w 587"/>
                <a:gd name="T7" fmla="*/ 169 h 244"/>
                <a:gd name="T8" fmla="*/ 561 w 587"/>
                <a:gd name="T9" fmla="*/ 138 h 244"/>
                <a:gd name="T10" fmla="*/ 561 w 587"/>
                <a:gd name="T11" fmla="*/ 82 h 244"/>
                <a:gd name="T12" fmla="*/ 560 w 587"/>
                <a:gd name="T13" fmla="*/ 74 h 244"/>
                <a:gd name="T14" fmla="*/ 557 w 587"/>
                <a:gd name="T15" fmla="*/ 58 h 244"/>
                <a:gd name="T16" fmla="*/ 551 w 587"/>
                <a:gd name="T17" fmla="*/ 43 h 244"/>
                <a:gd name="T18" fmla="*/ 541 w 587"/>
                <a:gd name="T19" fmla="*/ 30 h 244"/>
                <a:gd name="T20" fmla="*/ 531 w 587"/>
                <a:gd name="T21" fmla="*/ 18 h 244"/>
                <a:gd name="T22" fmla="*/ 517 w 587"/>
                <a:gd name="T23" fmla="*/ 9 h 244"/>
                <a:gd name="T24" fmla="*/ 502 w 587"/>
                <a:gd name="T25" fmla="*/ 3 h 244"/>
                <a:gd name="T26" fmla="*/ 486 w 587"/>
                <a:gd name="T27" fmla="*/ 0 h 244"/>
                <a:gd name="T28" fmla="*/ 82 w 587"/>
                <a:gd name="T29" fmla="*/ 0 h 244"/>
                <a:gd name="T30" fmla="*/ 74 w 587"/>
                <a:gd name="T31" fmla="*/ 0 h 244"/>
                <a:gd name="T32" fmla="*/ 57 w 587"/>
                <a:gd name="T33" fmla="*/ 3 h 244"/>
                <a:gd name="T34" fmla="*/ 43 w 587"/>
                <a:gd name="T35" fmla="*/ 9 h 244"/>
                <a:gd name="T36" fmla="*/ 30 w 587"/>
                <a:gd name="T37" fmla="*/ 18 h 244"/>
                <a:gd name="T38" fmla="*/ 18 w 587"/>
                <a:gd name="T39" fmla="*/ 30 h 244"/>
                <a:gd name="T40" fmla="*/ 9 w 587"/>
                <a:gd name="T41" fmla="*/ 43 h 244"/>
                <a:gd name="T42" fmla="*/ 3 w 587"/>
                <a:gd name="T43" fmla="*/ 58 h 244"/>
                <a:gd name="T44" fmla="*/ 0 w 587"/>
                <a:gd name="T45" fmla="*/ 74 h 244"/>
                <a:gd name="T46" fmla="*/ 0 w 587"/>
                <a:gd name="T47" fmla="*/ 124 h 244"/>
                <a:gd name="T48" fmla="*/ 0 w 587"/>
                <a:gd name="T49" fmla="*/ 134 h 244"/>
                <a:gd name="T50" fmla="*/ 3 w 587"/>
                <a:gd name="T51" fmla="*/ 150 h 244"/>
                <a:gd name="T52" fmla="*/ 9 w 587"/>
                <a:gd name="T53" fmla="*/ 165 h 244"/>
                <a:gd name="T54" fmla="*/ 18 w 587"/>
                <a:gd name="T55" fmla="*/ 177 h 244"/>
                <a:gd name="T56" fmla="*/ 30 w 587"/>
                <a:gd name="T57" fmla="*/ 189 h 244"/>
                <a:gd name="T58" fmla="*/ 43 w 587"/>
                <a:gd name="T59" fmla="*/ 197 h 244"/>
                <a:gd name="T60" fmla="*/ 57 w 587"/>
                <a:gd name="T61" fmla="*/ 204 h 244"/>
                <a:gd name="T62" fmla="*/ 74 w 587"/>
                <a:gd name="T63" fmla="*/ 207 h 244"/>
                <a:gd name="T64" fmla="*/ 478 w 587"/>
                <a:gd name="T65" fmla="*/ 207 h 244"/>
                <a:gd name="T66" fmla="*/ 486 w 587"/>
                <a:gd name="T67" fmla="*/ 207 h 244"/>
                <a:gd name="T68" fmla="*/ 502 w 587"/>
                <a:gd name="T69" fmla="*/ 204 h 244"/>
                <a:gd name="T70" fmla="*/ 509 w 587"/>
                <a:gd name="T71" fmla="*/ 202 h 244"/>
                <a:gd name="T72" fmla="*/ 531 w 587"/>
                <a:gd name="T73" fmla="*/ 210 h 244"/>
                <a:gd name="T74" fmla="*/ 568 w 587"/>
                <a:gd name="T75" fmla="*/ 230 h 244"/>
                <a:gd name="T76" fmla="*/ 586 w 587"/>
                <a:gd name="T77" fmla="*/ 244 h 244"/>
                <a:gd name="T78" fmla="*/ 587 w 587"/>
                <a:gd name="T79" fmla="*/ 244 h 244"/>
                <a:gd name="T80" fmla="*/ 587 w 587"/>
                <a:gd name="T81" fmla="*/ 24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587" y="242"/>
                  </a:moveTo>
                  <a:lnTo>
                    <a:pt x="587" y="242"/>
                  </a:lnTo>
                  <a:lnTo>
                    <a:pt x="582" y="235"/>
                  </a:lnTo>
                  <a:lnTo>
                    <a:pt x="577" y="226"/>
                  </a:lnTo>
                  <a:lnTo>
                    <a:pt x="574" y="217"/>
                  </a:lnTo>
                  <a:lnTo>
                    <a:pt x="570" y="207"/>
                  </a:lnTo>
                  <a:lnTo>
                    <a:pt x="566" y="188"/>
                  </a:lnTo>
                  <a:lnTo>
                    <a:pt x="562" y="169"/>
                  </a:lnTo>
                  <a:lnTo>
                    <a:pt x="561" y="152"/>
                  </a:lnTo>
                  <a:lnTo>
                    <a:pt x="561" y="138"/>
                  </a:lnTo>
                  <a:lnTo>
                    <a:pt x="561" y="124"/>
                  </a:lnTo>
                  <a:lnTo>
                    <a:pt x="561" y="82"/>
                  </a:lnTo>
                  <a:lnTo>
                    <a:pt x="561" y="82"/>
                  </a:lnTo>
                  <a:lnTo>
                    <a:pt x="560" y="74"/>
                  </a:lnTo>
                  <a:lnTo>
                    <a:pt x="559" y="66"/>
                  </a:lnTo>
                  <a:lnTo>
                    <a:pt x="557" y="58"/>
                  </a:lnTo>
                  <a:lnTo>
                    <a:pt x="554" y="50"/>
                  </a:lnTo>
                  <a:lnTo>
                    <a:pt x="551" y="43"/>
                  </a:lnTo>
                  <a:lnTo>
                    <a:pt x="547" y="36"/>
                  </a:lnTo>
                  <a:lnTo>
                    <a:pt x="541" y="30"/>
                  </a:lnTo>
                  <a:lnTo>
                    <a:pt x="537" y="24"/>
                  </a:lnTo>
                  <a:lnTo>
                    <a:pt x="531" y="18"/>
                  </a:lnTo>
                  <a:lnTo>
                    <a:pt x="524" y="14"/>
                  </a:lnTo>
                  <a:lnTo>
                    <a:pt x="517" y="9"/>
                  </a:lnTo>
                  <a:lnTo>
                    <a:pt x="510" y="6"/>
                  </a:lnTo>
                  <a:lnTo>
                    <a:pt x="502" y="3"/>
                  </a:lnTo>
                  <a:lnTo>
                    <a:pt x="495" y="1"/>
                  </a:lnTo>
                  <a:lnTo>
                    <a:pt x="486" y="0"/>
                  </a:lnTo>
                  <a:lnTo>
                    <a:pt x="478" y="0"/>
                  </a:lnTo>
                  <a:lnTo>
                    <a:pt x="82" y="0"/>
                  </a:lnTo>
                  <a:lnTo>
                    <a:pt x="82" y="0"/>
                  </a:lnTo>
                  <a:lnTo>
                    <a:pt x="74" y="0"/>
                  </a:lnTo>
                  <a:lnTo>
                    <a:pt x="66" y="1"/>
                  </a:lnTo>
                  <a:lnTo>
                    <a:pt x="57" y="3"/>
                  </a:lnTo>
                  <a:lnTo>
                    <a:pt x="49" y="6"/>
                  </a:lnTo>
                  <a:lnTo>
                    <a:pt x="43" y="9"/>
                  </a:lnTo>
                  <a:lnTo>
                    <a:pt x="36" y="14"/>
                  </a:lnTo>
                  <a:lnTo>
                    <a:pt x="30" y="18"/>
                  </a:lnTo>
                  <a:lnTo>
                    <a:pt x="24" y="24"/>
                  </a:lnTo>
                  <a:lnTo>
                    <a:pt x="18" y="30"/>
                  </a:lnTo>
                  <a:lnTo>
                    <a:pt x="14" y="36"/>
                  </a:lnTo>
                  <a:lnTo>
                    <a:pt x="9" y="43"/>
                  </a:lnTo>
                  <a:lnTo>
                    <a:pt x="6" y="50"/>
                  </a:lnTo>
                  <a:lnTo>
                    <a:pt x="3" y="58"/>
                  </a:lnTo>
                  <a:lnTo>
                    <a:pt x="1" y="66"/>
                  </a:lnTo>
                  <a:lnTo>
                    <a:pt x="0" y="74"/>
                  </a:lnTo>
                  <a:lnTo>
                    <a:pt x="0" y="82"/>
                  </a:lnTo>
                  <a:lnTo>
                    <a:pt x="0" y="124"/>
                  </a:lnTo>
                  <a:lnTo>
                    <a:pt x="0" y="124"/>
                  </a:lnTo>
                  <a:lnTo>
                    <a:pt x="0" y="134"/>
                  </a:lnTo>
                  <a:lnTo>
                    <a:pt x="1" y="142"/>
                  </a:lnTo>
                  <a:lnTo>
                    <a:pt x="3" y="150"/>
                  </a:lnTo>
                  <a:lnTo>
                    <a:pt x="6" y="157"/>
                  </a:lnTo>
                  <a:lnTo>
                    <a:pt x="9" y="165"/>
                  </a:lnTo>
                  <a:lnTo>
                    <a:pt x="14" y="171"/>
                  </a:lnTo>
                  <a:lnTo>
                    <a:pt x="18" y="177"/>
                  </a:lnTo>
                  <a:lnTo>
                    <a:pt x="24" y="183"/>
                  </a:lnTo>
                  <a:lnTo>
                    <a:pt x="30" y="189"/>
                  </a:lnTo>
                  <a:lnTo>
                    <a:pt x="36" y="194"/>
                  </a:lnTo>
                  <a:lnTo>
                    <a:pt x="43" y="197"/>
                  </a:lnTo>
                  <a:lnTo>
                    <a:pt x="49" y="200"/>
                  </a:lnTo>
                  <a:lnTo>
                    <a:pt x="57" y="204"/>
                  </a:lnTo>
                  <a:lnTo>
                    <a:pt x="66" y="206"/>
                  </a:lnTo>
                  <a:lnTo>
                    <a:pt x="74" y="207"/>
                  </a:lnTo>
                  <a:lnTo>
                    <a:pt x="82" y="207"/>
                  </a:lnTo>
                  <a:lnTo>
                    <a:pt x="478" y="207"/>
                  </a:lnTo>
                  <a:lnTo>
                    <a:pt x="478" y="207"/>
                  </a:lnTo>
                  <a:lnTo>
                    <a:pt x="486" y="207"/>
                  </a:lnTo>
                  <a:lnTo>
                    <a:pt x="494" y="206"/>
                  </a:lnTo>
                  <a:lnTo>
                    <a:pt x="502" y="204"/>
                  </a:lnTo>
                  <a:lnTo>
                    <a:pt x="509" y="202"/>
                  </a:lnTo>
                  <a:lnTo>
                    <a:pt x="509" y="202"/>
                  </a:lnTo>
                  <a:lnTo>
                    <a:pt x="521" y="205"/>
                  </a:lnTo>
                  <a:lnTo>
                    <a:pt x="531" y="210"/>
                  </a:lnTo>
                  <a:lnTo>
                    <a:pt x="549" y="219"/>
                  </a:lnTo>
                  <a:lnTo>
                    <a:pt x="568" y="230"/>
                  </a:lnTo>
                  <a:lnTo>
                    <a:pt x="586" y="244"/>
                  </a:lnTo>
                  <a:lnTo>
                    <a:pt x="586" y="244"/>
                  </a:lnTo>
                  <a:lnTo>
                    <a:pt x="587" y="244"/>
                  </a:lnTo>
                  <a:lnTo>
                    <a:pt x="587" y="244"/>
                  </a:lnTo>
                  <a:lnTo>
                    <a:pt x="587" y="242"/>
                  </a:lnTo>
                  <a:lnTo>
                    <a:pt x="587" y="242"/>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5"/>
            <p:cNvSpPr>
              <a:spLocks/>
            </p:cNvSpPr>
            <p:nvPr userDrawn="1"/>
          </p:nvSpPr>
          <p:spPr bwMode="auto">
            <a:xfrm>
              <a:off x="3159" y="2004"/>
              <a:ext cx="294" cy="122"/>
            </a:xfrm>
            <a:custGeom>
              <a:avLst/>
              <a:gdLst>
                <a:gd name="T0" fmla="*/ 0 w 587"/>
                <a:gd name="T1" fmla="*/ 243 h 244"/>
                <a:gd name="T2" fmla="*/ 10 w 587"/>
                <a:gd name="T3" fmla="*/ 227 h 244"/>
                <a:gd name="T4" fmla="*/ 17 w 587"/>
                <a:gd name="T5" fmla="*/ 208 h 244"/>
                <a:gd name="T6" fmla="*/ 25 w 587"/>
                <a:gd name="T7" fmla="*/ 170 h 244"/>
                <a:gd name="T8" fmla="*/ 26 w 587"/>
                <a:gd name="T9" fmla="*/ 139 h 244"/>
                <a:gd name="T10" fmla="*/ 26 w 587"/>
                <a:gd name="T11" fmla="*/ 82 h 244"/>
                <a:gd name="T12" fmla="*/ 27 w 587"/>
                <a:gd name="T13" fmla="*/ 74 h 244"/>
                <a:gd name="T14" fmla="*/ 30 w 587"/>
                <a:gd name="T15" fmla="*/ 58 h 244"/>
                <a:gd name="T16" fmla="*/ 36 w 587"/>
                <a:gd name="T17" fmla="*/ 43 h 244"/>
                <a:gd name="T18" fmla="*/ 46 w 587"/>
                <a:gd name="T19" fmla="*/ 29 h 244"/>
                <a:gd name="T20" fmla="*/ 56 w 587"/>
                <a:gd name="T21" fmla="*/ 19 h 244"/>
                <a:gd name="T22" fmla="*/ 70 w 587"/>
                <a:gd name="T23" fmla="*/ 10 h 244"/>
                <a:gd name="T24" fmla="*/ 85 w 587"/>
                <a:gd name="T25" fmla="*/ 4 h 244"/>
                <a:gd name="T26" fmla="*/ 101 w 587"/>
                <a:gd name="T27" fmla="*/ 1 h 244"/>
                <a:gd name="T28" fmla="*/ 505 w 587"/>
                <a:gd name="T29" fmla="*/ 0 h 244"/>
                <a:gd name="T30" fmla="*/ 513 w 587"/>
                <a:gd name="T31" fmla="*/ 1 h 244"/>
                <a:gd name="T32" fmla="*/ 529 w 587"/>
                <a:gd name="T33" fmla="*/ 4 h 244"/>
                <a:gd name="T34" fmla="*/ 544 w 587"/>
                <a:gd name="T35" fmla="*/ 10 h 244"/>
                <a:gd name="T36" fmla="*/ 557 w 587"/>
                <a:gd name="T37" fmla="*/ 19 h 244"/>
                <a:gd name="T38" fmla="*/ 569 w 587"/>
                <a:gd name="T39" fmla="*/ 29 h 244"/>
                <a:gd name="T40" fmla="*/ 578 w 587"/>
                <a:gd name="T41" fmla="*/ 43 h 244"/>
                <a:gd name="T42" fmla="*/ 584 w 587"/>
                <a:gd name="T43" fmla="*/ 58 h 244"/>
                <a:gd name="T44" fmla="*/ 587 w 587"/>
                <a:gd name="T45" fmla="*/ 74 h 244"/>
                <a:gd name="T46" fmla="*/ 587 w 587"/>
                <a:gd name="T47" fmla="*/ 125 h 244"/>
                <a:gd name="T48" fmla="*/ 587 w 587"/>
                <a:gd name="T49" fmla="*/ 133 h 244"/>
                <a:gd name="T50" fmla="*/ 584 w 587"/>
                <a:gd name="T51" fmla="*/ 149 h 244"/>
                <a:gd name="T52" fmla="*/ 578 w 587"/>
                <a:gd name="T53" fmla="*/ 164 h 244"/>
                <a:gd name="T54" fmla="*/ 569 w 587"/>
                <a:gd name="T55" fmla="*/ 178 h 244"/>
                <a:gd name="T56" fmla="*/ 557 w 587"/>
                <a:gd name="T57" fmla="*/ 188 h 244"/>
                <a:gd name="T58" fmla="*/ 544 w 587"/>
                <a:gd name="T59" fmla="*/ 198 h 244"/>
                <a:gd name="T60" fmla="*/ 529 w 587"/>
                <a:gd name="T61" fmla="*/ 205 h 244"/>
                <a:gd name="T62" fmla="*/ 513 w 587"/>
                <a:gd name="T63" fmla="*/ 207 h 244"/>
                <a:gd name="T64" fmla="*/ 109 w 587"/>
                <a:gd name="T65" fmla="*/ 208 h 244"/>
                <a:gd name="T66" fmla="*/ 101 w 587"/>
                <a:gd name="T67" fmla="*/ 207 h 244"/>
                <a:gd name="T68" fmla="*/ 85 w 587"/>
                <a:gd name="T69" fmla="*/ 205 h 244"/>
                <a:gd name="T70" fmla="*/ 78 w 587"/>
                <a:gd name="T71" fmla="*/ 202 h 244"/>
                <a:gd name="T72" fmla="*/ 56 w 587"/>
                <a:gd name="T73" fmla="*/ 209 h 244"/>
                <a:gd name="T74" fmla="*/ 19 w 587"/>
                <a:gd name="T75" fmla="*/ 231 h 244"/>
                <a:gd name="T76" fmla="*/ 1 w 587"/>
                <a:gd name="T77" fmla="*/ 244 h 244"/>
                <a:gd name="T78" fmla="*/ 0 w 587"/>
                <a:gd name="T79" fmla="*/ 244 h 244"/>
                <a:gd name="T80" fmla="*/ 0 w 587"/>
                <a:gd name="T81" fmla="*/ 24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0" y="243"/>
                  </a:moveTo>
                  <a:lnTo>
                    <a:pt x="0" y="243"/>
                  </a:lnTo>
                  <a:lnTo>
                    <a:pt x="5" y="235"/>
                  </a:lnTo>
                  <a:lnTo>
                    <a:pt x="10" y="227"/>
                  </a:lnTo>
                  <a:lnTo>
                    <a:pt x="13" y="217"/>
                  </a:lnTo>
                  <a:lnTo>
                    <a:pt x="17" y="208"/>
                  </a:lnTo>
                  <a:lnTo>
                    <a:pt x="21" y="188"/>
                  </a:lnTo>
                  <a:lnTo>
                    <a:pt x="25" y="170"/>
                  </a:lnTo>
                  <a:lnTo>
                    <a:pt x="26" y="153"/>
                  </a:lnTo>
                  <a:lnTo>
                    <a:pt x="26" y="139"/>
                  </a:lnTo>
                  <a:lnTo>
                    <a:pt x="26" y="125"/>
                  </a:lnTo>
                  <a:lnTo>
                    <a:pt x="26" y="82"/>
                  </a:lnTo>
                  <a:lnTo>
                    <a:pt x="26" y="82"/>
                  </a:lnTo>
                  <a:lnTo>
                    <a:pt x="27" y="74"/>
                  </a:lnTo>
                  <a:lnTo>
                    <a:pt x="28" y="66"/>
                  </a:lnTo>
                  <a:lnTo>
                    <a:pt x="30" y="58"/>
                  </a:lnTo>
                  <a:lnTo>
                    <a:pt x="33" y="50"/>
                  </a:lnTo>
                  <a:lnTo>
                    <a:pt x="36" y="43"/>
                  </a:lnTo>
                  <a:lnTo>
                    <a:pt x="40" y="36"/>
                  </a:lnTo>
                  <a:lnTo>
                    <a:pt x="46" y="29"/>
                  </a:lnTo>
                  <a:lnTo>
                    <a:pt x="50" y="24"/>
                  </a:lnTo>
                  <a:lnTo>
                    <a:pt x="56" y="19"/>
                  </a:lnTo>
                  <a:lnTo>
                    <a:pt x="63" y="14"/>
                  </a:lnTo>
                  <a:lnTo>
                    <a:pt x="70" y="10"/>
                  </a:lnTo>
                  <a:lnTo>
                    <a:pt x="77" y="6"/>
                  </a:lnTo>
                  <a:lnTo>
                    <a:pt x="85" y="4"/>
                  </a:lnTo>
                  <a:lnTo>
                    <a:pt x="92" y="2"/>
                  </a:lnTo>
                  <a:lnTo>
                    <a:pt x="101" y="1"/>
                  </a:lnTo>
                  <a:lnTo>
                    <a:pt x="109" y="0"/>
                  </a:lnTo>
                  <a:lnTo>
                    <a:pt x="505" y="0"/>
                  </a:lnTo>
                  <a:lnTo>
                    <a:pt x="505" y="0"/>
                  </a:lnTo>
                  <a:lnTo>
                    <a:pt x="513" y="1"/>
                  </a:lnTo>
                  <a:lnTo>
                    <a:pt x="521" y="2"/>
                  </a:lnTo>
                  <a:lnTo>
                    <a:pt x="529" y="4"/>
                  </a:lnTo>
                  <a:lnTo>
                    <a:pt x="538" y="6"/>
                  </a:lnTo>
                  <a:lnTo>
                    <a:pt x="544" y="10"/>
                  </a:lnTo>
                  <a:lnTo>
                    <a:pt x="551" y="14"/>
                  </a:lnTo>
                  <a:lnTo>
                    <a:pt x="557" y="19"/>
                  </a:lnTo>
                  <a:lnTo>
                    <a:pt x="563" y="24"/>
                  </a:lnTo>
                  <a:lnTo>
                    <a:pt x="569" y="29"/>
                  </a:lnTo>
                  <a:lnTo>
                    <a:pt x="573" y="36"/>
                  </a:lnTo>
                  <a:lnTo>
                    <a:pt x="578" y="43"/>
                  </a:lnTo>
                  <a:lnTo>
                    <a:pt x="581" y="50"/>
                  </a:lnTo>
                  <a:lnTo>
                    <a:pt x="584" y="58"/>
                  </a:lnTo>
                  <a:lnTo>
                    <a:pt x="586" y="66"/>
                  </a:lnTo>
                  <a:lnTo>
                    <a:pt x="587" y="74"/>
                  </a:lnTo>
                  <a:lnTo>
                    <a:pt x="587" y="82"/>
                  </a:lnTo>
                  <a:lnTo>
                    <a:pt x="587" y="125"/>
                  </a:lnTo>
                  <a:lnTo>
                    <a:pt x="587" y="125"/>
                  </a:lnTo>
                  <a:lnTo>
                    <a:pt x="587" y="133"/>
                  </a:lnTo>
                  <a:lnTo>
                    <a:pt x="586" y="142"/>
                  </a:lnTo>
                  <a:lnTo>
                    <a:pt x="584" y="149"/>
                  </a:lnTo>
                  <a:lnTo>
                    <a:pt x="581" y="157"/>
                  </a:lnTo>
                  <a:lnTo>
                    <a:pt x="578" y="164"/>
                  </a:lnTo>
                  <a:lnTo>
                    <a:pt x="573" y="171"/>
                  </a:lnTo>
                  <a:lnTo>
                    <a:pt x="569" y="178"/>
                  </a:lnTo>
                  <a:lnTo>
                    <a:pt x="563" y="184"/>
                  </a:lnTo>
                  <a:lnTo>
                    <a:pt x="557" y="188"/>
                  </a:lnTo>
                  <a:lnTo>
                    <a:pt x="551" y="194"/>
                  </a:lnTo>
                  <a:lnTo>
                    <a:pt x="544" y="198"/>
                  </a:lnTo>
                  <a:lnTo>
                    <a:pt x="538" y="201"/>
                  </a:lnTo>
                  <a:lnTo>
                    <a:pt x="529" y="205"/>
                  </a:lnTo>
                  <a:lnTo>
                    <a:pt x="521" y="206"/>
                  </a:lnTo>
                  <a:lnTo>
                    <a:pt x="513" y="207"/>
                  </a:lnTo>
                  <a:lnTo>
                    <a:pt x="505" y="208"/>
                  </a:lnTo>
                  <a:lnTo>
                    <a:pt x="109" y="208"/>
                  </a:lnTo>
                  <a:lnTo>
                    <a:pt x="109" y="208"/>
                  </a:lnTo>
                  <a:lnTo>
                    <a:pt x="101" y="207"/>
                  </a:lnTo>
                  <a:lnTo>
                    <a:pt x="93" y="206"/>
                  </a:lnTo>
                  <a:lnTo>
                    <a:pt x="85" y="205"/>
                  </a:lnTo>
                  <a:lnTo>
                    <a:pt x="78" y="202"/>
                  </a:lnTo>
                  <a:lnTo>
                    <a:pt x="78" y="202"/>
                  </a:lnTo>
                  <a:lnTo>
                    <a:pt x="66" y="206"/>
                  </a:lnTo>
                  <a:lnTo>
                    <a:pt x="56" y="209"/>
                  </a:lnTo>
                  <a:lnTo>
                    <a:pt x="38" y="220"/>
                  </a:lnTo>
                  <a:lnTo>
                    <a:pt x="19" y="231"/>
                  </a:lnTo>
                  <a:lnTo>
                    <a:pt x="1" y="244"/>
                  </a:lnTo>
                  <a:lnTo>
                    <a:pt x="1" y="244"/>
                  </a:lnTo>
                  <a:lnTo>
                    <a:pt x="0" y="244"/>
                  </a:lnTo>
                  <a:lnTo>
                    <a:pt x="0" y="244"/>
                  </a:lnTo>
                  <a:lnTo>
                    <a:pt x="0" y="243"/>
                  </a:lnTo>
                  <a:lnTo>
                    <a:pt x="0" y="243"/>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6"/>
            <p:cNvSpPr>
              <a:spLocks/>
            </p:cNvSpPr>
            <p:nvPr userDrawn="1"/>
          </p:nvSpPr>
          <p:spPr bwMode="auto">
            <a:xfrm>
              <a:off x="3276" y="2180"/>
              <a:ext cx="26" cy="26"/>
            </a:xfrm>
            <a:custGeom>
              <a:avLst/>
              <a:gdLst>
                <a:gd name="T0" fmla="*/ 51 w 51"/>
                <a:gd name="T1" fmla="*/ 26 h 52"/>
                <a:gd name="T2" fmla="*/ 51 w 51"/>
                <a:gd name="T3" fmla="*/ 26 h 52"/>
                <a:gd name="T4" fmla="*/ 51 w 51"/>
                <a:gd name="T5" fmla="*/ 31 h 52"/>
                <a:gd name="T6" fmla="*/ 49 w 51"/>
                <a:gd name="T7" fmla="*/ 36 h 52"/>
                <a:gd name="T8" fmla="*/ 47 w 51"/>
                <a:gd name="T9" fmla="*/ 40 h 52"/>
                <a:gd name="T10" fmla="*/ 45 w 51"/>
                <a:gd name="T11" fmla="*/ 44 h 52"/>
                <a:gd name="T12" fmla="*/ 40 w 51"/>
                <a:gd name="T13" fmla="*/ 47 h 52"/>
                <a:gd name="T14" fmla="*/ 36 w 51"/>
                <a:gd name="T15" fmla="*/ 49 h 52"/>
                <a:gd name="T16" fmla="*/ 31 w 51"/>
                <a:gd name="T17" fmla="*/ 52 h 52"/>
                <a:gd name="T18" fmla="*/ 26 w 51"/>
                <a:gd name="T19" fmla="*/ 52 h 52"/>
                <a:gd name="T20" fmla="*/ 26 w 51"/>
                <a:gd name="T21" fmla="*/ 52 h 52"/>
                <a:gd name="T22" fmla="*/ 20 w 51"/>
                <a:gd name="T23" fmla="*/ 52 h 52"/>
                <a:gd name="T24" fmla="*/ 16 w 51"/>
                <a:gd name="T25" fmla="*/ 49 h 52"/>
                <a:gd name="T26" fmla="*/ 11 w 51"/>
                <a:gd name="T27" fmla="*/ 47 h 52"/>
                <a:gd name="T28" fmla="*/ 8 w 51"/>
                <a:gd name="T29" fmla="*/ 44 h 52"/>
                <a:gd name="T30" fmla="*/ 4 w 51"/>
                <a:gd name="T31" fmla="*/ 40 h 52"/>
                <a:gd name="T32" fmla="*/ 2 w 51"/>
                <a:gd name="T33" fmla="*/ 36 h 52"/>
                <a:gd name="T34" fmla="*/ 1 w 51"/>
                <a:gd name="T35" fmla="*/ 31 h 52"/>
                <a:gd name="T36" fmla="*/ 0 w 51"/>
                <a:gd name="T37" fmla="*/ 26 h 52"/>
                <a:gd name="T38" fmla="*/ 0 w 51"/>
                <a:gd name="T39" fmla="*/ 26 h 52"/>
                <a:gd name="T40" fmla="*/ 1 w 51"/>
                <a:gd name="T41" fmla="*/ 21 h 52"/>
                <a:gd name="T42" fmla="*/ 2 w 51"/>
                <a:gd name="T43" fmla="*/ 16 h 52"/>
                <a:gd name="T44" fmla="*/ 4 w 51"/>
                <a:gd name="T45" fmla="*/ 11 h 52"/>
                <a:gd name="T46" fmla="*/ 8 w 51"/>
                <a:gd name="T47" fmla="*/ 8 h 52"/>
                <a:gd name="T48" fmla="*/ 11 w 51"/>
                <a:gd name="T49" fmla="*/ 5 h 52"/>
                <a:gd name="T50" fmla="*/ 16 w 51"/>
                <a:gd name="T51" fmla="*/ 2 h 52"/>
                <a:gd name="T52" fmla="*/ 20 w 51"/>
                <a:gd name="T53" fmla="*/ 1 h 52"/>
                <a:gd name="T54" fmla="*/ 26 w 51"/>
                <a:gd name="T55" fmla="*/ 0 h 52"/>
                <a:gd name="T56" fmla="*/ 26 w 51"/>
                <a:gd name="T57" fmla="*/ 0 h 52"/>
                <a:gd name="T58" fmla="*/ 31 w 51"/>
                <a:gd name="T59" fmla="*/ 1 h 52"/>
                <a:gd name="T60" fmla="*/ 36 w 51"/>
                <a:gd name="T61" fmla="*/ 2 h 52"/>
                <a:gd name="T62" fmla="*/ 40 w 51"/>
                <a:gd name="T63" fmla="*/ 5 h 52"/>
                <a:gd name="T64" fmla="*/ 45 w 51"/>
                <a:gd name="T65" fmla="*/ 8 h 52"/>
                <a:gd name="T66" fmla="*/ 47 w 51"/>
                <a:gd name="T67" fmla="*/ 11 h 52"/>
                <a:gd name="T68" fmla="*/ 49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49" y="36"/>
                  </a:lnTo>
                  <a:lnTo>
                    <a:pt x="47" y="40"/>
                  </a:lnTo>
                  <a:lnTo>
                    <a:pt x="45" y="44"/>
                  </a:lnTo>
                  <a:lnTo>
                    <a:pt x="40" y="47"/>
                  </a:lnTo>
                  <a:lnTo>
                    <a:pt x="36" y="49"/>
                  </a:lnTo>
                  <a:lnTo>
                    <a:pt x="31" y="52"/>
                  </a:lnTo>
                  <a:lnTo>
                    <a:pt x="26" y="52"/>
                  </a:lnTo>
                  <a:lnTo>
                    <a:pt x="26" y="52"/>
                  </a:lnTo>
                  <a:lnTo>
                    <a:pt x="20" y="52"/>
                  </a:lnTo>
                  <a:lnTo>
                    <a:pt x="16" y="49"/>
                  </a:lnTo>
                  <a:lnTo>
                    <a:pt x="11" y="47"/>
                  </a:lnTo>
                  <a:lnTo>
                    <a:pt x="8" y="44"/>
                  </a:lnTo>
                  <a:lnTo>
                    <a:pt x="4" y="40"/>
                  </a:lnTo>
                  <a:lnTo>
                    <a:pt x="2" y="36"/>
                  </a:lnTo>
                  <a:lnTo>
                    <a:pt x="1" y="31"/>
                  </a:lnTo>
                  <a:lnTo>
                    <a:pt x="0" y="26"/>
                  </a:lnTo>
                  <a:lnTo>
                    <a:pt x="0" y="26"/>
                  </a:lnTo>
                  <a:lnTo>
                    <a:pt x="1" y="21"/>
                  </a:lnTo>
                  <a:lnTo>
                    <a:pt x="2" y="16"/>
                  </a:lnTo>
                  <a:lnTo>
                    <a:pt x="4" y="11"/>
                  </a:lnTo>
                  <a:lnTo>
                    <a:pt x="8" y="8"/>
                  </a:lnTo>
                  <a:lnTo>
                    <a:pt x="11" y="5"/>
                  </a:lnTo>
                  <a:lnTo>
                    <a:pt x="16" y="2"/>
                  </a:lnTo>
                  <a:lnTo>
                    <a:pt x="20" y="1"/>
                  </a:lnTo>
                  <a:lnTo>
                    <a:pt x="26" y="0"/>
                  </a:lnTo>
                  <a:lnTo>
                    <a:pt x="26" y="0"/>
                  </a:lnTo>
                  <a:lnTo>
                    <a:pt x="31" y="1"/>
                  </a:lnTo>
                  <a:lnTo>
                    <a:pt x="36" y="2"/>
                  </a:lnTo>
                  <a:lnTo>
                    <a:pt x="40" y="5"/>
                  </a:lnTo>
                  <a:lnTo>
                    <a:pt x="45" y="8"/>
                  </a:lnTo>
                  <a:lnTo>
                    <a:pt x="47" y="11"/>
                  </a:lnTo>
                  <a:lnTo>
                    <a:pt x="49"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7"/>
            <p:cNvSpPr>
              <a:spLocks/>
            </p:cNvSpPr>
            <p:nvPr userDrawn="1"/>
          </p:nvSpPr>
          <p:spPr bwMode="auto">
            <a:xfrm>
              <a:off x="3313" y="2180"/>
              <a:ext cx="25" cy="26"/>
            </a:xfrm>
            <a:custGeom>
              <a:avLst/>
              <a:gdLst>
                <a:gd name="T0" fmla="*/ 51 w 51"/>
                <a:gd name="T1" fmla="*/ 26 h 52"/>
                <a:gd name="T2" fmla="*/ 51 w 51"/>
                <a:gd name="T3" fmla="*/ 26 h 52"/>
                <a:gd name="T4" fmla="*/ 51 w 51"/>
                <a:gd name="T5" fmla="*/ 31 h 52"/>
                <a:gd name="T6" fmla="*/ 50 w 51"/>
                <a:gd name="T7" fmla="*/ 36 h 52"/>
                <a:gd name="T8" fmla="*/ 48 w 51"/>
                <a:gd name="T9" fmla="*/ 40 h 52"/>
                <a:gd name="T10" fmla="*/ 44 w 51"/>
                <a:gd name="T11" fmla="*/ 44 h 52"/>
                <a:gd name="T12" fmla="*/ 41 w 51"/>
                <a:gd name="T13" fmla="*/ 47 h 52"/>
                <a:gd name="T14" fmla="*/ 36 w 51"/>
                <a:gd name="T15" fmla="*/ 49 h 52"/>
                <a:gd name="T16" fmla="*/ 31 w 51"/>
                <a:gd name="T17" fmla="*/ 52 h 52"/>
                <a:gd name="T18" fmla="*/ 26 w 51"/>
                <a:gd name="T19" fmla="*/ 52 h 52"/>
                <a:gd name="T20" fmla="*/ 26 w 51"/>
                <a:gd name="T21" fmla="*/ 52 h 52"/>
                <a:gd name="T22" fmla="*/ 21 w 51"/>
                <a:gd name="T23" fmla="*/ 52 h 52"/>
                <a:gd name="T24" fmla="*/ 15 w 51"/>
                <a:gd name="T25" fmla="*/ 49 h 52"/>
                <a:gd name="T26" fmla="*/ 12 w 51"/>
                <a:gd name="T27" fmla="*/ 47 h 52"/>
                <a:gd name="T28" fmla="*/ 7 w 51"/>
                <a:gd name="T29" fmla="*/ 44 h 52"/>
                <a:gd name="T30" fmla="*/ 4 w 51"/>
                <a:gd name="T31" fmla="*/ 40 h 52"/>
                <a:gd name="T32" fmla="*/ 1 w 51"/>
                <a:gd name="T33" fmla="*/ 36 h 52"/>
                <a:gd name="T34" fmla="*/ 0 w 51"/>
                <a:gd name="T35" fmla="*/ 31 h 52"/>
                <a:gd name="T36" fmla="*/ 0 w 51"/>
                <a:gd name="T37" fmla="*/ 26 h 52"/>
                <a:gd name="T38" fmla="*/ 0 w 51"/>
                <a:gd name="T39" fmla="*/ 26 h 52"/>
                <a:gd name="T40" fmla="*/ 0 w 51"/>
                <a:gd name="T41" fmla="*/ 21 h 52"/>
                <a:gd name="T42" fmla="*/ 1 w 51"/>
                <a:gd name="T43" fmla="*/ 16 h 52"/>
                <a:gd name="T44" fmla="*/ 4 w 51"/>
                <a:gd name="T45" fmla="*/ 11 h 52"/>
                <a:gd name="T46" fmla="*/ 7 w 51"/>
                <a:gd name="T47" fmla="*/ 8 h 52"/>
                <a:gd name="T48" fmla="*/ 12 w 51"/>
                <a:gd name="T49" fmla="*/ 5 h 52"/>
                <a:gd name="T50" fmla="*/ 15 w 51"/>
                <a:gd name="T51" fmla="*/ 2 h 52"/>
                <a:gd name="T52" fmla="*/ 21 w 51"/>
                <a:gd name="T53" fmla="*/ 1 h 52"/>
                <a:gd name="T54" fmla="*/ 26 w 51"/>
                <a:gd name="T55" fmla="*/ 0 h 52"/>
                <a:gd name="T56" fmla="*/ 26 w 51"/>
                <a:gd name="T57" fmla="*/ 0 h 52"/>
                <a:gd name="T58" fmla="*/ 31 w 51"/>
                <a:gd name="T59" fmla="*/ 1 h 52"/>
                <a:gd name="T60" fmla="*/ 36 w 51"/>
                <a:gd name="T61" fmla="*/ 2 h 52"/>
                <a:gd name="T62" fmla="*/ 41 w 51"/>
                <a:gd name="T63" fmla="*/ 5 h 52"/>
                <a:gd name="T64" fmla="*/ 44 w 51"/>
                <a:gd name="T65" fmla="*/ 8 h 52"/>
                <a:gd name="T66" fmla="*/ 48 w 51"/>
                <a:gd name="T67" fmla="*/ 11 h 52"/>
                <a:gd name="T68" fmla="*/ 50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50" y="36"/>
                  </a:lnTo>
                  <a:lnTo>
                    <a:pt x="48" y="40"/>
                  </a:lnTo>
                  <a:lnTo>
                    <a:pt x="44" y="44"/>
                  </a:lnTo>
                  <a:lnTo>
                    <a:pt x="41" y="47"/>
                  </a:lnTo>
                  <a:lnTo>
                    <a:pt x="36" y="49"/>
                  </a:lnTo>
                  <a:lnTo>
                    <a:pt x="31" y="52"/>
                  </a:lnTo>
                  <a:lnTo>
                    <a:pt x="26" y="52"/>
                  </a:lnTo>
                  <a:lnTo>
                    <a:pt x="26" y="52"/>
                  </a:lnTo>
                  <a:lnTo>
                    <a:pt x="21" y="52"/>
                  </a:lnTo>
                  <a:lnTo>
                    <a:pt x="15" y="49"/>
                  </a:lnTo>
                  <a:lnTo>
                    <a:pt x="12" y="47"/>
                  </a:lnTo>
                  <a:lnTo>
                    <a:pt x="7" y="44"/>
                  </a:lnTo>
                  <a:lnTo>
                    <a:pt x="4" y="40"/>
                  </a:lnTo>
                  <a:lnTo>
                    <a:pt x="1" y="36"/>
                  </a:lnTo>
                  <a:lnTo>
                    <a:pt x="0" y="31"/>
                  </a:lnTo>
                  <a:lnTo>
                    <a:pt x="0" y="26"/>
                  </a:lnTo>
                  <a:lnTo>
                    <a:pt x="0" y="26"/>
                  </a:lnTo>
                  <a:lnTo>
                    <a:pt x="0" y="21"/>
                  </a:lnTo>
                  <a:lnTo>
                    <a:pt x="1" y="16"/>
                  </a:lnTo>
                  <a:lnTo>
                    <a:pt x="4" y="11"/>
                  </a:lnTo>
                  <a:lnTo>
                    <a:pt x="7" y="8"/>
                  </a:lnTo>
                  <a:lnTo>
                    <a:pt x="12" y="5"/>
                  </a:lnTo>
                  <a:lnTo>
                    <a:pt x="15" y="2"/>
                  </a:lnTo>
                  <a:lnTo>
                    <a:pt x="21" y="1"/>
                  </a:lnTo>
                  <a:lnTo>
                    <a:pt x="26" y="0"/>
                  </a:lnTo>
                  <a:lnTo>
                    <a:pt x="26" y="0"/>
                  </a:lnTo>
                  <a:lnTo>
                    <a:pt x="31" y="1"/>
                  </a:lnTo>
                  <a:lnTo>
                    <a:pt x="36" y="2"/>
                  </a:lnTo>
                  <a:lnTo>
                    <a:pt x="41" y="5"/>
                  </a:lnTo>
                  <a:lnTo>
                    <a:pt x="44" y="8"/>
                  </a:lnTo>
                  <a:lnTo>
                    <a:pt x="48" y="11"/>
                  </a:lnTo>
                  <a:lnTo>
                    <a:pt x="50"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8"/>
            <p:cNvSpPr>
              <a:spLocks/>
            </p:cNvSpPr>
            <p:nvPr userDrawn="1"/>
          </p:nvSpPr>
          <p:spPr bwMode="auto">
            <a:xfrm>
              <a:off x="3349" y="2180"/>
              <a:ext cx="26" cy="26"/>
            </a:xfrm>
            <a:custGeom>
              <a:avLst/>
              <a:gdLst>
                <a:gd name="T0" fmla="*/ 52 w 52"/>
                <a:gd name="T1" fmla="*/ 26 h 52"/>
                <a:gd name="T2" fmla="*/ 52 w 52"/>
                <a:gd name="T3" fmla="*/ 26 h 52"/>
                <a:gd name="T4" fmla="*/ 51 w 52"/>
                <a:gd name="T5" fmla="*/ 31 h 52"/>
                <a:gd name="T6" fmla="*/ 49 w 52"/>
                <a:gd name="T7" fmla="*/ 36 h 52"/>
                <a:gd name="T8" fmla="*/ 47 w 52"/>
                <a:gd name="T9" fmla="*/ 40 h 52"/>
                <a:gd name="T10" fmla="*/ 44 w 52"/>
                <a:gd name="T11" fmla="*/ 44 h 52"/>
                <a:gd name="T12" fmla="*/ 40 w 52"/>
                <a:gd name="T13" fmla="*/ 47 h 52"/>
                <a:gd name="T14" fmla="*/ 36 w 52"/>
                <a:gd name="T15" fmla="*/ 49 h 52"/>
                <a:gd name="T16" fmla="*/ 31 w 52"/>
                <a:gd name="T17" fmla="*/ 52 h 52"/>
                <a:gd name="T18" fmla="*/ 25 w 52"/>
                <a:gd name="T19" fmla="*/ 52 h 52"/>
                <a:gd name="T20" fmla="*/ 25 w 52"/>
                <a:gd name="T21" fmla="*/ 52 h 52"/>
                <a:gd name="T22" fmla="*/ 21 w 52"/>
                <a:gd name="T23" fmla="*/ 52 h 52"/>
                <a:gd name="T24" fmla="*/ 16 w 52"/>
                <a:gd name="T25" fmla="*/ 49 h 52"/>
                <a:gd name="T26" fmla="*/ 11 w 52"/>
                <a:gd name="T27" fmla="*/ 47 h 52"/>
                <a:gd name="T28" fmla="*/ 7 w 52"/>
                <a:gd name="T29" fmla="*/ 44 h 52"/>
                <a:gd name="T30" fmla="*/ 4 w 52"/>
                <a:gd name="T31" fmla="*/ 40 h 52"/>
                <a:gd name="T32" fmla="*/ 2 w 52"/>
                <a:gd name="T33" fmla="*/ 36 h 52"/>
                <a:gd name="T34" fmla="*/ 0 w 52"/>
                <a:gd name="T35" fmla="*/ 31 h 52"/>
                <a:gd name="T36" fmla="*/ 0 w 52"/>
                <a:gd name="T37" fmla="*/ 26 h 52"/>
                <a:gd name="T38" fmla="*/ 0 w 52"/>
                <a:gd name="T39" fmla="*/ 26 h 52"/>
                <a:gd name="T40" fmla="*/ 0 w 52"/>
                <a:gd name="T41" fmla="*/ 21 h 52"/>
                <a:gd name="T42" fmla="*/ 2 w 52"/>
                <a:gd name="T43" fmla="*/ 16 h 52"/>
                <a:gd name="T44" fmla="*/ 4 w 52"/>
                <a:gd name="T45" fmla="*/ 11 h 52"/>
                <a:gd name="T46" fmla="*/ 7 w 52"/>
                <a:gd name="T47" fmla="*/ 8 h 52"/>
                <a:gd name="T48" fmla="*/ 11 w 52"/>
                <a:gd name="T49" fmla="*/ 5 h 52"/>
                <a:gd name="T50" fmla="*/ 16 w 52"/>
                <a:gd name="T51" fmla="*/ 2 h 52"/>
                <a:gd name="T52" fmla="*/ 21 w 52"/>
                <a:gd name="T53" fmla="*/ 1 h 52"/>
                <a:gd name="T54" fmla="*/ 25 w 52"/>
                <a:gd name="T55" fmla="*/ 0 h 52"/>
                <a:gd name="T56" fmla="*/ 25 w 52"/>
                <a:gd name="T57" fmla="*/ 0 h 52"/>
                <a:gd name="T58" fmla="*/ 31 w 52"/>
                <a:gd name="T59" fmla="*/ 1 h 52"/>
                <a:gd name="T60" fmla="*/ 36 w 52"/>
                <a:gd name="T61" fmla="*/ 2 h 52"/>
                <a:gd name="T62" fmla="*/ 40 w 52"/>
                <a:gd name="T63" fmla="*/ 5 h 52"/>
                <a:gd name="T64" fmla="*/ 44 w 52"/>
                <a:gd name="T65" fmla="*/ 8 h 52"/>
                <a:gd name="T66" fmla="*/ 47 w 52"/>
                <a:gd name="T67" fmla="*/ 11 h 52"/>
                <a:gd name="T68" fmla="*/ 49 w 52"/>
                <a:gd name="T69" fmla="*/ 16 h 52"/>
                <a:gd name="T70" fmla="*/ 51 w 52"/>
                <a:gd name="T71" fmla="*/ 21 h 52"/>
                <a:gd name="T72" fmla="*/ 52 w 52"/>
                <a:gd name="T73" fmla="*/ 26 h 52"/>
                <a:gd name="T74" fmla="*/ 52 w 52"/>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52">
                  <a:moveTo>
                    <a:pt x="52" y="26"/>
                  </a:moveTo>
                  <a:lnTo>
                    <a:pt x="52" y="26"/>
                  </a:lnTo>
                  <a:lnTo>
                    <a:pt x="51" y="31"/>
                  </a:lnTo>
                  <a:lnTo>
                    <a:pt x="49" y="36"/>
                  </a:lnTo>
                  <a:lnTo>
                    <a:pt x="47" y="40"/>
                  </a:lnTo>
                  <a:lnTo>
                    <a:pt x="44" y="44"/>
                  </a:lnTo>
                  <a:lnTo>
                    <a:pt x="40" y="47"/>
                  </a:lnTo>
                  <a:lnTo>
                    <a:pt x="36" y="49"/>
                  </a:lnTo>
                  <a:lnTo>
                    <a:pt x="31" y="52"/>
                  </a:lnTo>
                  <a:lnTo>
                    <a:pt x="25" y="52"/>
                  </a:lnTo>
                  <a:lnTo>
                    <a:pt x="25" y="52"/>
                  </a:lnTo>
                  <a:lnTo>
                    <a:pt x="21" y="52"/>
                  </a:lnTo>
                  <a:lnTo>
                    <a:pt x="16" y="49"/>
                  </a:lnTo>
                  <a:lnTo>
                    <a:pt x="11" y="47"/>
                  </a:lnTo>
                  <a:lnTo>
                    <a:pt x="7" y="44"/>
                  </a:lnTo>
                  <a:lnTo>
                    <a:pt x="4" y="40"/>
                  </a:lnTo>
                  <a:lnTo>
                    <a:pt x="2" y="36"/>
                  </a:lnTo>
                  <a:lnTo>
                    <a:pt x="0" y="31"/>
                  </a:lnTo>
                  <a:lnTo>
                    <a:pt x="0" y="26"/>
                  </a:lnTo>
                  <a:lnTo>
                    <a:pt x="0" y="26"/>
                  </a:lnTo>
                  <a:lnTo>
                    <a:pt x="0" y="21"/>
                  </a:lnTo>
                  <a:lnTo>
                    <a:pt x="2" y="16"/>
                  </a:lnTo>
                  <a:lnTo>
                    <a:pt x="4" y="11"/>
                  </a:lnTo>
                  <a:lnTo>
                    <a:pt x="7" y="8"/>
                  </a:lnTo>
                  <a:lnTo>
                    <a:pt x="11" y="5"/>
                  </a:lnTo>
                  <a:lnTo>
                    <a:pt x="16" y="2"/>
                  </a:lnTo>
                  <a:lnTo>
                    <a:pt x="21" y="1"/>
                  </a:lnTo>
                  <a:lnTo>
                    <a:pt x="25" y="0"/>
                  </a:lnTo>
                  <a:lnTo>
                    <a:pt x="25" y="0"/>
                  </a:lnTo>
                  <a:lnTo>
                    <a:pt x="31" y="1"/>
                  </a:lnTo>
                  <a:lnTo>
                    <a:pt x="36" y="2"/>
                  </a:lnTo>
                  <a:lnTo>
                    <a:pt x="40" y="5"/>
                  </a:lnTo>
                  <a:lnTo>
                    <a:pt x="44" y="8"/>
                  </a:lnTo>
                  <a:lnTo>
                    <a:pt x="47" y="11"/>
                  </a:lnTo>
                  <a:lnTo>
                    <a:pt x="49" y="16"/>
                  </a:lnTo>
                  <a:lnTo>
                    <a:pt x="51" y="21"/>
                  </a:lnTo>
                  <a:lnTo>
                    <a:pt x="52" y="26"/>
                  </a:lnTo>
                  <a:lnTo>
                    <a:pt x="5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Line 19"/>
            <p:cNvSpPr>
              <a:spLocks noChangeShapeType="1"/>
            </p:cNvSpPr>
            <p:nvPr userDrawn="1"/>
          </p:nvSpPr>
          <p:spPr bwMode="auto">
            <a:xfrm>
              <a:off x="3211" y="2046"/>
              <a:ext cx="206"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userDrawn="1"/>
          </p:nvSpPr>
          <p:spPr bwMode="auto">
            <a:xfrm>
              <a:off x="3211" y="2075"/>
              <a:ext cx="107"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4" name="Freeform 12"/>
          <p:cNvSpPr>
            <a:spLocks/>
          </p:cNvSpPr>
          <p:nvPr userDrawn="1"/>
        </p:nvSpPr>
        <p:spPr bwMode="auto">
          <a:xfrm>
            <a:off x="0" y="5878960"/>
            <a:ext cx="9144000" cy="988713"/>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F3BC21"/>
          </a:solidFill>
          <a:ln>
            <a:noFill/>
          </a:ln>
        </p:spPr>
        <p:txBody>
          <a:bodyPr vert="horz" wrap="square" lIns="91440" tIns="45720" rIns="91440" bIns="45720" numCol="1" anchor="t" anchorCtr="0" compatLnSpc="1">
            <a:prstTxWarp prst="textNoShape">
              <a:avLst/>
            </a:prstTxWarp>
          </a:bodyPr>
          <a:lstStyle/>
          <a:p>
            <a:endParaRPr lang="en-US"/>
          </a:p>
        </p:txBody>
      </p:sp>
      <p:pic>
        <p:nvPicPr>
          <p:cNvPr id="7" name="Picture 3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4949251"/>
            <a:ext cx="2555639" cy="1916832"/>
          </a:xfrm>
          <a:prstGeom prst="rect">
            <a:avLst/>
          </a:prstGeom>
        </p:spPr>
      </p:pic>
      <p:pic>
        <p:nvPicPr>
          <p:cNvPr id="25"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424737" y="6453336"/>
            <a:ext cx="1719263"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8587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1_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67544" y="116632"/>
            <a:ext cx="8424936" cy="576064"/>
          </a:xfrm>
        </p:spPr>
        <p:txBody>
          <a:bodyPr>
            <a:normAutofit/>
          </a:bodyPr>
          <a:lstStyle>
            <a:lvl1pPr algn="l">
              <a:defRPr sz="3200">
                <a:latin typeface="Times New Roman" pitchFamily="18" charset="0"/>
                <a:cs typeface="Times New Roman" pitchFamily="18" charset="0"/>
              </a:defRPr>
            </a:lvl1pPr>
          </a:lstStyle>
          <a:p>
            <a:r>
              <a:rPr lang="zh-TW" altLang="en-US" dirty="0"/>
              <a:t>按一下以編輯母片標題樣式</a:t>
            </a:r>
          </a:p>
        </p:txBody>
      </p:sp>
      <p:sp>
        <p:nvSpPr>
          <p:cNvPr id="3" name="內容版面配置區 2"/>
          <p:cNvSpPr>
            <a:spLocks noGrp="1"/>
          </p:cNvSpPr>
          <p:nvPr>
            <p:ph idx="1"/>
          </p:nvPr>
        </p:nvSpPr>
        <p:spPr>
          <a:xfrm>
            <a:off x="467544" y="980728"/>
            <a:ext cx="8424936" cy="5472608"/>
          </a:xfrm>
        </p:spPr>
        <p:txBody>
          <a:bodyPr>
            <a:normAutofit/>
          </a:bodyPr>
          <a:lstStyle>
            <a:lvl1pPr marL="360000" indent="-288000">
              <a:lnSpc>
                <a:spcPts val="3200"/>
              </a:lnSpc>
              <a:spcBef>
                <a:spcPts val="500"/>
              </a:spcBef>
              <a:buSzPct val="100000"/>
              <a:buFontTx/>
              <a:buBlip>
                <a:blip r:embed="rId2"/>
              </a:buBlip>
              <a:defRPr sz="2400" b="0">
                <a:latin typeface="Times New Roman" pitchFamily="18" charset="0"/>
                <a:ea typeface="標楷體" pitchFamily="65" charset="-120"/>
                <a:cs typeface="Times New Roman" pitchFamily="18" charset="0"/>
              </a:defRPr>
            </a:lvl1pPr>
            <a:lvl2pPr>
              <a:lnSpc>
                <a:spcPts val="3200"/>
              </a:lnSpc>
              <a:spcBef>
                <a:spcPts val="500"/>
              </a:spcBef>
              <a:defRPr sz="2400" b="0">
                <a:latin typeface="Times New Roman" pitchFamily="18" charset="0"/>
                <a:ea typeface="標楷體" pitchFamily="65" charset="-120"/>
                <a:cs typeface="Times New Roman" pitchFamily="18" charset="0"/>
              </a:defRPr>
            </a:lvl2pPr>
            <a:lvl3pPr>
              <a:lnSpc>
                <a:spcPts val="3200"/>
              </a:lnSpc>
              <a:spcBef>
                <a:spcPts val="500"/>
              </a:spcBef>
              <a:defRPr sz="2400" b="0">
                <a:latin typeface="Times New Roman" pitchFamily="18" charset="0"/>
                <a:ea typeface="標楷體" pitchFamily="65" charset="-120"/>
                <a:cs typeface="Times New Roman" pitchFamily="18" charset="0"/>
              </a:defRPr>
            </a:lvl3pPr>
            <a:lvl4pPr>
              <a:lnSpc>
                <a:spcPts val="3200"/>
              </a:lnSpc>
              <a:spcBef>
                <a:spcPts val="500"/>
              </a:spcBef>
              <a:defRPr sz="2400" b="0">
                <a:latin typeface="Times New Roman" pitchFamily="18" charset="0"/>
                <a:ea typeface="標楷體" pitchFamily="65" charset="-120"/>
                <a:cs typeface="Times New Roman" pitchFamily="18" charset="0"/>
              </a:defRPr>
            </a:lvl4pPr>
            <a:lvl5pPr>
              <a:lnSpc>
                <a:spcPts val="3200"/>
              </a:lnSpc>
              <a:spcBef>
                <a:spcPts val="500"/>
              </a:spcBef>
              <a:defRPr sz="2400" b="0">
                <a:latin typeface="Times New Roman" pitchFamily="18" charset="0"/>
                <a:ea typeface="標楷體" pitchFamily="65" charset="-120"/>
                <a:cs typeface="Times New Roman" pitchFamily="18"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p:ph type="dt" sz="half" idx="10"/>
          </p:nvPr>
        </p:nvSpPr>
        <p:spPr/>
        <p:txBody>
          <a:bodyPr/>
          <a:lstStyle/>
          <a:p>
            <a:fld id="{4F8A1790-F87D-46C3-8A9A-A39F51776E2B}" type="datetimeFigureOut">
              <a:rPr lang="zh-TW" altLang="en-US" smtClean="0"/>
              <a:t>2021/12/3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23EF44F1-1257-4C25-AB8A-807CA769B911}" type="slidenum">
              <a:rPr lang="zh-TW" altLang="en-US" smtClean="0"/>
              <a:t>‹#›</a:t>
            </a:fld>
            <a:endParaRPr lang="zh-TW" altLang="en-US"/>
          </a:p>
        </p:txBody>
      </p:sp>
      <p:grpSp>
        <p:nvGrpSpPr>
          <p:cNvPr id="8" name="Group 4"/>
          <p:cNvGrpSpPr>
            <a:grpSpLocks noChangeAspect="1"/>
          </p:cNvGrpSpPr>
          <p:nvPr userDrawn="1"/>
        </p:nvGrpSpPr>
        <p:grpSpPr bwMode="auto">
          <a:xfrm>
            <a:off x="6815519" y="114489"/>
            <a:ext cx="2076961" cy="794231"/>
            <a:chOff x="2474" y="1891"/>
            <a:chExt cx="1681" cy="482"/>
          </a:xfrm>
        </p:grpSpPr>
        <p:sp>
          <p:nvSpPr>
            <p:cNvPr id="9" name="Freeform 6"/>
            <p:cNvSpPr>
              <a:spLocks/>
            </p:cNvSpPr>
            <p:nvPr userDrawn="1"/>
          </p:nvSpPr>
          <p:spPr bwMode="auto">
            <a:xfrm>
              <a:off x="3074" y="1891"/>
              <a:ext cx="482" cy="482"/>
            </a:xfrm>
            <a:custGeom>
              <a:avLst/>
              <a:gdLst>
                <a:gd name="T0" fmla="*/ 963 w 964"/>
                <a:gd name="T1" fmla="*/ 507 h 964"/>
                <a:gd name="T2" fmla="*/ 954 w 964"/>
                <a:gd name="T3" fmla="*/ 579 h 964"/>
                <a:gd name="T4" fmla="*/ 934 w 964"/>
                <a:gd name="T5" fmla="*/ 647 h 964"/>
                <a:gd name="T6" fmla="*/ 906 w 964"/>
                <a:gd name="T7" fmla="*/ 712 h 964"/>
                <a:gd name="T8" fmla="*/ 868 w 964"/>
                <a:gd name="T9" fmla="*/ 770 h 964"/>
                <a:gd name="T10" fmla="*/ 823 w 964"/>
                <a:gd name="T11" fmla="*/ 822 h 964"/>
                <a:gd name="T12" fmla="*/ 771 w 964"/>
                <a:gd name="T13" fmla="*/ 868 h 964"/>
                <a:gd name="T14" fmla="*/ 712 w 964"/>
                <a:gd name="T15" fmla="*/ 905 h 964"/>
                <a:gd name="T16" fmla="*/ 647 w 964"/>
                <a:gd name="T17" fmla="*/ 934 h 964"/>
                <a:gd name="T18" fmla="*/ 580 w 964"/>
                <a:gd name="T19" fmla="*/ 954 h 964"/>
                <a:gd name="T20" fmla="*/ 507 w 964"/>
                <a:gd name="T21" fmla="*/ 963 h 964"/>
                <a:gd name="T22" fmla="*/ 457 w 964"/>
                <a:gd name="T23" fmla="*/ 963 h 964"/>
                <a:gd name="T24" fmla="*/ 385 w 964"/>
                <a:gd name="T25" fmla="*/ 954 h 964"/>
                <a:gd name="T26" fmla="*/ 317 w 964"/>
                <a:gd name="T27" fmla="*/ 934 h 964"/>
                <a:gd name="T28" fmla="*/ 252 w 964"/>
                <a:gd name="T29" fmla="*/ 905 h 964"/>
                <a:gd name="T30" fmla="*/ 194 w 964"/>
                <a:gd name="T31" fmla="*/ 868 h 964"/>
                <a:gd name="T32" fmla="*/ 142 w 964"/>
                <a:gd name="T33" fmla="*/ 822 h 964"/>
                <a:gd name="T34" fmla="*/ 96 w 964"/>
                <a:gd name="T35" fmla="*/ 770 h 964"/>
                <a:gd name="T36" fmla="*/ 59 w 964"/>
                <a:gd name="T37" fmla="*/ 712 h 964"/>
                <a:gd name="T38" fmla="*/ 29 w 964"/>
                <a:gd name="T39" fmla="*/ 647 h 964"/>
                <a:gd name="T40" fmla="*/ 10 w 964"/>
                <a:gd name="T41" fmla="*/ 579 h 964"/>
                <a:gd name="T42" fmla="*/ 1 w 964"/>
                <a:gd name="T43" fmla="*/ 507 h 964"/>
                <a:gd name="T44" fmla="*/ 1 w 964"/>
                <a:gd name="T45" fmla="*/ 457 h 964"/>
                <a:gd name="T46" fmla="*/ 10 w 964"/>
                <a:gd name="T47" fmla="*/ 384 h 964"/>
                <a:gd name="T48" fmla="*/ 29 w 964"/>
                <a:gd name="T49" fmla="*/ 316 h 964"/>
                <a:gd name="T50" fmla="*/ 59 w 964"/>
                <a:gd name="T51" fmla="*/ 252 h 964"/>
                <a:gd name="T52" fmla="*/ 96 w 964"/>
                <a:gd name="T53" fmla="*/ 193 h 964"/>
                <a:gd name="T54" fmla="*/ 142 w 964"/>
                <a:gd name="T55" fmla="*/ 141 h 964"/>
                <a:gd name="T56" fmla="*/ 194 w 964"/>
                <a:gd name="T57" fmla="*/ 95 h 964"/>
                <a:gd name="T58" fmla="*/ 252 w 964"/>
                <a:gd name="T59" fmla="*/ 58 h 964"/>
                <a:gd name="T60" fmla="*/ 317 w 964"/>
                <a:gd name="T61" fmla="*/ 29 h 964"/>
                <a:gd name="T62" fmla="*/ 385 w 964"/>
                <a:gd name="T63" fmla="*/ 10 h 964"/>
                <a:gd name="T64" fmla="*/ 457 w 964"/>
                <a:gd name="T65" fmla="*/ 1 h 964"/>
                <a:gd name="T66" fmla="*/ 507 w 964"/>
                <a:gd name="T67" fmla="*/ 1 h 964"/>
                <a:gd name="T68" fmla="*/ 580 w 964"/>
                <a:gd name="T69" fmla="*/ 10 h 964"/>
                <a:gd name="T70" fmla="*/ 647 w 964"/>
                <a:gd name="T71" fmla="*/ 29 h 964"/>
                <a:gd name="T72" fmla="*/ 712 w 964"/>
                <a:gd name="T73" fmla="*/ 58 h 964"/>
                <a:gd name="T74" fmla="*/ 771 w 964"/>
                <a:gd name="T75" fmla="*/ 95 h 964"/>
                <a:gd name="T76" fmla="*/ 823 w 964"/>
                <a:gd name="T77" fmla="*/ 141 h 964"/>
                <a:gd name="T78" fmla="*/ 868 w 964"/>
                <a:gd name="T79" fmla="*/ 193 h 964"/>
                <a:gd name="T80" fmla="*/ 906 w 964"/>
                <a:gd name="T81" fmla="*/ 252 h 964"/>
                <a:gd name="T82" fmla="*/ 934 w 964"/>
                <a:gd name="T83" fmla="*/ 316 h 964"/>
                <a:gd name="T84" fmla="*/ 954 w 964"/>
                <a:gd name="T85" fmla="*/ 384 h 964"/>
                <a:gd name="T86" fmla="*/ 963 w 964"/>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4" h="964">
                  <a:moveTo>
                    <a:pt x="964" y="482"/>
                  </a:moveTo>
                  <a:lnTo>
                    <a:pt x="964" y="482"/>
                  </a:lnTo>
                  <a:lnTo>
                    <a:pt x="963" y="507"/>
                  </a:lnTo>
                  <a:lnTo>
                    <a:pt x="961" y="531"/>
                  </a:lnTo>
                  <a:lnTo>
                    <a:pt x="959" y="555"/>
                  </a:lnTo>
                  <a:lnTo>
                    <a:pt x="954" y="579"/>
                  </a:lnTo>
                  <a:lnTo>
                    <a:pt x="948" y="602"/>
                  </a:lnTo>
                  <a:lnTo>
                    <a:pt x="942" y="625"/>
                  </a:lnTo>
                  <a:lnTo>
                    <a:pt x="934" y="647"/>
                  </a:lnTo>
                  <a:lnTo>
                    <a:pt x="926" y="669"/>
                  </a:lnTo>
                  <a:lnTo>
                    <a:pt x="916" y="691"/>
                  </a:lnTo>
                  <a:lnTo>
                    <a:pt x="906" y="712"/>
                  </a:lnTo>
                  <a:lnTo>
                    <a:pt x="894" y="731"/>
                  </a:lnTo>
                  <a:lnTo>
                    <a:pt x="881" y="751"/>
                  </a:lnTo>
                  <a:lnTo>
                    <a:pt x="868" y="770"/>
                  </a:lnTo>
                  <a:lnTo>
                    <a:pt x="854" y="789"/>
                  </a:lnTo>
                  <a:lnTo>
                    <a:pt x="839" y="806"/>
                  </a:lnTo>
                  <a:lnTo>
                    <a:pt x="823" y="822"/>
                  </a:lnTo>
                  <a:lnTo>
                    <a:pt x="806" y="838"/>
                  </a:lnTo>
                  <a:lnTo>
                    <a:pt x="788" y="853"/>
                  </a:lnTo>
                  <a:lnTo>
                    <a:pt x="771" y="868"/>
                  </a:lnTo>
                  <a:lnTo>
                    <a:pt x="751" y="881"/>
                  </a:lnTo>
                  <a:lnTo>
                    <a:pt x="732" y="894"/>
                  </a:lnTo>
                  <a:lnTo>
                    <a:pt x="712" y="905"/>
                  </a:lnTo>
                  <a:lnTo>
                    <a:pt x="691" y="917"/>
                  </a:lnTo>
                  <a:lnTo>
                    <a:pt x="669" y="926"/>
                  </a:lnTo>
                  <a:lnTo>
                    <a:pt x="647" y="934"/>
                  </a:lnTo>
                  <a:lnTo>
                    <a:pt x="626" y="942"/>
                  </a:lnTo>
                  <a:lnTo>
                    <a:pt x="603" y="949"/>
                  </a:lnTo>
                  <a:lnTo>
                    <a:pt x="580" y="954"/>
                  </a:lnTo>
                  <a:lnTo>
                    <a:pt x="555" y="958"/>
                  </a:lnTo>
                  <a:lnTo>
                    <a:pt x="531" y="962"/>
                  </a:lnTo>
                  <a:lnTo>
                    <a:pt x="507" y="963"/>
                  </a:lnTo>
                  <a:lnTo>
                    <a:pt x="482" y="964"/>
                  </a:lnTo>
                  <a:lnTo>
                    <a:pt x="482" y="964"/>
                  </a:lnTo>
                  <a:lnTo>
                    <a:pt x="457" y="963"/>
                  </a:lnTo>
                  <a:lnTo>
                    <a:pt x="433" y="962"/>
                  </a:lnTo>
                  <a:lnTo>
                    <a:pt x="409" y="958"/>
                  </a:lnTo>
                  <a:lnTo>
                    <a:pt x="385" y="954"/>
                  </a:lnTo>
                  <a:lnTo>
                    <a:pt x="362" y="949"/>
                  </a:lnTo>
                  <a:lnTo>
                    <a:pt x="339" y="942"/>
                  </a:lnTo>
                  <a:lnTo>
                    <a:pt x="317" y="934"/>
                  </a:lnTo>
                  <a:lnTo>
                    <a:pt x="295" y="926"/>
                  </a:lnTo>
                  <a:lnTo>
                    <a:pt x="273" y="917"/>
                  </a:lnTo>
                  <a:lnTo>
                    <a:pt x="252" y="905"/>
                  </a:lnTo>
                  <a:lnTo>
                    <a:pt x="232" y="894"/>
                  </a:lnTo>
                  <a:lnTo>
                    <a:pt x="212" y="881"/>
                  </a:lnTo>
                  <a:lnTo>
                    <a:pt x="194" y="868"/>
                  </a:lnTo>
                  <a:lnTo>
                    <a:pt x="175" y="853"/>
                  </a:lnTo>
                  <a:lnTo>
                    <a:pt x="158" y="838"/>
                  </a:lnTo>
                  <a:lnTo>
                    <a:pt x="142" y="822"/>
                  </a:lnTo>
                  <a:lnTo>
                    <a:pt x="126" y="806"/>
                  </a:lnTo>
                  <a:lnTo>
                    <a:pt x="111" y="789"/>
                  </a:lnTo>
                  <a:lnTo>
                    <a:pt x="96" y="770"/>
                  </a:lnTo>
                  <a:lnTo>
                    <a:pt x="83" y="751"/>
                  </a:lnTo>
                  <a:lnTo>
                    <a:pt x="70" y="731"/>
                  </a:lnTo>
                  <a:lnTo>
                    <a:pt x="59" y="712"/>
                  </a:lnTo>
                  <a:lnTo>
                    <a:pt x="47" y="691"/>
                  </a:lnTo>
                  <a:lnTo>
                    <a:pt x="38" y="669"/>
                  </a:lnTo>
                  <a:lnTo>
                    <a:pt x="29" y="647"/>
                  </a:lnTo>
                  <a:lnTo>
                    <a:pt x="22" y="625"/>
                  </a:lnTo>
                  <a:lnTo>
                    <a:pt x="15" y="602"/>
                  </a:lnTo>
                  <a:lnTo>
                    <a:pt x="10" y="579"/>
                  </a:lnTo>
                  <a:lnTo>
                    <a:pt x="6" y="555"/>
                  </a:lnTo>
                  <a:lnTo>
                    <a:pt x="2" y="531"/>
                  </a:lnTo>
                  <a:lnTo>
                    <a:pt x="1" y="507"/>
                  </a:lnTo>
                  <a:lnTo>
                    <a:pt x="0" y="482"/>
                  </a:lnTo>
                  <a:lnTo>
                    <a:pt x="0" y="482"/>
                  </a:lnTo>
                  <a:lnTo>
                    <a:pt x="1" y="457"/>
                  </a:lnTo>
                  <a:lnTo>
                    <a:pt x="2" y="433"/>
                  </a:lnTo>
                  <a:lnTo>
                    <a:pt x="6" y="409"/>
                  </a:lnTo>
                  <a:lnTo>
                    <a:pt x="10" y="384"/>
                  </a:lnTo>
                  <a:lnTo>
                    <a:pt x="15" y="361"/>
                  </a:lnTo>
                  <a:lnTo>
                    <a:pt x="22" y="338"/>
                  </a:lnTo>
                  <a:lnTo>
                    <a:pt x="29" y="316"/>
                  </a:lnTo>
                  <a:lnTo>
                    <a:pt x="38" y="295"/>
                  </a:lnTo>
                  <a:lnTo>
                    <a:pt x="47" y="273"/>
                  </a:lnTo>
                  <a:lnTo>
                    <a:pt x="59" y="252"/>
                  </a:lnTo>
                  <a:lnTo>
                    <a:pt x="70" y="232"/>
                  </a:lnTo>
                  <a:lnTo>
                    <a:pt x="83" y="213"/>
                  </a:lnTo>
                  <a:lnTo>
                    <a:pt x="96" y="193"/>
                  </a:lnTo>
                  <a:lnTo>
                    <a:pt x="111" y="176"/>
                  </a:lnTo>
                  <a:lnTo>
                    <a:pt x="126" y="157"/>
                  </a:lnTo>
                  <a:lnTo>
                    <a:pt x="142" y="141"/>
                  </a:lnTo>
                  <a:lnTo>
                    <a:pt x="158" y="125"/>
                  </a:lnTo>
                  <a:lnTo>
                    <a:pt x="175" y="110"/>
                  </a:lnTo>
                  <a:lnTo>
                    <a:pt x="194" y="95"/>
                  </a:lnTo>
                  <a:lnTo>
                    <a:pt x="212" y="82"/>
                  </a:lnTo>
                  <a:lnTo>
                    <a:pt x="232" y="70"/>
                  </a:lnTo>
                  <a:lnTo>
                    <a:pt x="252" y="58"/>
                  </a:lnTo>
                  <a:lnTo>
                    <a:pt x="273" y="48"/>
                  </a:lnTo>
                  <a:lnTo>
                    <a:pt x="295" y="38"/>
                  </a:lnTo>
                  <a:lnTo>
                    <a:pt x="317" y="29"/>
                  </a:lnTo>
                  <a:lnTo>
                    <a:pt x="339" y="21"/>
                  </a:lnTo>
                  <a:lnTo>
                    <a:pt x="362" y="16"/>
                  </a:lnTo>
                  <a:lnTo>
                    <a:pt x="385" y="10"/>
                  </a:lnTo>
                  <a:lnTo>
                    <a:pt x="409" y="5"/>
                  </a:lnTo>
                  <a:lnTo>
                    <a:pt x="433" y="3"/>
                  </a:lnTo>
                  <a:lnTo>
                    <a:pt x="457" y="1"/>
                  </a:lnTo>
                  <a:lnTo>
                    <a:pt x="482" y="0"/>
                  </a:lnTo>
                  <a:lnTo>
                    <a:pt x="482" y="0"/>
                  </a:lnTo>
                  <a:lnTo>
                    <a:pt x="507" y="1"/>
                  </a:lnTo>
                  <a:lnTo>
                    <a:pt x="531" y="3"/>
                  </a:lnTo>
                  <a:lnTo>
                    <a:pt x="555" y="5"/>
                  </a:lnTo>
                  <a:lnTo>
                    <a:pt x="580" y="10"/>
                  </a:lnTo>
                  <a:lnTo>
                    <a:pt x="603" y="16"/>
                  </a:lnTo>
                  <a:lnTo>
                    <a:pt x="626" y="21"/>
                  </a:lnTo>
                  <a:lnTo>
                    <a:pt x="647" y="29"/>
                  </a:lnTo>
                  <a:lnTo>
                    <a:pt x="669" y="38"/>
                  </a:lnTo>
                  <a:lnTo>
                    <a:pt x="691" y="48"/>
                  </a:lnTo>
                  <a:lnTo>
                    <a:pt x="712" y="58"/>
                  </a:lnTo>
                  <a:lnTo>
                    <a:pt x="732" y="70"/>
                  </a:lnTo>
                  <a:lnTo>
                    <a:pt x="751" y="82"/>
                  </a:lnTo>
                  <a:lnTo>
                    <a:pt x="771" y="95"/>
                  </a:lnTo>
                  <a:lnTo>
                    <a:pt x="788" y="110"/>
                  </a:lnTo>
                  <a:lnTo>
                    <a:pt x="806" y="125"/>
                  </a:lnTo>
                  <a:lnTo>
                    <a:pt x="823" y="141"/>
                  </a:lnTo>
                  <a:lnTo>
                    <a:pt x="839" y="157"/>
                  </a:lnTo>
                  <a:lnTo>
                    <a:pt x="854" y="176"/>
                  </a:lnTo>
                  <a:lnTo>
                    <a:pt x="868" y="193"/>
                  </a:lnTo>
                  <a:lnTo>
                    <a:pt x="881" y="213"/>
                  </a:lnTo>
                  <a:lnTo>
                    <a:pt x="894" y="232"/>
                  </a:lnTo>
                  <a:lnTo>
                    <a:pt x="906" y="252"/>
                  </a:lnTo>
                  <a:lnTo>
                    <a:pt x="916" y="273"/>
                  </a:lnTo>
                  <a:lnTo>
                    <a:pt x="926" y="295"/>
                  </a:lnTo>
                  <a:lnTo>
                    <a:pt x="934" y="316"/>
                  </a:lnTo>
                  <a:lnTo>
                    <a:pt x="942" y="338"/>
                  </a:lnTo>
                  <a:lnTo>
                    <a:pt x="948" y="361"/>
                  </a:lnTo>
                  <a:lnTo>
                    <a:pt x="954" y="384"/>
                  </a:lnTo>
                  <a:lnTo>
                    <a:pt x="959" y="409"/>
                  </a:lnTo>
                  <a:lnTo>
                    <a:pt x="961" y="433"/>
                  </a:lnTo>
                  <a:lnTo>
                    <a:pt x="963" y="457"/>
                  </a:lnTo>
                  <a:lnTo>
                    <a:pt x="964" y="482"/>
                  </a:lnTo>
                  <a:lnTo>
                    <a:pt x="964"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userDrawn="1"/>
          </p:nvSpPr>
          <p:spPr bwMode="auto">
            <a:xfrm>
              <a:off x="2474" y="1891"/>
              <a:ext cx="481" cy="482"/>
            </a:xfrm>
            <a:custGeom>
              <a:avLst/>
              <a:gdLst>
                <a:gd name="T0" fmla="*/ 963 w 963"/>
                <a:gd name="T1" fmla="*/ 507 h 964"/>
                <a:gd name="T2" fmla="*/ 954 w 963"/>
                <a:gd name="T3" fmla="*/ 579 h 964"/>
                <a:gd name="T4" fmla="*/ 934 w 963"/>
                <a:gd name="T5" fmla="*/ 647 h 964"/>
                <a:gd name="T6" fmla="*/ 905 w 963"/>
                <a:gd name="T7" fmla="*/ 712 h 964"/>
                <a:gd name="T8" fmla="*/ 867 w 963"/>
                <a:gd name="T9" fmla="*/ 770 h 964"/>
                <a:gd name="T10" fmla="*/ 822 w 963"/>
                <a:gd name="T11" fmla="*/ 822 h 964"/>
                <a:gd name="T12" fmla="*/ 769 w 963"/>
                <a:gd name="T13" fmla="*/ 868 h 964"/>
                <a:gd name="T14" fmla="*/ 711 w 963"/>
                <a:gd name="T15" fmla="*/ 905 h 964"/>
                <a:gd name="T16" fmla="*/ 647 w 963"/>
                <a:gd name="T17" fmla="*/ 934 h 964"/>
                <a:gd name="T18" fmla="*/ 578 w 963"/>
                <a:gd name="T19" fmla="*/ 954 h 964"/>
                <a:gd name="T20" fmla="*/ 507 w 963"/>
                <a:gd name="T21" fmla="*/ 963 h 964"/>
                <a:gd name="T22" fmla="*/ 456 w 963"/>
                <a:gd name="T23" fmla="*/ 963 h 964"/>
                <a:gd name="T24" fmla="*/ 385 w 963"/>
                <a:gd name="T25" fmla="*/ 954 h 964"/>
                <a:gd name="T26" fmla="*/ 315 w 963"/>
                <a:gd name="T27" fmla="*/ 934 h 964"/>
                <a:gd name="T28" fmla="*/ 252 w 963"/>
                <a:gd name="T29" fmla="*/ 905 h 964"/>
                <a:gd name="T30" fmla="*/ 193 w 963"/>
                <a:gd name="T31" fmla="*/ 868 h 964"/>
                <a:gd name="T32" fmla="*/ 140 w 963"/>
                <a:gd name="T33" fmla="*/ 822 h 964"/>
                <a:gd name="T34" fmla="*/ 95 w 963"/>
                <a:gd name="T35" fmla="*/ 770 h 964"/>
                <a:gd name="T36" fmla="*/ 57 w 963"/>
                <a:gd name="T37" fmla="*/ 712 h 964"/>
                <a:gd name="T38" fmla="*/ 29 w 963"/>
                <a:gd name="T39" fmla="*/ 647 h 964"/>
                <a:gd name="T40" fmla="*/ 9 w 963"/>
                <a:gd name="T41" fmla="*/ 579 h 964"/>
                <a:gd name="T42" fmla="*/ 0 w 963"/>
                <a:gd name="T43" fmla="*/ 507 h 964"/>
                <a:gd name="T44" fmla="*/ 0 w 963"/>
                <a:gd name="T45" fmla="*/ 457 h 964"/>
                <a:gd name="T46" fmla="*/ 9 w 963"/>
                <a:gd name="T47" fmla="*/ 384 h 964"/>
                <a:gd name="T48" fmla="*/ 29 w 963"/>
                <a:gd name="T49" fmla="*/ 316 h 964"/>
                <a:gd name="T50" fmla="*/ 57 w 963"/>
                <a:gd name="T51" fmla="*/ 252 h 964"/>
                <a:gd name="T52" fmla="*/ 95 w 963"/>
                <a:gd name="T53" fmla="*/ 193 h 964"/>
                <a:gd name="T54" fmla="*/ 140 w 963"/>
                <a:gd name="T55" fmla="*/ 141 h 964"/>
                <a:gd name="T56" fmla="*/ 193 w 963"/>
                <a:gd name="T57" fmla="*/ 95 h 964"/>
                <a:gd name="T58" fmla="*/ 252 w 963"/>
                <a:gd name="T59" fmla="*/ 58 h 964"/>
                <a:gd name="T60" fmla="*/ 315 w 963"/>
                <a:gd name="T61" fmla="*/ 29 h 964"/>
                <a:gd name="T62" fmla="*/ 385 w 963"/>
                <a:gd name="T63" fmla="*/ 10 h 964"/>
                <a:gd name="T64" fmla="*/ 456 w 963"/>
                <a:gd name="T65" fmla="*/ 1 h 964"/>
                <a:gd name="T66" fmla="*/ 507 w 963"/>
                <a:gd name="T67" fmla="*/ 1 h 964"/>
                <a:gd name="T68" fmla="*/ 578 w 963"/>
                <a:gd name="T69" fmla="*/ 10 h 964"/>
                <a:gd name="T70" fmla="*/ 647 w 963"/>
                <a:gd name="T71" fmla="*/ 29 h 964"/>
                <a:gd name="T72" fmla="*/ 711 w 963"/>
                <a:gd name="T73" fmla="*/ 58 h 964"/>
                <a:gd name="T74" fmla="*/ 769 w 963"/>
                <a:gd name="T75" fmla="*/ 95 h 964"/>
                <a:gd name="T76" fmla="*/ 822 w 963"/>
                <a:gd name="T77" fmla="*/ 141 h 964"/>
                <a:gd name="T78" fmla="*/ 867 w 963"/>
                <a:gd name="T79" fmla="*/ 193 h 964"/>
                <a:gd name="T80" fmla="*/ 905 w 963"/>
                <a:gd name="T81" fmla="*/ 252 h 964"/>
                <a:gd name="T82" fmla="*/ 934 w 963"/>
                <a:gd name="T83" fmla="*/ 316 h 964"/>
                <a:gd name="T84" fmla="*/ 954 w 963"/>
                <a:gd name="T85" fmla="*/ 384 h 964"/>
                <a:gd name="T86" fmla="*/ 963 w 963"/>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3" h="964">
                  <a:moveTo>
                    <a:pt x="963" y="482"/>
                  </a:moveTo>
                  <a:lnTo>
                    <a:pt x="963" y="482"/>
                  </a:lnTo>
                  <a:lnTo>
                    <a:pt x="963" y="507"/>
                  </a:lnTo>
                  <a:lnTo>
                    <a:pt x="961" y="531"/>
                  </a:lnTo>
                  <a:lnTo>
                    <a:pt x="957" y="555"/>
                  </a:lnTo>
                  <a:lnTo>
                    <a:pt x="954" y="579"/>
                  </a:lnTo>
                  <a:lnTo>
                    <a:pt x="948" y="602"/>
                  </a:lnTo>
                  <a:lnTo>
                    <a:pt x="941" y="625"/>
                  </a:lnTo>
                  <a:lnTo>
                    <a:pt x="934" y="647"/>
                  </a:lnTo>
                  <a:lnTo>
                    <a:pt x="925" y="669"/>
                  </a:lnTo>
                  <a:lnTo>
                    <a:pt x="916" y="691"/>
                  </a:lnTo>
                  <a:lnTo>
                    <a:pt x="905" y="712"/>
                  </a:lnTo>
                  <a:lnTo>
                    <a:pt x="894" y="731"/>
                  </a:lnTo>
                  <a:lnTo>
                    <a:pt x="881" y="751"/>
                  </a:lnTo>
                  <a:lnTo>
                    <a:pt x="867" y="770"/>
                  </a:lnTo>
                  <a:lnTo>
                    <a:pt x="853" y="789"/>
                  </a:lnTo>
                  <a:lnTo>
                    <a:pt x="838" y="806"/>
                  </a:lnTo>
                  <a:lnTo>
                    <a:pt x="822" y="822"/>
                  </a:lnTo>
                  <a:lnTo>
                    <a:pt x="805" y="838"/>
                  </a:lnTo>
                  <a:lnTo>
                    <a:pt x="788" y="853"/>
                  </a:lnTo>
                  <a:lnTo>
                    <a:pt x="769" y="868"/>
                  </a:lnTo>
                  <a:lnTo>
                    <a:pt x="751" y="881"/>
                  </a:lnTo>
                  <a:lnTo>
                    <a:pt x="731" y="894"/>
                  </a:lnTo>
                  <a:lnTo>
                    <a:pt x="711" y="905"/>
                  </a:lnTo>
                  <a:lnTo>
                    <a:pt x="690" y="917"/>
                  </a:lnTo>
                  <a:lnTo>
                    <a:pt x="669" y="926"/>
                  </a:lnTo>
                  <a:lnTo>
                    <a:pt x="647" y="934"/>
                  </a:lnTo>
                  <a:lnTo>
                    <a:pt x="624" y="942"/>
                  </a:lnTo>
                  <a:lnTo>
                    <a:pt x="602" y="949"/>
                  </a:lnTo>
                  <a:lnTo>
                    <a:pt x="578" y="954"/>
                  </a:lnTo>
                  <a:lnTo>
                    <a:pt x="555" y="958"/>
                  </a:lnTo>
                  <a:lnTo>
                    <a:pt x="531" y="962"/>
                  </a:lnTo>
                  <a:lnTo>
                    <a:pt x="507" y="963"/>
                  </a:lnTo>
                  <a:lnTo>
                    <a:pt x="481" y="964"/>
                  </a:lnTo>
                  <a:lnTo>
                    <a:pt x="481" y="964"/>
                  </a:lnTo>
                  <a:lnTo>
                    <a:pt x="456" y="963"/>
                  </a:lnTo>
                  <a:lnTo>
                    <a:pt x="432" y="962"/>
                  </a:lnTo>
                  <a:lnTo>
                    <a:pt x="408" y="958"/>
                  </a:lnTo>
                  <a:lnTo>
                    <a:pt x="385" y="954"/>
                  </a:lnTo>
                  <a:lnTo>
                    <a:pt x="360" y="949"/>
                  </a:lnTo>
                  <a:lnTo>
                    <a:pt x="339" y="942"/>
                  </a:lnTo>
                  <a:lnTo>
                    <a:pt x="315" y="934"/>
                  </a:lnTo>
                  <a:lnTo>
                    <a:pt x="294" y="926"/>
                  </a:lnTo>
                  <a:lnTo>
                    <a:pt x="273" y="917"/>
                  </a:lnTo>
                  <a:lnTo>
                    <a:pt x="252" y="905"/>
                  </a:lnTo>
                  <a:lnTo>
                    <a:pt x="231" y="894"/>
                  </a:lnTo>
                  <a:lnTo>
                    <a:pt x="212" y="881"/>
                  </a:lnTo>
                  <a:lnTo>
                    <a:pt x="193" y="868"/>
                  </a:lnTo>
                  <a:lnTo>
                    <a:pt x="175" y="853"/>
                  </a:lnTo>
                  <a:lnTo>
                    <a:pt x="158" y="838"/>
                  </a:lnTo>
                  <a:lnTo>
                    <a:pt x="140" y="822"/>
                  </a:lnTo>
                  <a:lnTo>
                    <a:pt x="124" y="806"/>
                  </a:lnTo>
                  <a:lnTo>
                    <a:pt x="109" y="789"/>
                  </a:lnTo>
                  <a:lnTo>
                    <a:pt x="95" y="770"/>
                  </a:lnTo>
                  <a:lnTo>
                    <a:pt x="82" y="751"/>
                  </a:lnTo>
                  <a:lnTo>
                    <a:pt x="69" y="731"/>
                  </a:lnTo>
                  <a:lnTo>
                    <a:pt x="57" y="712"/>
                  </a:lnTo>
                  <a:lnTo>
                    <a:pt x="47" y="691"/>
                  </a:lnTo>
                  <a:lnTo>
                    <a:pt x="38" y="669"/>
                  </a:lnTo>
                  <a:lnTo>
                    <a:pt x="29" y="647"/>
                  </a:lnTo>
                  <a:lnTo>
                    <a:pt x="22" y="625"/>
                  </a:lnTo>
                  <a:lnTo>
                    <a:pt x="15" y="602"/>
                  </a:lnTo>
                  <a:lnTo>
                    <a:pt x="9" y="579"/>
                  </a:lnTo>
                  <a:lnTo>
                    <a:pt x="6" y="555"/>
                  </a:lnTo>
                  <a:lnTo>
                    <a:pt x="2" y="531"/>
                  </a:lnTo>
                  <a:lnTo>
                    <a:pt x="0" y="507"/>
                  </a:lnTo>
                  <a:lnTo>
                    <a:pt x="0" y="482"/>
                  </a:lnTo>
                  <a:lnTo>
                    <a:pt x="0" y="482"/>
                  </a:lnTo>
                  <a:lnTo>
                    <a:pt x="0" y="457"/>
                  </a:lnTo>
                  <a:lnTo>
                    <a:pt x="2" y="433"/>
                  </a:lnTo>
                  <a:lnTo>
                    <a:pt x="6" y="409"/>
                  </a:lnTo>
                  <a:lnTo>
                    <a:pt x="9" y="384"/>
                  </a:lnTo>
                  <a:lnTo>
                    <a:pt x="15" y="361"/>
                  </a:lnTo>
                  <a:lnTo>
                    <a:pt x="22" y="338"/>
                  </a:lnTo>
                  <a:lnTo>
                    <a:pt x="29" y="316"/>
                  </a:lnTo>
                  <a:lnTo>
                    <a:pt x="38" y="295"/>
                  </a:lnTo>
                  <a:lnTo>
                    <a:pt x="47" y="273"/>
                  </a:lnTo>
                  <a:lnTo>
                    <a:pt x="57" y="252"/>
                  </a:lnTo>
                  <a:lnTo>
                    <a:pt x="69" y="232"/>
                  </a:lnTo>
                  <a:lnTo>
                    <a:pt x="82" y="213"/>
                  </a:lnTo>
                  <a:lnTo>
                    <a:pt x="95" y="193"/>
                  </a:lnTo>
                  <a:lnTo>
                    <a:pt x="109" y="176"/>
                  </a:lnTo>
                  <a:lnTo>
                    <a:pt x="124" y="157"/>
                  </a:lnTo>
                  <a:lnTo>
                    <a:pt x="140" y="141"/>
                  </a:lnTo>
                  <a:lnTo>
                    <a:pt x="158" y="125"/>
                  </a:lnTo>
                  <a:lnTo>
                    <a:pt x="175" y="110"/>
                  </a:lnTo>
                  <a:lnTo>
                    <a:pt x="193" y="95"/>
                  </a:lnTo>
                  <a:lnTo>
                    <a:pt x="212" y="82"/>
                  </a:lnTo>
                  <a:lnTo>
                    <a:pt x="231" y="70"/>
                  </a:lnTo>
                  <a:lnTo>
                    <a:pt x="252" y="58"/>
                  </a:lnTo>
                  <a:lnTo>
                    <a:pt x="273" y="48"/>
                  </a:lnTo>
                  <a:lnTo>
                    <a:pt x="294" y="38"/>
                  </a:lnTo>
                  <a:lnTo>
                    <a:pt x="315" y="29"/>
                  </a:lnTo>
                  <a:lnTo>
                    <a:pt x="339" y="21"/>
                  </a:lnTo>
                  <a:lnTo>
                    <a:pt x="360" y="16"/>
                  </a:lnTo>
                  <a:lnTo>
                    <a:pt x="385" y="10"/>
                  </a:lnTo>
                  <a:lnTo>
                    <a:pt x="408" y="5"/>
                  </a:lnTo>
                  <a:lnTo>
                    <a:pt x="432" y="3"/>
                  </a:lnTo>
                  <a:lnTo>
                    <a:pt x="456" y="1"/>
                  </a:lnTo>
                  <a:lnTo>
                    <a:pt x="481" y="0"/>
                  </a:lnTo>
                  <a:lnTo>
                    <a:pt x="481" y="0"/>
                  </a:lnTo>
                  <a:lnTo>
                    <a:pt x="507" y="1"/>
                  </a:lnTo>
                  <a:lnTo>
                    <a:pt x="531" y="3"/>
                  </a:lnTo>
                  <a:lnTo>
                    <a:pt x="555" y="5"/>
                  </a:lnTo>
                  <a:lnTo>
                    <a:pt x="578" y="10"/>
                  </a:lnTo>
                  <a:lnTo>
                    <a:pt x="602" y="16"/>
                  </a:lnTo>
                  <a:lnTo>
                    <a:pt x="624" y="21"/>
                  </a:lnTo>
                  <a:lnTo>
                    <a:pt x="647" y="29"/>
                  </a:lnTo>
                  <a:lnTo>
                    <a:pt x="669" y="38"/>
                  </a:lnTo>
                  <a:lnTo>
                    <a:pt x="690" y="48"/>
                  </a:lnTo>
                  <a:lnTo>
                    <a:pt x="711" y="58"/>
                  </a:lnTo>
                  <a:lnTo>
                    <a:pt x="731" y="70"/>
                  </a:lnTo>
                  <a:lnTo>
                    <a:pt x="751" y="82"/>
                  </a:lnTo>
                  <a:lnTo>
                    <a:pt x="769" y="95"/>
                  </a:lnTo>
                  <a:lnTo>
                    <a:pt x="788" y="110"/>
                  </a:lnTo>
                  <a:lnTo>
                    <a:pt x="805" y="125"/>
                  </a:lnTo>
                  <a:lnTo>
                    <a:pt x="822" y="141"/>
                  </a:lnTo>
                  <a:lnTo>
                    <a:pt x="838" y="157"/>
                  </a:lnTo>
                  <a:lnTo>
                    <a:pt x="853" y="176"/>
                  </a:lnTo>
                  <a:lnTo>
                    <a:pt x="867" y="193"/>
                  </a:lnTo>
                  <a:lnTo>
                    <a:pt x="881" y="213"/>
                  </a:lnTo>
                  <a:lnTo>
                    <a:pt x="894" y="232"/>
                  </a:lnTo>
                  <a:lnTo>
                    <a:pt x="905" y="252"/>
                  </a:lnTo>
                  <a:lnTo>
                    <a:pt x="916" y="273"/>
                  </a:lnTo>
                  <a:lnTo>
                    <a:pt x="925" y="295"/>
                  </a:lnTo>
                  <a:lnTo>
                    <a:pt x="934" y="316"/>
                  </a:lnTo>
                  <a:lnTo>
                    <a:pt x="941" y="338"/>
                  </a:lnTo>
                  <a:lnTo>
                    <a:pt x="948" y="361"/>
                  </a:lnTo>
                  <a:lnTo>
                    <a:pt x="954" y="384"/>
                  </a:lnTo>
                  <a:lnTo>
                    <a:pt x="957" y="409"/>
                  </a:lnTo>
                  <a:lnTo>
                    <a:pt x="961" y="433"/>
                  </a:lnTo>
                  <a:lnTo>
                    <a:pt x="963" y="457"/>
                  </a:lnTo>
                  <a:lnTo>
                    <a:pt x="963" y="482"/>
                  </a:lnTo>
                  <a:lnTo>
                    <a:pt x="963"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p:cNvSpPr>
            <p:nvPr userDrawn="1"/>
          </p:nvSpPr>
          <p:spPr bwMode="auto">
            <a:xfrm>
              <a:off x="3673" y="1891"/>
              <a:ext cx="482" cy="482"/>
            </a:xfrm>
            <a:custGeom>
              <a:avLst/>
              <a:gdLst>
                <a:gd name="T0" fmla="*/ 963 w 965"/>
                <a:gd name="T1" fmla="*/ 507 h 964"/>
                <a:gd name="T2" fmla="*/ 954 w 965"/>
                <a:gd name="T3" fmla="*/ 579 h 964"/>
                <a:gd name="T4" fmla="*/ 935 w 965"/>
                <a:gd name="T5" fmla="*/ 647 h 964"/>
                <a:gd name="T6" fmla="*/ 906 w 965"/>
                <a:gd name="T7" fmla="*/ 712 h 964"/>
                <a:gd name="T8" fmla="*/ 869 w 965"/>
                <a:gd name="T9" fmla="*/ 770 h 964"/>
                <a:gd name="T10" fmla="*/ 823 w 965"/>
                <a:gd name="T11" fmla="*/ 822 h 964"/>
                <a:gd name="T12" fmla="*/ 771 w 965"/>
                <a:gd name="T13" fmla="*/ 868 h 964"/>
                <a:gd name="T14" fmla="*/ 712 w 965"/>
                <a:gd name="T15" fmla="*/ 905 h 964"/>
                <a:gd name="T16" fmla="*/ 648 w 965"/>
                <a:gd name="T17" fmla="*/ 934 h 964"/>
                <a:gd name="T18" fmla="*/ 580 w 965"/>
                <a:gd name="T19" fmla="*/ 954 h 964"/>
                <a:gd name="T20" fmla="*/ 507 w 965"/>
                <a:gd name="T21" fmla="*/ 963 h 964"/>
                <a:gd name="T22" fmla="*/ 458 w 965"/>
                <a:gd name="T23" fmla="*/ 963 h 964"/>
                <a:gd name="T24" fmla="*/ 385 w 965"/>
                <a:gd name="T25" fmla="*/ 954 h 964"/>
                <a:gd name="T26" fmla="*/ 317 w 965"/>
                <a:gd name="T27" fmla="*/ 934 h 964"/>
                <a:gd name="T28" fmla="*/ 253 w 965"/>
                <a:gd name="T29" fmla="*/ 905 h 964"/>
                <a:gd name="T30" fmla="*/ 194 w 965"/>
                <a:gd name="T31" fmla="*/ 868 h 964"/>
                <a:gd name="T32" fmla="*/ 142 w 965"/>
                <a:gd name="T33" fmla="*/ 822 h 964"/>
                <a:gd name="T34" fmla="*/ 97 w 965"/>
                <a:gd name="T35" fmla="*/ 770 h 964"/>
                <a:gd name="T36" fmla="*/ 59 w 965"/>
                <a:gd name="T37" fmla="*/ 712 h 964"/>
                <a:gd name="T38" fmla="*/ 30 w 965"/>
                <a:gd name="T39" fmla="*/ 647 h 964"/>
                <a:gd name="T40" fmla="*/ 11 w 965"/>
                <a:gd name="T41" fmla="*/ 579 h 964"/>
                <a:gd name="T42" fmla="*/ 1 w 965"/>
                <a:gd name="T43" fmla="*/ 507 h 964"/>
                <a:gd name="T44" fmla="*/ 1 w 965"/>
                <a:gd name="T45" fmla="*/ 457 h 964"/>
                <a:gd name="T46" fmla="*/ 11 w 965"/>
                <a:gd name="T47" fmla="*/ 384 h 964"/>
                <a:gd name="T48" fmla="*/ 30 w 965"/>
                <a:gd name="T49" fmla="*/ 316 h 964"/>
                <a:gd name="T50" fmla="*/ 59 w 965"/>
                <a:gd name="T51" fmla="*/ 252 h 964"/>
                <a:gd name="T52" fmla="*/ 97 w 965"/>
                <a:gd name="T53" fmla="*/ 193 h 964"/>
                <a:gd name="T54" fmla="*/ 142 w 965"/>
                <a:gd name="T55" fmla="*/ 141 h 964"/>
                <a:gd name="T56" fmla="*/ 194 w 965"/>
                <a:gd name="T57" fmla="*/ 95 h 964"/>
                <a:gd name="T58" fmla="*/ 253 w 965"/>
                <a:gd name="T59" fmla="*/ 58 h 964"/>
                <a:gd name="T60" fmla="*/ 317 w 965"/>
                <a:gd name="T61" fmla="*/ 29 h 964"/>
                <a:gd name="T62" fmla="*/ 385 w 965"/>
                <a:gd name="T63" fmla="*/ 10 h 964"/>
                <a:gd name="T64" fmla="*/ 458 w 965"/>
                <a:gd name="T65" fmla="*/ 1 h 964"/>
                <a:gd name="T66" fmla="*/ 507 w 965"/>
                <a:gd name="T67" fmla="*/ 1 h 964"/>
                <a:gd name="T68" fmla="*/ 580 w 965"/>
                <a:gd name="T69" fmla="*/ 10 h 964"/>
                <a:gd name="T70" fmla="*/ 648 w 965"/>
                <a:gd name="T71" fmla="*/ 29 h 964"/>
                <a:gd name="T72" fmla="*/ 712 w 965"/>
                <a:gd name="T73" fmla="*/ 58 h 964"/>
                <a:gd name="T74" fmla="*/ 771 w 965"/>
                <a:gd name="T75" fmla="*/ 95 h 964"/>
                <a:gd name="T76" fmla="*/ 823 w 965"/>
                <a:gd name="T77" fmla="*/ 141 h 964"/>
                <a:gd name="T78" fmla="*/ 869 w 965"/>
                <a:gd name="T79" fmla="*/ 193 h 964"/>
                <a:gd name="T80" fmla="*/ 906 w 965"/>
                <a:gd name="T81" fmla="*/ 252 h 964"/>
                <a:gd name="T82" fmla="*/ 935 w 965"/>
                <a:gd name="T83" fmla="*/ 316 h 964"/>
                <a:gd name="T84" fmla="*/ 954 w 965"/>
                <a:gd name="T85" fmla="*/ 384 h 964"/>
                <a:gd name="T86" fmla="*/ 963 w 965"/>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5" h="964">
                  <a:moveTo>
                    <a:pt x="965" y="482"/>
                  </a:moveTo>
                  <a:lnTo>
                    <a:pt x="965" y="482"/>
                  </a:lnTo>
                  <a:lnTo>
                    <a:pt x="963" y="507"/>
                  </a:lnTo>
                  <a:lnTo>
                    <a:pt x="962" y="531"/>
                  </a:lnTo>
                  <a:lnTo>
                    <a:pt x="959" y="555"/>
                  </a:lnTo>
                  <a:lnTo>
                    <a:pt x="954" y="579"/>
                  </a:lnTo>
                  <a:lnTo>
                    <a:pt x="950" y="602"/>
                  </a:lnTo>
                  <a:lnTo>
                    <a:pt x="943" y="625"/>
                  </a:lnTo>
                  <a:lnTo>
                    <a:pt x="935" y="647"/>
                  </a:lnTo>
                  <a:lnTo>
                    <a:pt x="927" y="669"/>
                  </a:lnTo>
                  <a:lnTo>
                    <a:pt x="917" y="691"/>
                  </a:lnTo>
                  <a:lnTo>
                    <a:pt x="906" y="712"/>
                  </a:lnTo>
                  <a:lnTo>
                    <a:pt x="894" y="731"/>
                  </a:lnTo>
                  <a:lnTo>
                    <a:pt x="882" y="751"/>
                  </a:lnTo>
                  <a:lnTo>
                    <a:pt x="869" y="770"/>
                  </a:lnTo>
                  <a:lnTo>
                    <a:pt x="854" y="789"/>
                  </a:lnTo>
                  <a:lnTo>
                    <a:pt x="839" y="806"/>
                  </a:lnTo>
                  <a:lnTo>
                    <a:pt x="823" y="822"/>
                  </a:lnTo>
                  <a:lnTo>
                    <a:pt x="807" y="838"/>
                  </a:lnTo>
                  <a:lnTo>
                    <a:pt x="789" y="853"/>
                  </a:lnTo>
                  <a:lnTo>
                    <a:pt x="771" y="868"/>
                  </a:lnTo>
                  <a:lnTo>
                    <a:pt x="751" y="881"/>
                  </a:lnTo>
                  <a:lnTo>
                    <a:pt x="732" y="894"/>
                  </a:lnTo>
                  <a:lnTo>
                    <a:pt x="712" y="905"/>
                  </a:lnTo>
                  <a:lnTo>
                    <a:pt x="692" y="917"/>
                  </a:lnTo>
                  <a:lnTo>
                    <a:pt x="670" y="926"/>
                  </a:lnTo>
                  <a:lnTo>
                    <a:pt x="648" y="934"/>
                  </a:lnTo>
                  <a:lnTo>
                    <a:pt x="626" y="942"/>
                  </a:lnTo>
                  <a:lnTo>
                    <a:pt x="603" y="949"/>
                  </a:lnTo>
                  <a:lnTo>
                    <a:pt x="580" y="954"/>
                  </a:lnTo>
                  <a:lnTo>
                    <a:pt x="556" y="958"/>
                  </a:lnTo>
                  <a:lnTo>
                    <a:pt x="531" y="962"/>
                  </a:lnTo>
                  <a:lnTo>
                    <a:pt x="507" y="963"/>
                  </a:lnTo>
                  <a:lnTo>
                    <a:pt x="483" y="964"/>
                  </a:lnTo>
                  <a:lnTo>
                    <a:pt x="483" y="964"/>
                  </a:lnTo>
                  <a:lnTo>
                    <a:pt x="458" y="963"/>
                  </a:lnTo>
                  <a:lnTo>
                    <a:pt x="433" y="962"/>
                  </a:lnTo>
                  <a:lnTo>
                    <a:pt x="409" y="958"/>
                  </a:lnTo>
                  <a:lnTo>
                    <a:pt x="385" y="954"/>
                  </a:lnTo>
                  <a:lnTo>
                    <a:pt x="362" y="949"/>
                  </a:lnTo>
                  <a:lnTo>
                    <a:pt x="339" y="942"/>
                  </a:lnTo>
                  <a:lnTo>
                    <a:pt x="317" y="934"/>
                  </a:lnTo>
                  <a:lnTo>
                    <a:pt x="295" y="926"/>
                  </a:lnTo>
                  <a:lnTo>
                    <a:pt x="273" y="917"/>
                  </a:lnTo>
                  <a:lnTo>
                    <a:pt x="253" y="905"/>
                  </a:lnTo>
                  <a:lnTo>
                    <a:pt x="233" y="894"/>
                  </a:lnTo>
                  <a:lnTo>
                    <a:pt x="213" y="881"/>
                  </a:lnTo>
                  <a:lnTo>
                    <a:pt x="194" y="868"/>
                  </a:lnTo>
                  <a:lnTo>
                    <a:pt x="177" y="853"/>
                  </a:lnTo>
                  <a:lnTo>
                    <a:pt x="158" y="838"/>
                  </a:lnTo>
                  <a:lnTo>
                    <a:pt x="142" y="822"/>
                  </a:lnTo>
                  <a:lnTo>
                    <a:pt x="126" y="806"/>
                  </a:lnTo>
                  <a:lnTo>
                    <a:pt x="111" y="789"/>
                  </a:lnTo>
                  <a:lnTo>
                    <a:pt x="97" y="770"/>
                  </a:lnTo>
                  <a:lnTo>
                    <a:pt x="83" y="751"/>
                  </a:lnTo>
                  <a:lnTo>
                    <a:pt x="71" y="731"/>
                  </a:lnTo>
                  <a:lnTo>
                    <a:pt x="59" y="712"/>
                  </a:lnTo>
                  <a:lnTo>
                    <a:pt x="49" y="691"/>
                  </a:lnTo>
                  <a:lnTo>
                    <a:pt x="38" y="669"/>
                  </a:lnTo>
                  <a:lnTo>
                    <a:pt x="30" y="647"/>
                  </a:lnTo>
                  <a:lnTo>
                    <a:pt x="22" y="625"/>
                  </a:lnTo>
                  <a:lnTo>
                    <a:pt x="16" y="602"/>
                  </a:lnTo>
                  <a:lnTo>
                    <a:pt x="11" y="579"/>
                  </a:lnTo>
                  <a:lnTo>
                    <a:pt x="6" y="555"/>
                  </a:lnTo>
                  <a:lnTo>
                    <a:pt x="4" y="531"/>
                  </a:lnTo>
                  <a:lnTo>
                    <a:pt x="1" y="507"/>
                  </a:lnTo>
                  <a:lnTo>
                    <a:pt x="0" y="482"/>
                  </a:lnTo>
                  <a:lnTo>
                    <a:pt x="0" y="482"/>
                  </a:lnTo>
                  <a:lnTo>
                    <a:pt x="1" y="457"/>
                  </a:lnTo>
                  <a:lnTo>
                    <a:pt x="4" y="433"/>
                  </a:lnTo>
                  <a:lnTo>
                    <a:pt x="6" y="409"/>
                  </a:lnTo>
                  <a:lnTo>
                    <a:pt x="11" y="384"/>
                  </a:lnTo>
                  <a:lnTo>
                    <a:pt x="16" y="361"/>
                  </a:lnTo>
                  <a:lnTo>
                    <a:pt x="22" y="338"/>
                  </a:lnTo>
                  <a:lnTo>
                    <a:pt x="30" y="316"/>
                  </a:lnTo>
                  <a:lnTo>
                    <a:pt x="38" y="295"/>
                  </a:lnTo>
                  <a:lnTo>
                    <a:pt x="49" y="273"/>
                  </a:lnTo>
                  <a:lnTo>
                    <a:pt x="59" y="252"/>
                  </a:lnTo>
                  <a:lnTo>
                    <a:pt x="71" y="232"/>
                  </a:lnTo>
                  <a:lnTo>
                    <a:pt x="83" y="213"/>
                  </a:lnTo>
                  <a:lnTo>
                    <a:pt x="97" y="193"/>
                  </a:lnTo>
                  <a:lnTo>
                    <a:pt x="111" y="176"/>
                  </a:lnTo>
                  <a:lnTo>
                    <a:pt x="126" y="157"/>
                  </a:lnTo>
                  <a:lnTo>
                    <a:pt x="142" y="141"/>
                  </a:lnTo>
                  <a:lnTo>
                    <a:pt x="158" y="125"/>
                  </a:lnTo>
                  <a:lnTo>
                    <a:pt x="177" y="110"/>
                  </a:lnTo>
                  <a:lnTo>
                    <a:pt x="194" y="95"/>
                  </a:lnTo>
                  <a:lnTo>
                    <a:pt x="213" y="82"/>
                  </a:lnTo>
                  <a:lnTo>
                    <a:pt x="233" y="70"/>
                  </a:lnTo>
                  <a:lnTo>
                    <a:pt x="253" y="58"/>
                  </a:lnTo>
                  <a:lnTo>
                    <a:pt x="273" y="48"/>
                  </a:lnTo>
                  <a:lnTo>
                    <a:pt x="295" y="38"/>
                  </a:lnTo>
                  <a:lnTo>
                    <a:pt x="317" y="29"/>
                  </a:lnTo>
                  <a:lnTo>
                    <a:pt x="339" y="21"/>
                  </a:lnTo>
                  <a:lnTo>
                    <a:pt x="362" y="16"/>
                  </a:lnTo>
                  <a:lnTo>
                    <a:pt x="385" y="10"/>
                  </a:lnTo>
                  <a:lnTo>
                    <a:pt x="409" y="5"/>
                  </a:lnTo>
                  <a:lnTo>
                    <a:pt x="433" y="3"/>
                  </a:lnTo>
                  <a:lnTo>
                    <a:pt x="458" y="1"/>
                  </a:lnTo>
                  <a:lnTo>
                    <a:pt x="483" y="0"/>
                  </a:lnTo>
                  <a:lnTo>
                    <a:pt x="483" y="0"/>
                  </a:lnTo>
                  <a:lnTo>
                    <a:pt x="507" y="1"/>
                  </a:lnTo>
                  <a:lnTo>
                    <a:pt x="531" y="3"/>
                  </a:lnTo>
                  <a:lnTo>
                    <a:pt x="556" y="5"/>
                  </a:lnTo>
                  <a:lnTo>
                    <a:pt x="580" y="10"/>
                  </a:lnTo>
                  <a:lnTo>
                    <a:pt x="603" y="16"/>
                  </a:lnTo>
                  <a:lnTo>
                    <a:pt x="626" y="21"/>
                  </a:lnTo>
                  <a:lnTo>
                    <a:pt x="648" y="29"/>
                  </a:lnTo>
                  <a:lnTo>
                    <a:pt x="670" y="38"/>
                  </a:lnTo>
                  <a:lnTo>
                    <a:pt x="692" y="48"/>
                  </a:lnTo>
                  <a:lnTo>
                    <a:pt x="712" y="58"/>
                  </a:lnTo>
                  <a:lnTo>
                    <a:pt x="732" y="70"/>
                  </a:lnTo>
                  <a:lnTo>
                    <a:pt x="751" y="82"/>
                  </a:lnTo>
                  <a:lnTo>
                    <a:pt x="771" y="95"/>
                  </a:lnTo>
                  <a:lnTo>
                    <a:pt x="789" y="110"/>
                  </a:lnTo>
                  <a:lnTo>
                    <a:pt x="807" y="125"/>
                  </a:lnTo>
                  <a:lnTo>
                    <a:pt x="823" y="141"/>
                  </a:lnTo>
                  <a:lnTo>
                    <a:pt x="839" y="157"/>
                  </a:lnTo>
                  <a:lnTo>
                    <a:pt x="854" y="176"/>
                  </a:lnTo>
                  <a:lnTo>
                    <a:pt x="869" y="193"/>
                  </a:lnTo>
                  <a:lnTo>
                    <a:pt x="882" y="213"/>
                  </a:lnTo>
                  <a:lnTo>
                    <a:pt x="894" y="232"/>
                  </a:lnTo>
                  <a:lnTo>
                    <a:pt x="906" y="252"/>
                  </a:lnTo>
                  <a:lnTo>
                    <a:pt x="917" y="273"/>
                  </a:lnTo>
                  <a:lnTo>
                    <a:pt x="927" y="295"/>
                  </a:lnTo>
                  <a:lnTo>
                    <a:pt x="935" y="316"/>
                  </a:lnTo>
                  <a:lnTo>
                    <a:pt x="943" y="338"/>
                  </a:lnTo>
                  <a:lnTo>
                    <a:pt x="950" y="361"/>
                  </a:lnTo>
                  <a:lnTo>
                    <a:pt x="954" y="384"/>
                  </a:lnTo>
                  <a:lnTo>
                    <a:pt x="959" y="409"/>
                  </a:lnTo>
                  <a:lnTo>
                    <a:pt x="962" y="433"/>
                  </a:lnTo>
                  <a:lnTo>
                    <a:pt x="963" y="457"/>
                  </a:lnTo>
                  <a:lnTo>
                    <a:pt x="965" y="482"/>
                  </a:lnTo>
                  <a:lnTo>
                    <a:pt x="965"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p:cNvSpPr>
              <a:spLocks noEditPoints="1"/>
            </p:cNvSpPr>
            <p:nvPr userDrawn="1"/>
          </p:nvSpPr>
          <p:spPr bwMode="auto">
            <a:xfrm>
              <a:off x="2672" y="1966"/>
              <a:ext cx="198" cy="198"/>
            </a:xfrm>
            <a:custGeom>
              <a:avLst/>
              <a:gdLst>
                <a:gd name="T0" fmla="*/ 179 w 396"/>
                <a:gd name="T1" fmla="*/ 396 h 397"/>
                <a:gd name="T2" fmla="*/ 122 w 396"/>
                <a:gd name="T3" fmla="*/ 382 h 397"/>
                <a:gd name="T4" fmla="*/ 73 w 396"/>
                <a:gd name="T5" fmla="*/ 352 h 397"/>
                <a:gd name="T6" fmla="*/ 45 w 396"/>
                <a:gd name="T7" fmla="*/ 324 h 397"/>
                <a:gd name="T8" fmla="*/ 15 w 396"/>
                <a:gd name="T9" fmla="*/ 273 h 397"/>
                <a:gd name="T10" fmla="*/ 1 w 396"/>
                <a:gd name="T11" fmla="*/ 218 h 397"/>
                <a:gd name="T12" fmla="*/ 4 w 396"/>
                <a:gd name="T13" fmla="*/ 160 h 397"/>
                <a:gd name="T14" fmla="*/ 23 w 396"/>
                <a:gd name="T15" fmla="*/ 106 h 397"/>
                <a:gd name="T16" fmla="*/ 58 w 396"/>
                <a:gd name="T17" fmla="*/ 59 h 397"/>
                <a:gd name="T18" fmla="*/ 89 w 396"/>
                <a:gd name="T19" fmla="*/ 34 h 397"/>
                <a:gd name="T20" fmla="*/ 141 w 396"/>
                <a:gd name="T21" fmla="*/ 10 h 397"/>
                <a:gd name="T22" fmla="*/ 198 w 396"/>
                <a:gd name="T23" fmla="*/ 0 h 397"/>
                <a:gd name="T24" fmla="*/ 237 w 396"/>
                <a:gd name="T25" fmla="*/ 4 h 397"/>
                <a:gd name="T26" fmla="*/ 292 w 396"/>
                <a:gd name="T27" fmla="*/ 23 h 397"/>
                <a:gd name="T28" fmla="*/ 339 w 396"/>
                <a:gd name="T29" fmla="*/ 59 h 397"/>
                <a:gd name="T30" fmla="*/ 364 w 396"/>
                <a:gd name="T31" fmla="*/ 89 h 397"/>
                <a:gd name="T32" fmla="*/ 388 w 396"/>
                <a:gd name="T33" fmla="*/ 142 h 397"/>
                <a:gd name="T34" fmla="*/ 396 w 396"/>
                <a:gd name="T35" fmla="*/ 199 h 397"/>
                <a:gd name="T36" fmla="*/ 388 w 396"/>
                <a:gd name="T37" fmla="*/ 255 h 397"/>
                <a:gd name="T38" fmla="*/ 364 w 396"/>
                <a:gd name="T39" fmla="*/ 308 h 397"/>
                <a:gd name="T40" fmla="*/ 339 w 396"/>
                <a:gd name="T41" fmla="*/ 339 h 397"/>
                <a:gd name="T42" fmla="*/ 292 w 396"/>
                <a:gd name="T43" fmla="*/ 374 h 397"/>
                <a:gd name="T44" fmla="*/ 237 w 396"/>
                <a:gd name="T45" fmla="*/ 393 h 397"/>
                <a:gd name="T46" fmla="*/ 198 w 396"/>
                <a:gd name="T47" fmla="*/ 397 h 397"/>
                <a:gd name="T48" fmla="*/ 180 w 396"/>
                <a:gd name="T49" fmla="*/ 12 h 397"/>
                <a:gd name="T50" fmla="*/ 127 w 396"/>
                <a:gd name="T51" fmla="*/ 26 h 397"/>
                <a:gd name="T52" fmla="*/ 80 w 396"/>
                <a:gd name="T53" fmla="*/ 53 h 397"/>
                <a:gd name="T54" fmla="*/ 53 w 396"/>
                <a:gd name="T55" fmla="*/ 80 h 397"/>
                <a:gd name="T56" fmla="*/ 24 w 396"/>
                <a:gd name="T57" fmla="*/ 128 h 397"/>
                <a:gd name="T58" fmla="*/ 12 w 396"/>
                <a:gd name="T59" fmla="*/ 181 h 397"/>
                <a:gd name="T60" fmla="*/ 14 w 396"/>
                <a:gd name="T61" fmla="*/ 234 h 397"/>
                <a:gd name="T62" fmla="*/ 32 w 396"/>
                <a:gd name="T63" fmla="*/ 286 h 397"/>
                <a:gd name="T64" fmla="*/ 66 w 396"/>
                <a:gd name="T65" fmla="*/ 331 h 397"/>
                <a:gd name="T66" fmla="*/ 95 w 396"/>
                <a:gd name="T67" fmla="*/ 355 h 397"/>
                <a:gd name="T68" fmla="*/ 144 w 396"/>
                <a:gd name="T69" fmla="*/ 378 h 397"/>
                <a:gd name="T70" fmla="*/ 198 w 396"/>
                <a:gd name="T71" fmla="*/ 386 h 397"/>
                <a:gd name="T72" fmla="*/ 235 w 396"/>
                <a:gd name="T73" fmla="*/ 383 h 397"/>
                <a:gd name="T74" fmla="*/ 287 w 396"/>
                <a:gd name="T75" fmla="*/ 364 h 397"/>
                <a:gd name="T76" fmla="*/ 331 w 396"/>
                <a:gd name="T77" fmla="*/ 331 h 397"/>
                <a:gd name="T78" fmla="*/ 355 w 396"/>
                <a:gd name="T79" fmla="*/ 302 h 397"/>
                <a:gd name="T80" fmla="*/ 378 w 396"/>
                <a:gd name="T81" fmla="*/ 253 h 397"/>
                <a:gd name="T82" fmla="*/ 386 w 396"/>
                <a:gd name="T83" fmla="*/ 199 h 397"/>
                <a:gd name="T84" fmla="*/ 378 w 396"/>
                <a:gd name="T85" fmla="*/ 146 h 397"/>
                <a:gd name="T86" fmla="*/ 355 w 396"/>
                <a:gd name="T87" fmla="*/ 96 h 397"/>
                <a:gd name="T88" fmla="*/ 331 w 396"/>
                <a:gd name="T89" fmla="*/ 66 h 397"/>
                <a:gd name="T90" fmla="*/ 287 w 396"/>
                <a:gd name="T91" fmla="*/ 34 h 397"/>
                <a:gd name="T92" fmla="*/ 235 w 396"/>
                <a:gd name="T93" fmla="*/ 15 h 397"/>
                <a:gd name="T94" fmla="*/ 198 w 396"/>
                <a:gd name="T95" fmla="*/ 1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397">
                  <a:moveTo>
                    <a:pt x="198" y="397"/>
                  </a:moveTo>
                  <a:lnTo>
                    <a:pt x="198" y="397"/>
                  </a:lnTo>
                  <a:lnTo>
                    <a:pt x="179" y="396"/>
                  </a:lnTo>
                  <a:lnTo>
                    <a:pt x="159" y="393"/>
                  </a:lnTo>
                  <a:lnTo>
                    <a:pt x="141" y="389"/>
                  </a:lnTo>
                  <a:lnTo>
                    <a:pt x="122" y="382"/>
                  </a:lnTo>
                  <a:lnTo>
                    <a:pt x="105" y="374"/>
                  </a:lnTo>
                  <a:lnTo>
                    <a:pt x="89" y="363"/>
                  </a:lnTo>
                  <a:lnTo>
                    <a:pt x="73" y="352"/>
                  </a:lnTo>
                  <a:lnTo>
                    <a:pt x="58" y="339"/>
                  </a:lnTo>
                  <a:lnTo>
                    <a:pt x="58" y="339"/>
                  </a:lnTo>
                  <a:lnTo>
                    <a:pt x="45" y="324"/>
                  </a:lnTo>
                  <a:lnTo>
                    <a:pt x="32" y="308"/>
                  </a:lnTo>
                  <a:lnTo>
                    <a:pt x="23" y="291"/>
                  </a:lnTo>
                  <a:lnTo>
                    <a:pt x="15" y="273"/>
                  </a:lnTo>
                  <a:lnTo>
                    <a:pt x="8" y="255"/>
                  </a:lnTo>
                  <a:lnTo>
                    <a:pt x="4" y="237"/>
                  </a:lnTo>
                  <a:lnTo>
                    <a:pt x="1" y="218"/>
                  </a:lnTo>
                  <a:lnTo>
                    <a:pt x="0" y="199"/>
                  </a:lnTo>
                  <a:lnTo>
                    <a:pt x="1" y="180"/>
                  </a:lnTo>
                  <a:lnTo>
                    <a:pt x="4" y="160"/>
                  </a:lnTo>
                  <a:lnTo>
                    <a:pt x="8" y="142"/>
                  </a:lnTo>
                  <a:lnTo>
                    <a:pt x="15" y="124"/>
                  </a:lnTo>
                  <a:lnTo>
                    <a:pt x="23" y="106"/>
                  </a:lnTo>
                  <a:lnTo>
                    <a:pt x="32" y="89"/>
                  </a:lnTo>
                  <a:lnTo>
                    <a:pt x="45" y="74"/>
                  </a:lnTo>
                  <a:lnTo>
                    <a:pt x="58" y="59"/>
                  </a:lnTo>
                  <a:lnTo>
                    <a:pt x="58" y="59"/>
                  </a:lnTo>
                  <a:lnTo>
                    <a:pt x="73" y="45"/>
                  </a:lnTo>
                  <a:lnTo>
                    <a:pt x="89" y="34"/>
                  </a:lnTo>
                  <a:lnTo>
                    <a:pt x="105" y="23"/>
                  </a:lnTo>
                  <a:lnTo>
                    <a:pt x="122" y="15"/>
                  </a:lnTo>
                  <a:lnTo>
                    <a:pt x="141" y="10"/>
                  </a:lnTo>
                  <a:lnTo>
                    <a:pt x="159" y="4"/>
                  </a:lnTo>
                  <a:lnTo>
                    <a:pt x="179" y="1"/>
                  </a:lnTo>
                  <a:lnTo>
                    <a:pt x="198" y="0"/>
                  </a:lnTo>
                  <a:lnTo>
                    <a:pt x="198" y="0"/>
                  </a:lnTo>
                  <a:lnTo>
                    <a:pt x="218" y="1"/>
                  </a:lnTo>
                  <a:lnTo>
                    <a:pt x="237" y="4"/>
                  </a:lnTo>
                  <a:lnTo>
                    <a:pt x="256" y="10"/>
                  </a:lnTo>
                  <a:lnTo>
                    <a:pt x="274" y="15"/>
                  </a:lnTo>
                  <a:lnTo>
                    <a:pt x="292" y="23"/>
                  </a:lnTo>
                  <a:lnTo>
                    <a:pt x="309" y="34"/>
                  </a:lnTo>
                  <a:lnTo>
                    <a:pt x="324" y="45"/>
                  </a:lnTo>
                  <a:lnTo>
                    <a:pt x="339" y="59"/>
                  </a:lnTo>
                  <a:lnTo>
                    <a:pt x="339" y="59"/>
                  </a:lnTo>
                  <a:lnTo>
                    <a:pt x="353" y="74"/>
                  </a:lnTo>
                  <a:lnTo>
                    <a:pt x="364" y="89"/>
                  </a:lnTo>
                  <a:lnTo>
                    <a:pt x="373" y="106"/>
                  </a:lnTo>
                  <a:lnTo>
                    <a:pt x="383" y="124"/>
                  </a:lnTo>
                  <a:lnTo>
                    <a:pt x="388" y="142"/>
                  </a:lnTo>
                  <a:lnTo>
                    <a:pt x="393" y="160"/>
                  </a:lnTo>
                  <a:lnTo>
                    <a:pt x="395" y="180"/>
                  </a:lnTo>
                  <a:lnTo>
                    <a:pt x="396" y="199"/>
                  </a:lnTo>
                  <a:lnTo>
                    <a:pt x="395" y="218"/>
                  </a:lnTo>
                  <a:lnTo>
                    <a:pt x="393" y="237"/>
                  </a:lnTo>
                  <a:lnTo>
                    <a:pt x="388" y="255"/>
                  </a:lnTo>
                  <a:lnTo>
                    <a:pt x="383" y="273"/>
                  </a:lnTo>
                  <a:lnTo>
                    <a:pt x="373" y="291"/>
                  </a:lnTo>
                  <a:lnTo>
                    <a:pt x="364" y="308"/>
                  </a:lnTo>
                  <a:lnTo>
                    <a:pt x="353" y="324"/>
                  </a:lnTo>
                  <a:lnTo>
                    <a:pt x="339" y="339"/>
                  </a:lnTo>
                  <a:lnTo>
                    <a:pt x="339" y="339"/>
                  </a:lnTo>
                  <a:lnTo>
                    <a:pt x="324" y="352"/>
                  </a:lnTo>
                  <a:lnTo>
                    <a:pt x="309" y="363"/>
                  </a:lnTo>
                  <a:lnTo>
                    <a:pt x="292" y="374"/>
                  </a:lnTo>
                  <a:lnTo>
                    <a:pt x="274" y="382"/>
                  </a:lnTo>
                  <a:lnTo>
                    <a:pt x="256" y="389"/>
                  </a:lnTo>
                  <a:lnTo>
                    <a:pt x="237" y="393"/>
                  </a:lnTo>
                  <a:lnTo>
                    <a:pt x="218" y="396"/>
                  </a:lnTo>
                  <a:lnTo>
                    <a:pt x="198" y="397"/>
                  </a:lnTo>
                  <a:lnTo>
                    <a:pt x="198" y="397"/>
                  </a:lnTo>
                  <a:close/>
                  <a:moveTo>
                    <a:pt x="198" y="11"/>
                  </a:moveTo>
                  <a:lnTo>
                    <a:pt x="198" y="11"/>
                  </a:lnTo>
                  <a:lnTo>
                    <a:pt x="180" y="12"/>
                  </a:lnTo>
                  <a:lnTo>
                    <a:pt x="161" y="15"/>
                  </a:lnTo>
                  <a:lnTo>
                    <a:pt x="144" y="19"/>
                  </a:lnTo>
                  <a:lnTo>
                    <a:pt x="127" y="26"/>
                  </a:lnTo>
                  <a:lnTo>
                    <a:pt x="111" y="34"/>
                  </a:lnTo>
                  <a:lnTo>
                    <a:pt x="95" y="43"/>
                  </a:lnTo>
                  <a:lnTo>
                    <a:pt x="80" y="53"/>
                  </a:lnTo>
                  <a:lnTo>
                    <a:pt x="66" y="66"/>
                  </a:lnTo>
                  <a:lnTo>
                    <a:pt x="66" y="66"/>
                  </a:lnTo>
                  <a:lnTo>
                    <a:pt x="53" y="80"/>
                  </a:lnTo>
                  <a:lnTo>
                    <a:pt x="42" y="96"/>
                  </a:lnTo>
                  <a:lnTo>
                    <a:pt x="32" y="111"/>
                  </a:lnTo>
                  <a:lnTo>
                    <a:pt x="24" y="128"/>
                  </a:lnTo>
                  <a:lnTo>
                    <a:pt x="19" y="146"/>
                  </a:lnTo>
                  <a:lnTo>
                    <a:pt x="14" y="163"/>
                  </a:lnTo>
                  <a:lnTo>
                    <a:pt x="12" y="181"/>
                  </a:lnTo>
                  <a:lnTo>
                    <a:pt x="12" y="199"/>
                  </a:lnTo>
                  <a:lnTo>
                    <a:pt x="12" y="217"/>
                  </a:lnTo>
                  <a:lnTo>
                    <a:pt x="14" y="234"/>
                  </a:lnTo>
                  <a:lnTo>
                    <a:pt x="19" y="253"/>
                  </a:lnTo>
                  <a:lnTo>
                    <a:pt x="24" y="269"/>
                  </a:lnTo>
                  <a:lnTo>
                    <a:pt x="32" y="286"/>
                  </a:lnTo>
                  <a:lnTo>
                    <a:pt x="42" y="302"/>
                  </a:lnTo>
                  <a:lnTo>
                    <a:pt x="53" y="317"/>
                  </a:lnTo>
                  <a:lnTo>
                    <a:pt x="66" y="331"/>
                  </a:lnTo>
                  <a:lnTo>
                    <a:pt x="66" y="331"/>
                  </a:lnTo>
                  <a:lnTo>
                    <a:pt x="80" y="344"/>
                  </a:lnTo>
                  <a:lnTo>
                    <a:pt x="95" y="355"/>
                  </a:lnTo>
                  <a:lnTo>
                    <a:pt x="111" y="364"/>
                  </a:lnTo>
                  <a:lnTo>
                    <a:pt x="127" y="372"/>
                  </a:lnTo>
                  <a:lnTo>
                    <a:pt x="144" y="378"/>
                  </a:lnTo>
                  <a:lnTo>
                    <a:pt x="161" y="383"/>
                  </a:lnTo>
                  <a:lnTo>
                    <a:pt x="180" y="385"/>
                  </a:lnTo>
                  <a:lnTo>
                    <a:pt x="198" y="386"/>
                  </a:lnTo>
                  <a:lnTo>
                    <a:pt x="198" y="386"/>
                  </a:lnTo>
                  <a:lnTo>
                    <a:pt x="217" y="385"/>
                  </a:lnTo>
                  <a:lnTo>
                    <a:pt x="235" y="383"/>
                  </a:lnTo>
                  <a:lnTo>
                    <a:pt x="254" y="378"/>
                  </a:lnTo>
                  <a:lnTo>
                    <a:pt x="270" y="372"/>
                  </a:lnTo>
                  <a:lnTo>
                    <a:pt x="287" y="364"/>
                  </a:lnTo>
                  <a:lnTo>
                    <a:pt x="302" y="355"/>
                  </a:lnTo>
                  <a:lnTo>
                    <a:pt x="317" y="344"/>
                  </a:lnTo>
                  <a:lnTo>
                    <a:pt x="331" y="331"/>
                  </a:lnTo>
                  <a:lnTo>
                    <a:pt x="331" y="331"/>
                  </a:lnTo>
                  <a:lnTo>
                    <a:pt x="343" y="317"/>
                  </a:lnTo>
                  <a:lnTo>
                    <a:pt x="355" y="302"/>
                  </a:lnTo>
                  <a:lnTo>
                    <a:pt x="364" y="286"/>
                  </a:lnTo>
                  <a:lnTo>
                    <a:pt x="372" y="269"/>
                  </a:lnTo>
                  <a:lnTo>
                    <a:pt x="378" y="253"/>
                  </a:lnTo>
                  <a:lnTo>
                    <a:pt x="383" y="234"/>
                  </a:lnTo>
                  <a:lnTo>
                    <a:pt x="385" y="217"/>
                  </a:lnTo>
                  <a:lnTo>
                    <a:pt x="386" y="199"/>
                  </a:lnTo>
                  <a:lnTo>
                    <a:pt x="385" y="181"/>
                  </a:lnTo>
                  <a:lnTo>
                    <a:pt x="383" y="163"/>
                  </a:lnTo>
                  <a:lnTo>
                    <a:pt x="378" y="146"/>
                  </a:lnTo>
                  <a:lnTo>
                    <a:pt x="372" y="128"/>
                  </a:lnTo>
                  <a:lnTo>
                    <a:pt x="364" y="111"/>
                  </a:lnTo>
                  <a:lnTo>
                    <a:pt x="355" y="96"/>
                  </a:lnTo>
                  <a:lnTo>
                    <a:pt x="343" y="80"/>
                  </a:lnTo>
                  <a:lnTo>
                    <a:pt x="331" y="66"/>
                  </a:lnTo>
                  <a:lnTo>
                    <a:pt x="331" y="66"/>
                  </a:lnTo>
                  <a:lnTo>
                    <a:pt x="317" y="53"/>
                  </a:lnTo>
                  <a:lnTo>
                    <a:pt x="302" y="43"/>
                  </a:lnTo>
                  <a:lnTo>
                    <a:pt x="287" y="34"/>
                  </a:lnTo>
                  <a:lnTo>
                    <a:pt x="270" y="26"/>
                  </a:lnTo>
                  <a:lnTo>
                    <a:pt x="254" y="19"/>
                  </a:lnTo>
                  <a:lnTo>
                    <a:pt x="235" y="15"/>
                  </a:lnTo>
                  <a:lnTo>
                    <a:pt x="217" y="12"/>
                  </a:lnTo>
                  <a:lnTo>
                    <a:pt x="198" y="11"/>
                  </a:lnTo>
                  <a:lnTo>
                    <a:pt x="198"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p:cNvSpPr>
              <a:spLocks noEditPoints="1"/>
            </p:cNvSpPr>
            <p:nvPr userDrawn="1"/>
          </p:nvSpPr>
          <p:spPr bwMode="auto">
            <a:xfrm>
              <a:off x="2688" y="1981"/>
              <a:ext cx="167" cy="167"/>
            </a:xfrm>
            <a:custGeom>
              <a:avLst/>
              <a:gdLst>
                <a:gd name="T0" fmla="*/ 151 w 334"/>
                <a:gd name="T1" fmla="*/ 335 h 335"/>
                <a:gd name="T2" fmla="*/ 104 w 334"/>
                <a:gd name="T3" fmla="*/ 322 h 335"/>
                <a:gd name="T4" fmla="*/ 61 w 334"/>
                <a:gd name="T5" fmla="*/ 298 h 335"/>
                <a:gd name="T6" fmla="*/ 38 w 334"/>
                <a:gd name="T7" fmla="*/ 274 h 335"/>
                <a:gd name="T8" fmla="*/ 13 w 334"/>
                <a:gd name="T9" fmla="*/ 232 h 335"/>
                <a:gd name="T10" fmla="*/ 1 w 334"/>
                <a:gd name="T11" fmla="*/ 185 h 335"/>
                <a:gd name="T12" fmla="*/ 1 w 334"/>
                <a:gd name="T13" fmla="*/ 151 h 335"/>
                <a:gd name="T14" fmla="*/ 13 w 334"/>
                <a:gd name="T15" fmla="*/ 104 h 335"/>
                <a:gd name="T16" fmla="*/ 38 w 334"/>
                <a:gd name="T17" fmla="*/ 61 h 335"/>
                <a:gd name="T18" fmla="*/ 61 w 334"/>
                <a:gd name="T19" fmla="*/ 38 h 335"/>
                <a:gd name="T20" fmla="*/ 104 w 334"/>
                <a:gd name="T21" fmla="*/ 13 h 335"/>
                <a:gd name="T22" fmla="*/ 151 w 334"/>
                <a:gd name="T23" fmla="*/ 2 h 335"/>
                <a:gd name="T24" fmla="*/ 185 w 334"/>
                <a:gd name="T25" fmla="*/ 2 h 335"/>
                <a:gd name="T26" fmla="*/ 232 w 334"/>
                <a:gd name="T27" fmla="*/ 13 h 335"/>
                <a:gd name="T28" fmla="*/ 273 w 334"/>
                <a:gd name="T29" fmla="*/ 38 h 335"/>
                <a:gd name="T30" fmla="*/ 297 w 334"/>
                <a:gd name="T31" fmla="*/ 61 h 335"/>
                <a:gd name="T32" fmla="*/ 322 w 334"/>
                <a:gd name="T33" fmla="*/ 104 h 335"/>
                <a:gd name="T34" fmla="*/ 334 w 334"/>
                <a:gd name="T35" fmla="*/ 151 h 335"/>
                <a:gd name="T36" fmla="*/ 334 w 334"/>
                <a:gd name="T37" fmla="*/ 185 h 335"/>
                <a:gd name="T38" fmla="*/ 322 w 334"/>
                <a:gd name="T39" fmla="*/ 232 h 335"/>
                <a:gd name="T40" fmla="*/ 297 w 334"/>
                <a:gd name="T41" fmla="*/ 274 h 335"/>
                <a:gd name="T42" fmla="*/ 273 w 334"/>
                <a:gd name="T43" fmla="*/ 298 h 335"/>
                <a:gd name="T44" fmla="*/ 232 w 334"/>
                <a:gd name="T45" fmla="*/ 322 h 335"/>
                <a:gd name="T46" fmla="*/ 185 w 334"/>
                <a:gd name="T47" fmla="*/ 335 h 335"/>
                <a:gd name="T48" fmla="*/ 167 w 334"/>
                <a:gd name="T49" fmla="*/ 11 h 335"/>
                <a:gd name="T50" fmla="*/ 136 w 334"/>
                <a:gd name="T51" fmla="*/ 14 h 335"/>
                <a:gd name="T52" fmla="*/ 94 w 334"/>
                <a:gd name="T53" fmla="*/ 29 h 335"/>
                <a:gd name="T54" fmla="*/ 57 w 334"/>
                <a:gd name="T55" fmla="*/ 57 h 335"/>
                <a:gd name="T56" fmla="*/ 37 w 334"/>
                <a:gd name="T57" fmla="*/ 81 h 335"/>
                <a:gd name="T58" fmla="*/ 18 w 334"/>
                <a:gd name="T59" fmla="*/ 123 h 335"/>
                <a:gd name="T60" fmla="*/ 11 w 334"/>
                <a:gd name="T61" fmla="*/ 168 h 335"/>
                <a:gd name="T62" fmla="*/ 14 w 334"/>
                <a:gd name="T63" fmla="*/ 199 h 335"/>
                <a:gd name="T64" fmla="*/ 29 w 334"/>
                <a:gd name="T65" fmla="*/ 241 h 335"/>
                <a:gd name="T66" fmla="*/ 57 w 334"/>
                <a:gd name="T67" fmla="*/ 278 h 335"/>
                <a:gd name="T68" fmla="*/ 81 w 334"/>
                <a:gd name="T69" fmla="*/ 298 h 335"/>
                <a:gd name="T70" fmla="*/ 122 w 334"/>
                <a:gd name="T71" fmla="*/ 317 h 335"/>
                <a:gd name="T72" fmla="*/ 167 w 334"/>
                <a:gd name="T73" fmla="*/ 324 h 335"/>
                <a:gd name="T74" fmla="*/ 198 w 334"/>
                <a:gd name="T75" fmla="*/ 321 h 335"/>
                <a:gd name="T76" fmla="*/ 241 w 334"/>
                <a:gd name="T77" fmla="*/ 306 h 335"/>
                <a:gd name="T78" fmla="*/ 278 w 334"/>
                <a:gd name="T79" fmla="*/ 278 h 335"/>
                <a:gd name="T80" fmla="*/ 297 w 334"/>
                <a:gd name="T81" fmla="*/ 255 h 335"/>
                <a:gd name="T82" fmla="*/ 317 w 334"/>
                <a:gd name="T83" fmla="*/ 214 h 335"/>
                <a:gd name="T84" fmla="*/ 324 w 334"/>
                <a:gd name="T85" fmla="*/ 168 h 335"/>
                <a:gd name="T86" fmla="*/ 320 w 334"/>
                <a:gd name="T87" fmla="*/ 136 h 335"/>
                <a:gd name="T88" fmla="*/ 306 w 334"/>
                <a:gd name="T89" fmla="*/ 94 h 335"/>
                <a:gd name="T90" fmla="*/ 278 w 334"/>
                <a:gd name="T91" fmla="*/ 57 h 335"/>
                <a:gd name="T92" fmla="*/ 254 w 334"/>
                <a:gd name="T93" fmla="*/ 37 h 335"/>
                <a:gd name="T94" fmla="*/ 213 w 334"/>
                <a:gd name="T95" fmla="*/ 18 h 335"/>
                <a:gd name="T96" fmla="*/ 167 w 334"/>
                <a:gd name="T97" fmla="*/ 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35">
                  <a:moveTo>
                    <a:pt x="167" y="335"/>
                  </a:moveTo>
                  <a:lnTo>
                    <a:pt x="167" y="335"/>
                  </a:lnTo>
                  <a:lnTo>
                    <a:pt x="151" y="335"/>
                  </a:lnTo>
                  <a:lnTo>
                    <a:pt x="135" y="332"/>
                  </a:lnTo>
                  <a:lnTo>
                    <a:pt x="119" y="328"/>
                  </a:lnTo>
                  <a:lnTo>
                    <a:pt x="104" y="322"/>
                  </a:lnTo>
                  <a:lnTo>
                    <a:pt x="89" y="315"/>
                  </a:lnTo>
                  <a:lnTo>
                    <a:pt x="75" y="307"/>
                  </a:lnTo>
                  <a:lnTo>
                    <a:pt x="61" y="298"/>
                  </a:lnTo>
                  <a:lnTo>
                    <a:pt x="49" y="286"/>
                  </a:lnTo>
                  <a:lnTo>
                    <a:pt x="49" y="286"/>
                  </a:lnTo>
                  <a:lnTo>
                    <a:pt x="38" y="274"/>
                  </a:lnTo>
                  <a:lnTo>
                    <a:pt x="28" y="261"/>
                  </a:lnTo>
                  <a:lnTo>
                    <a:pt x="20" y="247"/>
                  </a:lnTo>
                  <a:lnTo>
                    <a:pt x="13" y="232"/>
                  </a:lnTo>
                  <a:lnTo>
                    <a:pt x="7" y="216"/>
                  </a:lnTo>
                  <a:lnTo>
                    <a:pt x="4" y="201"/>
                  </a:lnTo>
                  <a:lnTo>
                    <a:pt x="1" y="185"/>
                  </a:lnTo>
                  <a:lnTo>
                    <a:pt x="0" y="168"/>
                  </a:lnTo>
                  <a:lnTo>
                    <a:pt x="0" y="168"/>
                  </a:lnTo>
                  <a:lnTo>
                    <a:pt x="1" y="151"/>
                  </a:lnTo>
                  <a:lnTo>
                    <a:pt x="4" y="135"/>
                  </a:lnTo>
                  <a:lnTo>
                    <a:pt x="7" y="119"/>
                  </a:lnTo>
                  <a:lnTo>
                    <a:pt x="13" y="104"/>
                  </a:lnTo>
                  <a:lnTo>
                    <a:pt x="20" y="89"/>
                  </a:lnTo>
                  <a:lnTo>
                    <a:pt x="28" y="75"/>
                  </a:lnTo>
                  <a:lnTo>
                    <a:pt x="38" y="61"/>
                  </a:lnTo>
                  <a:lnTo>
                    <a:pt x="49" y="49"/>
                  </a:lnTo>
                  <a:lnTo>
                    <a:pt x="49" y="49"/>
                  </a:lnTo>
                  <a:lnTo>
                    <a:pt x="61" y="38"/>
                  </a:lnTo>
                  <a:lnTo>
                    <a:pt x="75" y="28"/>
                  </a:lnTo>
                  <a:lnTo>
                    <a:pt x="89" y="20"/>
                  </a:lnTo>
                  <a:lnTo>
                    <a:pt x="104" y="13"/>
                  </a:lnTo>
                  <a:lnTo>
                    <a:pt x="119" y="7"/>
                  </a:lnTo>
                  <a:lnTo>
                    <a:pt x="135" y="4"/>
                  </a:lnTo>
                  <a:lnTo>
                    <a:pt x="151" y="2"/>
                  </a:lnTo>
                  <a:lnTo>
                    <a:pt x="167" y="0"/>
                  </a:lnTo>
                  <a:lnTo>
                    <a:pt x="167" y="0"/>
                  </a:lnTo>
                  <a:lnTo>
                    <a:pt x="185" y="2"/>
                  </a:lnTo>
                  <a:lnTo>
                    <a:pt x="201" y="4"/>
                  </a:lnTo>
                  <a:lnTo>
                    <a:pt x="216" y="7"/>
                  </a:lnTo>
                  <a:lnTo>
                    <a:pt x="232" y="13"/>
                  </a:lnTo>
                  <a:lnTo>
                    <a:pt x="247" y="20"/>
                  </a:lnTo>
                  <a:lnTo>
                    <a:pt x="261" y="28"/>
                  </a:lnTo>
                  <a:lnTo>
                    <a:pt x="273" y="38"/>
                  </a:lnTo>
                  <a:lnTo>
                    <a:pt x="286" y="49"/>
                  </a:lnTo>
                  <a:lnTo>
                    <a:pt x="286" y="49"/>
                  </a:lnTo>
                  <a:lnTo>
                    <a:pt x="297" y="61"/>
                  </a:lnTo>
                  <a:lnTo>
                    <a:pt x="307" y="75"/>
                  </a:lnTo>
                  <a:lnTo>
                    <a:pt x="315" y="89"/>
                  </a:lnTo>
                  <a:lnTo>
                    <a:pt x="322" y="104"/>
                  </a:lnTo>
                  <a:lnTo>
                    <a:pt x="327" y="119"/>
                  </a:lnTo>
                  <a:lnTo>
                    <a:pt x="332" y="135"/>
                  </a:lnTo>
                  <a:lnTo>
                    <a:pt x="334" y="151"/>
                  </a:lnTo>
                  <a:lnTo>
                    <a:pt x="334" y="168"/>
                  </a:lnTo>
                  <a:lnTo>
                    <a:pt x="334" y="168"/>
                  </a:lnTo>
                  <a:lnTo>
                    <a:pt x="334" y="185"/>
                  </a:lnTo>
                  <a:lnTo>
                    <a:pt x="332" y="201"/>
                  </a:lnTo>
                  <a:lnTo>
                    <a:pt x="327" y="216"/>
                  </a:lnTo>
                  <a:lnTo>
                    <a:pt x="322" y="232"/>
                  </a:lnTo>
                  <a:lnTo>
                    <a:pt x="315" y="247"/>
                  </a:lnTo>
                  <a:lnTo>
                    <a:pt x="307" y="261"/>
                  </a:lnTo>
                  <a:lnTo>
                    <a:pt x="297" y="274"/>
                  </a:lnTo>
                  <a:lnTo>
                    <a:pt x="286" y="286"/>
                  </a:lnTo>
                  <a:lnTo>
                    <a:pt x="286" y="286"/>
                  </a:lnTo>
                  <a:lnTo>
                    <a:pt x="273" y="298"/>
                  </a:lnTo>
                  <a:lnTo>
                    <a:pt x="261" y="307"/>
                  </a:lnTo>
                  <a:lnTo>
                    <a:pt x="247" y="315"/>
                  </a:lnTo>
                  <a:lnTo>
                    <a:pt x="232" y="322"/>
                  </a:lnTo>
                  <a:lnTo>
                    <a:pt x="216" y="328"/>
                  </a:lnTo>
                  <a:lnTo>
                    <a:pt x="201" y="332"/>
                  </a:lnTo>
                  <a:lnTo>
                    <a:pt x="185" y="335"/>
                  </a:lnTo>
                  <a:lnTo>
                    <a:pt x="167" y="335"/>
                  </a:lnTo>
                  <a:lnTo>
                    <a:pt x="167" y="335"/>
                  </a:lnTo>
                  <a:close/>
                  <a:moveTo>
                    <a:pt x="167" y="11"/>
                  </a:moveTo>
                  <a:lnTo>
                    <a:pt x="167" y="11"/>
                  </a:lnTo>
                  <a:lnTo>
                    <a:pt x="152" y="12"/>
                  </a:lnTo>
                  <a:lnTo>
                    <a:pt x="136" y="14"/>
                  </a:lnTo>
                  <a:lnTo>
                    <a:pt x="122" y="18"/>
                  </a:lnTo>
                  <a:lnTo>
                    <a:pt x="107" y="23"/>
                  </a:lnTo>
                  <a:lnTo>
                    <a:pt x="94" y="29"/>
                  </a:lnTo>
                  <a:lnTo>
                    <a:pt x="81" y="37"/>
                  </a:lnTo>
                  <a:lnTo>
                    <a:pt x="68" y="47"/>
                  </a:lnTo>
                  <a:lnTo>
                    <a:pt x="57" y="57"/>
                  </a:lnTo>
                  <a:lnTo>
                    <a:pt x="57" y="57"/>
                  </a:lnTo>
                  <a:lnTo>
                    <a:pt x="46" y="68"/>
                  </a:lnTo>
                  <a:lnTo>
                    <a:pt x="37" y="81"/>
                  </a:lnTo>
                  <a:lnTo>
                    <a:pt x="29" y="94"/>
                  </a:lnTo>
                  <a:lnTo>
                    <a:pt x="23" y="108"/>
                  </a:lnTo>
                  <a:lnTo>
                    <a:pt x="18" y="123"/>
                  </a:lnTo>
                  <a:lnTo>
                    <a:pt x="14" y="136"/>
                  </a:lnTo>
                  <a:lnTo>
                    <a:pt x="12" y="153"/>
                  </a:lnTo>
                  <a:lnTo>
                    <a:pt x="11" y="168"/>
                  </a:lnTo>
                  <a:lnTo>
                    <a:pt x="11" y="168"/>
                  </a:lnTo>
                  <a:lnTo>
                    <a:pt x="12" y="184"/>
                  </a:lnTo>
                  <a:lnTo>
                    <a:pt x="14" y="199"/>
                  </a:lnTo>
                  <a:lnTo>
                    <a:pt x="18" y="214"/>
                  </a:lnTo>
                  <a:lnTo>
                    <a:pt x="23" y="227"/>
                  </a:lnTo>
                  <a:lnTo>
                    <a:pt x="29" y="241"/>
                  </a:lnTo>
                  <a:lnTo>
                    <a:pt x="37" y="255"/>
                  </a:lnTo>
                  <a:lnTo>
                    <a:pt x="46" y="267"/>
                  </a:lnTo>
                  <a:lnTo>
                    <a:pt x="57" y="278"/>
                  </a:lnTo>
                  <a:lnTo>
                    <a:pt x="57" y="278"/>
                  </a:lnTo>
                  <a:lnTo>
                    <a:pt x="68" y="288"/>
                  </a:lnTo>
                  <a:lnTo>
                    <a:pt x="81" y="298"/>
                  </a:lnTo>
                  <a:lnTo>
                    <a:pt x="94" y="306"/>
                  </a:lnTo>
                  <a:lnTo>
                    <a:pt x="107" y="313"/>
                  </a:lnTo>
                  <a:lnTo>
                    <a:pt x="122" y="317"/>
                  </a:lnTo>
                  <a:lnTo>
                    <a:pt x="136" y="321"/>
                  </a:lnTo>
                  <a:lnTo>
                    <a:pt x="152" y="323"/>
                  </a:lnTo>
                  <a:lnTo>
                    <a:pt x="167" y="324"/>
                  </a:lnTo>
                  <a:lnTo>
                    <a:pt x="167" y="324"/>
                  </a:lnTo>
                  <a:lnTo>
                    <a:pt x="183" y="323"/>
                  </a:lnTo>
                  <a:lnTo>
                    <a:pt x="198" y="321"/>
                  </a:lnTo>
                  <a:lnTo>
                    <a:pt x="213" y="317"/>
                  </a:lnTo>
                  <a:lnTo>
                    <a:pt x="227" y="313"/>
                  </a:lnTo>
                  <a:lnTo>
                    <a:pt x="241" y="306"/>
                  </a:lnTo>
                  <a:lnTo>
                    <a:pt x="254" y="298"/>
                  </a:lnTo>
                  <a:lnTo>
                    <a:pt x="266" y="288"/>
                  </a:lnTo>
                  <a:lnTo>
                    <a:pt x="278" y="278"/>
                  </a:lnTo>
                  <a:lnTo>
                    <a:pt x="278" y="278"/>
                  </a:lnTo>
                  <a:lnTo>
                    <a:pt x="288" y="267"/>
                  </a:lnTo>
                  <a:lnTo>
                    <a:pt x="297" y="255"/>
                  </a:lnTo>
                  <a:lnTo>
                    <a:pt x="306" y="241"/>
                  </a:lnTo>
                  <a:lnTo>
                    <a:pt x="312" y="227"/>
                  </a:lnTo>
                  <a:lnTo>
                    <a:pt x="317" y="214"/>
                  </a:lnTo>
                  <a:lnTo>
                    <a:pt x="320" y="199"/>
                  </a:lnTo>
                  <a:lnTo>
                    <a:pt x="323" y="184"/>
                  </a:lnTo>
                  <a:lnTo>
                    <a:pt x="324" y="168"/>
                  </a:lnTo>
                  <a:lnTo>
                    <a:pt x="324" y="168"/>
                  </a:lnTo>
                  <a:lnTo>
                    <a:pt x="323" y="153"/>
                  </a:lnTo>
                  <a:lnTo>
                    <a:pt x="320" y="136"/>
                  </a:lnTo>
                  <a:lnTo>
                    <a:pt x="317" y="123"/>
                  </a:lnTo>
                  <a:lnTo>
                    <a:pt x="312" y="108"/>
                  </a:lnTo>
                  <a:lnTo>
                    <a:pt x="306" y="94"/>
                  </a:lnTo>
                  <a:lnTo>
                    <a:pt x="297" y="81"/>
                  </a:lnTo>
                  <a:lnTo>
                    <a:pt x="288" y="68"/>
                  </a:lnTo>
                  <a:lnTo>
                    <a:pt x="278" y="57"/>
                  </a:lnTo>
                  <a:lnTo>
                    <a:pt x="278" y="57"/>
                  </a:lnTo>
                  <a:lnTo>
                    <a:pt x="266" y="47"/>
                  </a:lnTo>
                  <a:lnTo>
                    <a:pt x="254" y="37"/>
                  </a:lnTo>
                  <a:lnTo>
                    <a:pt x="241" y="29"/>
                  </a:lnTo>
                  <a:lnTo>
                    <a:pt x="227" y="23"/>
                  </a:lnTo>
                  <a:lnTo>
                    <a:pt x="213" y="18"/>
                  </a:lnTo>
                  <a:lnTo>
                    <a:pt x="198" y="14"/>
                  </a:lnTo>
                  <a:lnTo>
                    <a:pt x="183" y="12"/>
                  </a:lnTo>
                  <a:lnTo>
                    <a:pt x="167" y="11"/>
                  </a:lnTo>
                  <a:lnTo>
                    <a:pt x="16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p:cNvSpPr>
              <a:spLocks/>
            </p:cNvSpPr>
            <p:nvPr userDrawn="1"/>
          </p:nvSpPr>
          <p:spPr bwMode="auto">
            <a:xfrm>
              <a:off x="2684" y="2133"/>
              <a:ext cx="19" cy="19"/>
            </a:xfrm>
            <a:custGeom>
              <a:avLst/>
              <a:gdLst>
                <a:gd name="T0" fmla="*/ 8 w 39"/>
                <a:gd name="T1" fmla="*/ 40 h 40"/>
                <a:gd name="T2" fmla="*/ 0 w 39"/>
                <a:gd name="T3" fmla="*/ 33 h 40"/>
                <a:gd name="T4" fmla="*/ 32 w 39"/>
                <a:gd name="T5" fmla="*/ 0 h 40"/>
                <a:gd name="T6" fmla="*/ 39 w 39"/>
                <a:gd name="T7" fmla="*/ 9 h 40"/>
                <a:gd name="T8" fmla="*/ 8 w 39"/>
                <a:gd name="T9" fmla="*/ 40 h 40"/>
              </a:gdLst>
              <a:ahLst/>
              <a:cxnLst>
                <a:cxn ang="0">
                  <a:pos x="T0" y="T1"/>
                </a:cxn>
                <a:cxn ang="0">
                  <a:pos x="T2" y="T3"/>
                </a:cxn>
                <a:cxn ang="0">
                  <a:pos x="T4" y="T5"/>
                </a:cxn>
                <a:cxn ang="0">
                  <a:pos x="T6" y="T7"/>
                </a:cxn>
                <a:cxn ang="0">
                  <a:pos x="T8" y="T9"/>
                </a:cxn>
              </a:cxnLst>
              <a:rect l="0" t="0" r="r" b="b"/>
              <a:pathLst>
                <a:path w="39" h="40">
                  <a:moveTo>
                    <a:pt x="8" y="40"/>
                  </a:moveTo>
                  <a:lnTo>
                    <a:pt x="0" y="33"/>
                  </a:lnTo>
                  <a:lnTo>
                    <a:pt x="32" y="0"/>
                  </a:lnTo>
                  <a:lnTo>
                    <a:pt x="39" y="9"/>
                  </a:lnTo>
                  <a:lnTo>
                    <a:pt x="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p:cNvSpPr>
              <a:spLocks noEditPoints="1"/>
            </p:cNvSpPr>
            <p:nvPr userDrawn="1"/>
          </p:nvSpPr>
          <p:spPr bwMode="auto">
            <a:xfrm>
              <a:off x="2553" y="2144"/>
              <a:ext cx="139" cy="139"/>
            </a:xfrm>
            <a:custGeom>
              <a:avLst/>
              <a:gdLst>
                <a:gd name="T0" fmla="*/ 27 w 278"/>
                <a:gd name="T1" fmla="*/ 279 h 279"/>
                <a:gd name="T2" fmla="*/ 27 w 278"/>
                <a:gd name="T3" fmla="*/ 279 h 279"/>
                <a:gd name="T4" fmla="*/ 20 w 278"/>
                <a:gd name="T5" fmla="*/ 278 h 279"/>
                <a:gd name="T6" fmla="*/ 15 w 278"/>
                <a:gd name="T7" fmla="*/ 275 h 279"/>
                <a:gd name="T8" fmla="*/ 4 w 278"/>
                <a:gd name="T9" fmla="*/ 264 h 279"/>
                <a:gd name="T10" fmla="*/ 4 w 278"/>
                <a:gd name="T11" fmla="*/ 264 h 279"/>
                <a:gd name="T12" fmla="*/ 1 w 278"/>
                <a:gd name="T13" fmla="*/ 258 h 279"/>
                <a:gd name="T14" fmla="*/ 0 w 278"/>
                <a:gd name="T15" fmla="*/ 253 h 279"/>
                <a:gd name="T16" fmla="*/ 0 w 278"/>
                <a:gd name="T17" fmla="*/ 253 h 279"/>
                <a:gd name="T18" fmla="*/ 1 w 278"/>
                <a:gd name="T19" fmla="*/ 246 h 279"/>
                <a:gd name="T20" fmla="*/ 4 w 278"/>
                <a:gd name="T21" fmla="*/ 240 h 279"/>
                <a:gd name="T22" fmla="*/ 239 w 278"/>
                <a:gd name="T23" fmla="*/ 5 h 279"/>
                <a:gd name="T24" fmla="*/ 239 w 278"/>
                <a:gd name="T25" fmla="*/ 5 h 279"/>
                <a:gd name="T26" fmla="*/ 245 w 278"/>
                <a:gd name="T27" fmla="*/ 2 h 279"/>
                <a:gd name="T28" fmla="*/ 252 w 278"/>
                <a:gd name="T29" fmla="*/ 0 h 279"/>
                <a:gd name="T30" fmla="*/ 252 w 278"/>
                <a:gd name="T31" fmla="*/ 0 h 279"/>
                <a:gd name="T32" fmla="*/ 258 w 278"/>
                <a:gd name="T33" fmla="*/ 2 h 279"/>
                <a:gd name="T34" fmla="*/ 263 w 278"/>
                <a:gd name="T35" fmla="*/ 5 h 279"/>
                <a:gd name="T36" fmla="*/ 274 w 278"/>
                <a:gd name="T37" fmla="*/ 15 h 279"/>
                <a:gd name="T38" fmla="*/ 274 w 278"/>
                <a:gd name="T39" fmla="*/ 15 h 279"/>
                <a:gd name="T40" fmla="*/ 276 w 278"/>
                <a:gd name="T41" fmla="*/ 18 h 279"/>
                <a:gd name="T42" fmla="*/ 277 w 278"/>
                <a:gd name="T43" fmla="*/ 21 h 279"/>
                <a:gd name="T44" fmla="*/ 278 w 278"/>
                <a:gd name="T45" fmla="*/ 28 h 279"/>
                <a:gd name="T46" fmla="*/ 277 w 278"/>
                <a:gd name="T47" fmla="*/ 34 h 279"/>
                <a:gd name="T48" fmla="*/ 276 w 278"/>
                <a:gd name="T49" fmla="*/ 37 h 279"/>
                <a:gd name="T50" fmla="*/ 274 w 278"/>
                <a:gd name="T51" fmla="*/ 40 h 279"/>
                <a:gd name="T52" fmla="*/ 39 w 278"/>
                <a:gd name="T53" fmla="*/ 275 h 279"/>
                <a:gd name="T54" fmla="*/ 39 w 278"/>
                <a:gd name="T55" fmla="*/ 275 h 279"/>
                <a:gd name="T56" fmla="*/ 33 w 278"/>
                <a:gd name="T57" fmla="*/ 278 h 279"/>
                <a:gd name="T58" fmla="*/ 27 w 278"/>
                <a:gd name="T59" fmla="*/ 279 h 279"/>
                <a:gd name="T60" fmla="*/ 27 w 278"/>
                <a:gd name="T61" fmla="*/ 279 h 279"/>
                <a:gd name="T62" fmla="*/ 252 w 278"/>
                <a:gd name="T63" fmla="*/ 11 h 279"/>
                <a:gd name="T64" fmla="*/ 252 w 278"/>
                <a:gd name="T65" fmla="*/ 11 h 279"/>
                <a:gd name="T66" fmla="*/ 250 w 278"/>
                <a:gd name="T67" fmla="*/ 12 h 279"/>
                <a:gd name="T68" fmla="*/ 247 w 278"/>
                <a:gd name="T69" fmla="*/ 13 h 279"/>
                <a:gd name="T70" fmla="*/ 12 w 278"/>
                <a:gd name="T71" fmla="*/ 248 h 279"/>
                <a:gd name="T72" fmla="*/ 12 w 278"/>
                <a:gd name="T73" fmla="*/ 248 h 279"/>
                <a:gd name="T74" fmla="*/ 11 w 278"/>
                <a:gd name="T75" fmla="*/ 250 h 279"/>
                <a:gd name="T76" fmla="*/ 10 w 278"/>
                <a:gd name="T77" fmla="*/ 253 h 279"/>
                <a:gd name="T78" fmla="*/ 10 w 278"/>
                <a:gd name="T79" fmla="*/ 253 h 279"/>
                <a:gd name="T80" fmla="*/ 11 w 278"/>
                <a:gd name="T81" fmla="*/ 255 h 279"/>
                <a:gd name="T82" fmla="*/ 12 w 278"/>
                <a:gd name="T83" fmla="*/ 257 h 279"/>
                <a:gd name="T84" fmla="*/ 23 w 278"/>
                <a:gd name="T85" fmla="*/ 267 h 279"/>
                <a:gd name="T86" fmla="*/ 23 w 278"/>
                <a:gd name="T87" fmla="*/ 267 h 279"/>
                <a:gd name="T88" fmla="*/ 25 w 278"/>
                <a:gd name="T89" fmla="*/ 269 h 279"/>
                <a:gd name="T90" fmla="*/ 27 w 278"/>
                <a:gd name="T91" fmla="*/ 269 h 279"/>
                <a:gd name="T92" fmla="*/ 30 w 278"/>
                <a:gd name="T93" fmla="*/ 269 h 279"/>
                <a:gd name="T94" fmla="*/ 31 w 278"/>
                <a:gd name="T95" fmla="*/ 267 h 279"/>
                <a:gd name="T96" fmla="*/ 267 w 278"/>
                <a:gd name="T97" fmla="*/ 31 h 279"/>
                <a:gd name="T98" fmla="*/ 267 w 278"/>
                <a:gd name="T99" fmla="*/ 31 h 279"/>
                <a:gd name="T100" fmla="*/ 268 w 278"/>
                <a:gd name="T101" fmla="*/ 30 h 279"/>
                <a:gd name="T102" fmla="*/ 268 w 278"/>
                <a:gd name="T103" fmla="*/ 28 h 279"/>
                <a:gd name="T104" fmla="*/ 268 w 278"/>
                <a:gd name="T105" fmla="*/ 25 h 279"/>
                <a:gd name="T106" fmla="*/ 267 w 278"/>
                <a:gd name="T107" fmla="*/ 23 h 279"/>
                <a:gd name="T108" fmla="*/ 257 w 278"/>
                <a:gd name="T109" fmla="*/ 13 h 279"/>
                <a:gd name="T110" fmla="*/ 257 w 278"/>
                <a:gd name="T111" fmla="*/ 13 h 279"/>
                <a:gd name="T112" fmla="*/ 254 w 278"/>
                <a:gd name="T113" fmla="*/ 12 h 279"/>
                <a:gd name="T114" fmla="*/ 252 w 278"/>
                <a:gd name="T115" fmla="*/ 11 h 279"/>
                <a:gd name="T116" fmla="*/ 252 w 278"/>
                <a:gd name="T117" fmla="*/ 1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8" h="279">
                  <a:moveTo>
                    <a:pt x="27" y="279"/>
                  </a:moveTo>
                  <a:lnTo>
                    <a:pt x="27" y="279"/>
                  </a:lnTo>
                  <a:lnTo>
                    <a:pt x="20" y="278"/>
                  </a:lnTo>
                  <a:lnTo>
                    <a:pt x="15" y="275"/>
                  </a:lnTo>
                  <a:lnTo>
                    <a:pt x="4" y="264"/>
                  </a:lnTo>
                  <a:lnTo>
                    <a:pt x="4" y="264"/>
                  </a:lnTo>
                  <a:lnTo>
                    <a:pt x="1" y="258"/>
                  </a:lnTo>
                  <a:lnTo>
                    <a:pt x="0" y="253"/>
                  </a:lnTo>
                  <a:lnTo>
                    <a:pt x="0" y="253"/>
                  </a:lnTo>
                  <a:lnTo>
                    <a:pt x="1" y="246"/>
                  </a:lnTo>
                  <a:lnTo>
                    <a:pt x="4" y="240"/>
                  </a:lnTo>
                  <a:lnTo>
                    <a:pt x="239" y="5"/>
                  </a:lnTo>
                  <a:lnTo>
                    <a:pt x="239" y="5"/>
                  </a:lnTo>
                  <a:lnTo>
                    <a:pt x="245" y="2"/>
                  </a:lnTo>
                  <a:lnTo>
                    <a:pt x="252" y="0"/>
                  </a:lnTo>
                  <a:lnTo>
                    <a:pt x="252" y="0"/>
                  </a:lnTo>
                  <a:lnTo>
                    <a:pt x="258" y="2"/>
                  </a:lnTo>
                  <a:lnTo>
                    <a:pt x="263" y="5"/>
                  </a:lnTo>
                  <a:lnTo>
                    <a:pt x="274" y="15"/>
                  </a:lnTo>
                  <a:lnTo>
                    <a:pt x="274" y="15"/>
                  </a:lnTo>
                  <a:lnTo>
                    <a:pt x="276" y="18"/>
                  </a:lnTo>
                  <a:lnTo>
                    <a:pt x="277" y="21"/>
                  </a:lnTo>
                  <a:lnTo>
                    <a:pt x="278" y="28"/>
                  </a:lnTo>
                  <a:lnTo>
                    <a:pt x="277" y="34"/>
                  </a:lnTo>
                  <a:lnTo>
                    <a:pt x="276" y="37"/>
                  </a:lnTo>
                  <a:lnTo>
                    <a:pt x="274" y="40"/>
                  </a:lnTo>
                  <a:lnTo>
                    <a:pt x="39" y="275"/>
                  </a:lnTo>
                  <a:lnTo>
                    <a:pt x="39" y="275"/>
                  </a:lnTo>
                  <a:lnTo>
                    <a:pt x="33" y="278"/>
                  </a:lnTo>
                  <a:lnTo>
                    <a:pt x="27" y="279"/>
                  </a:lnTo>
                  <a:lnTo>
                    <a:pt x="27" y="279"/>
                  </a:lnTo>
                  <a:close/>
                  <a:moveTo>
                    <a:pt x="252" y="11"/>
                  </a:moveTo>
                  <a:lnTo>
                    <a:pt x="252" y="11"/>
                  </a:lnTo>
                  <a:lnTo>
                    <a:pt x="250" y="12"/>
                  </a:lnTo>
                  <a:lnTo>
                    <a:pt x="247" y="13"/>
                  </a:lnTo>
                  <a:lnTo>
                    <a:pt x="12" y="248"/>
                  </a:lnTo>
                  <a:lnTo>
                    <a:pt x="12" y="248"/>
                  </a:lnTo>
                  <a:lnTo>
                    <a:pt x="11" y="250"/>
                  </a:lnTo>
                  <a:lnTo>
                    <a:pt x="10" y="253"/>
                  </a:lnTo>
                  <a:lnTo>
                    <a:pt x="10" y="253"/>
                  </a:lnTo>
                  <a:lnTo>
                    <a:pt x="11" y="255"/>
                  </a:lnTo>
                  <a:lnTo>
                    <a:pt x="12" y="257"/>
                  </a:lnTo>
                  <a:lnTo>
                    <a:pt x="23" y="267"/>
                  </a:lnTo>
                  <a:lnTo>
                    <a:pt x="23" y="267"/>
                  </a:lnTo>
                  <a:lnTo>
                    <a:pt x="25" y="269"/>
                  </a:lnTo>
                  <a:lnTo>
                    <a:pt x="27" y="269"/>
                  </a:lnTo>
                  <a:lnTo>
                    <a:pt x="30" y="269"/>
                  </a:lnTo>
                  <a:lnTo>
                    <a:pt x="31" y="267"/>
                  </a:lnTo>
                  <a:lnTo>
                    <a:pt x="267" y="31"/>
                  </a:lnTo>
                  <a:lnTo>
                    <a:pt x="267" y="31"/>
                  </a:lnTo>
                  <a:lnTo>
                    <a:pt x="268" y="30"/>
                  </a:lnTo>
                  <a:lnTo>
                    <a:pt x="268" y="28"/>
                  </a:lnTo>
                  <a:lnTo>
                    <a:pt x="268" y="25"/>
                  </a:lnTo>
                  <a:lnTo>
                    <a:pt x="267" y="23"/>
                  </a:lnTo>
                  <a:lnTo>
                    <a:pt x="257" y="13"/>
                  </a:lnTo>
                  <a:lnTo>
                    <a:pt x="257" y="13"/>
                  </a:lnTo>
                  <a:lnTo>
                    <a:pt x="254" y="12"/>
                  </a:lnTo>
                  <a:lnTo>
                    <a:pt x="252" y="11"/>
                  </a:lnTo>
                  <a:lnTo>
                    <a:pt x="252"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3"/>
            <p:cNvSpPr>
              <a:spLocks noEditPoints="1"/>
            </p:cNvSpPr>
            <p:nvPr userDrawn="1"/>
          </p:nvSpPr>
          <p:spPr bwMode="auto">
            <a:xfrm>
              <a:off x="3802" y="1982"/>
              <a:ext cx="224" cy="303"/>
            </a:xfrm>
            <a:custGeom>
              <a:avLst/>
              <a:gdLst>
                <a:gd name="T0" fmla="*/ 225 w 448"/>
                <a:gd name="T1" fmla="*/ 0 h 607"/>
                <a:gd name="T2" fmla="*/ 180 w 448"/>
                <a:gd name="T3" fmla="*/ 4 h 607"/>
                <a:gd name="T4" fmla="*/ 137 w 448"/>
                <a:gd name="T5" fmla="*/ 17 h 607"/>
                <a:gd name="T6" fmla="*/ 99 w 448"/>
                <a:gd name="T7" fmla="*/ 38 h 607"/>
                <a:gd name="T8" fmla="*/ 66 w 448"/>
                <a:gd name="T9" fmla="*/ 65 h 607"/>
                <a:gd name="T10" fmla="*/ 40 w 448"/>
                <a:gd name="T11" fmla="*/ 99 h 607"/>
                <a:gd name="T12" fmla="*/ 19 w 448"/>
                <a:gd name="T13" fmla="*/ 137 h 607"/>
                <a:gd name="T14" fmla="*/ 5 w 448"/>
                <a:gd name="T15" fmla="*/ 178 h 607"/>
                <a:gd name="T16" fmla="*/ 0 w 448"/>
                <a:gd name="T17" fmla="*/ 223 h 607"/>
                <a:gd name="T18" fmla="*/ 2 w 448"/>
                <a:gd name="T19" fmla="*/ 236 h 607"/>
                <a:gd name="T20" fmla="*/ 6 w 448"/>
                <a:gd name="T21" fmla="*/ 261 h 607"/>
                <a:gd name="T22" fmla="*/ 15 w 448"/>
                <a:gd name="T23" fmla="*/ 290 h 607"/>
                <a:gd name="T24" fmla="*/ 36 w 448"/>
                <a:gd name="T25" fmla="*/ 335 h 607"/>
                <a:gd name="T26" fmla="*/ 72 w 448"/>
                <a:gd name="T27" fmla="*/ 399 h 607"/>
                <a:gd name="T28" fmla="*/ 113 w 448"/>
                <a:gd name="T29" fmla="*/ 462 h 607"/>
                <a:gd name="T30" fmla="*/ 154 w 448"/>
                <a:gd name="T31" fmla="*/ 518 h 607"/>
                <a:gd name="T32" fmla="*/ 215 w 448"/>
                <a:gd name="T33" fmla="*/ 596 h 607"/>
                <a:gd name="T34" fmla="*/ 225 w 448"/>
                <a:gd name="T35" fmla="*/ 607 h 607"/>
                <a:gd name="T36" fmla="*/ 260 w 448"/>
                <a:gd name="T37" fmla="*/ 564 h 607"/>
                <a:gd name="T38" fmla="*/ 316 w 448"/>
                <a:gd name="T39" fmla="*/ 492 h 607"/>
                <a:gd name="T40" fmla="*/ 357 w 448"/>
                <a:gd name="T41" fmla="*/ 431 h 607"/>
                <a:gd name="T42" fmla="*/ 397 w 448"/>
                <a:gd name="T43" fmla="*/ 367 h 607"/>
                <a:gd name="T44" fmla="*/ 428 w 448"/>
                <a:gd name="T45" fmla="*/ 305 h 607"/>
                <a:gd name="T46" fmla="*/ 438 w 448"/>
                <a:gd name="T47" fmla="*/ 275 h 607"/>
                <a:gd name="T48" fmla="*/ 446 w 448"/>
                <a:gd name="T49" fmla="*/ 248 h 607"/>
                <a:gd name="T50" fmla="*/ 448 w 448"/>
                <a:gd name="T51" fmla="*/ 223 h 607"/>
                <a:gd name="T52" fmla="*/ 447 w 448"/>
                <a:gd name="T53" fmla="*/ 200 h 607"/>
                <a:gd name="T54" fmla="*/ 438 w 448"/>
                <a:gd name="T55" fmla="*/ 156 h 607"/>
                <a:gd name="T56" fmla="*/ 421 w 448"/>
                <a:gd name="T57" fmla="*/ 117 h 607"/>
                <a:gd name="T58" fmla="*/ 397 w 448"/>
                <a:gd name="T59" fmla="*/ 81 h 607"/>
                <a:gd name="T60" fmla="*/ 367 w 448"/>
                <a:gd name="T61" fmla="*/ 50 h 607"/>
                <a:gd name="T62" fmla="*/ 331 w 448"/>
                <a:gd name="T63" fmla="*/ 26 h 607"/>
                <a:gd name="T64" fmla="*/ 291 w 448"/>
                <a:gd name="T65" fmla="*/ 10 h 607"/>
                <a:gd name="T66" fmla="*/ 247 w 448"/>
                <a:gd name="T67" fmla="*/ 1 h 607"/>
                <a:gd name="T68" fmla="*/ 225 w 448"/>
                <a:gd name="T69" fmla="*/ 0 h 607"/>
                <a:gd name="T70" fmla="*/ 225 w 448"/>
                <a:gd name="T71" fmla="*/ 288 h 607"/>
                <a:gd name="T72" fmla="*/ 210 w 448"/>
                <a:gd name="T73" fmla="*/ 286 h 607"/>
                <a:gd name="T74" fmla="*/ 197 w 448"/>
                <a:gd name="T75" fmla="*/ 282 h 607"/>
                <a:gd name="T76" fmla="*/ 174 w 448"/>
                <a:gd name="T77" fmla="*/ 267 h 607"/>
                <a:gd name="T78" fmla="*/ 158 w 448"/>
                <a:gd name="T79" fmla="*/ 244 h 607"/>
                <a:gd name="T80" fmla="*/ 155 w 448"/>
                <a:gd name="T81" fmla="*/ 230 h 607"/>
                <a:gd name="T82" fmla="*/ 152 w 448"/>
                <a:gd name="T83" fmla="*/ 216 h 607"/>
                <a:gd name="T84" fmla="*/ 154 w 448"/>
                <a:gd name="T85" fmla="*/ 208 h 607"/>
                <a:gd name="T86" fmla="*/ 156 w 448"/>
                <a:gd name="T87" fmla="*/ 194 h 607"/>
                <a:gd name="T88" fmla="*/ 165 w 448"/>
                <a:gd name="T89" fmla="*/ 176 h 607"/>
                <a:gd name="T90" fmla="*/ 185 w 448"/>
                <a:gd name="T91" fmla="*/ 156 h 607"/>
                <a:gd name="T92" fmla="*/ 203 w 448"/>
                <a:gd name="T93" fmla="*/ 147 h 607"/>
                <a:gd name="T94" fmla="*/ 217 w 448"/>
                <a:gd name="T95" fmla="*/ 145 h 607"/>
                <a:gd name="T96" fmla="*/ 225 w 448"/>
                <a:gd name="T97" fmla="*/ 144 h 607"/>
                <a:gd name="T98" fmla="*/ 239 w 448"/>
                <a:gd name="T99" fmla="*/ 146 h 607"/>
                <a:gd name="T100" fmla="*/ 253 w 448"/>
                <a:gd name="T101" fmla="*/ 149 h 607"/>
                <a:gd name="T102" fmla="*/ 276 w 448"/>
                <a:gd name="T103" fmla="*/ 164 h 607"/>
                <a:gd name="T104" fmla="*/ 291 w 448"/>
                <a:gd name="T105" fmla="*/ 187 h 607"/>
                <a:gd name="T106" fmla="*/ 295 w 448"/>
                <a:gd name="T107" fmla="*/ 201 h 607"/>
                <a:gd name="T108" fmla="*/ 296 w 448"/>
                <a:gd name="T109" fmla="*/ 216 h 607"/>
                <a:gd name="T110" fmla="*/ 296 w 448"/>
                <a:gd name="T111" fmla="*/ 223 h 607"/>
                <a:gd name="T112" fmla="*/ 293 w 448"/>
                <a:gd name="T113" fmla="*/ 237 h 607"/>
                <a:gd name="T114" fmla="*/ 284 w 448"/>
                <a:gd name="T115" fmla="*/ 255 h 607"/>
                <a:gd name="T116" fmla="*/ 265 w 448"/>
                <a:gd name="T117" fmla="*/ 275 h 607"/>
                <a:gd name="T118" fmla="*/ 246 w 448"/>
                <a:gd name="T119" fmla="*/ 284 h 607"/>
                <a:gd name="T120" fmla="*/ 232 w 448"/>
                <a:gd name="T121" fmla="*/ 288 h 607"/>
                <a:gd name="T122" fmla="*/ 225 w 448"/>
                <a:gd name="T123" fmla="*/ 288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8" h="607">
                  <a:moveTo>
                    <a:pt x="225" y="0"/>
                  </a:moveTo>
                  <a:lnTo>
                    <a:pt x="225" y="0"/>
                  </a:lnTo>
                  <a:lnTo>
                    <a:pt x="202" y="1"/>
                  </a:lnTo>
                  <a:lnTo>
                    <a:pt x="180" y="4"/>
                  </a:lnTo>
                  <a:lnTo>
                    <a:pt x="158" y="10"/>
                  </a:lnTo>
                  <a:lnTo>
                    <a:pt x="137" y="17"/>
                  </a:lnTo>
                  <a:lnTo>
                    <a:pt x="118" y="26"/>
                  </a:lnTo>
                  <a:lnTo>
                    <a:pt x="99" y="38"/>
                  </a:lnTo>
                  <a:lnTo>
                    <a:pt x="82" y="50"/>
                  </a:lnTo>
                  <a:lnTo>
                    <a:pt x="66" y="65"/>
                  </a:lnTo>
                  <a:lnTo>
                    <a:pt x="52" y="81"/>
                  </a:lnTo>
                  <a:lnTo>
                    <a:pt x="40" y="99"/>
                  </a:lnTo>
                  <a:lnTo>
                    <a:pt x="28" y="117"/>
                  </a:lnTo>
                  <a:lnTo>
                    <a:pt x="19" y="137"/>
                  </a:lnTo>
                  <a:lnTo>
                    <a:pt x="11" y="156"/>
                  </a:lnTo>
                  <a:lnTo>
                    <a:pt x="5" y="178"/>
                  </a:lnTo>
                  <a:lnTo>
                    <a:pt x="2" y="200"/>
                  </a:lnTo>
                  <a:lnTo>
                    <a:pt x="0" y="223"/>
                  </a:lnTo>
                  <a:lnTo>
                    <a:pt x="0" y="223"/>
                  </a:lnTo>
                  <a:lnTo>
                    <a:pt x="2" y="236"/>
                  </a:lnTo>
                  <a:lnTo>
                    <a:pt x="4" y="248"/>
                  </a:lnTo>
                  <a:lnTo>
                    <a:pt x="6" y="261"/>
                  </a:lnTo>
                  <a:lnTo>
                    <a:pt x="11" y="275"/>
                  </a:lnTo>
                  <a:lnTo>
                    <a:pt x="15" y="290"/>
                  </a:lnTo>
                  <a:lnTo>
                    <a:pt x="21" y="305"/>
                  </a:lnTo>
                  <a:lnTo>
                    <a:pt x="36" y="335"/>
                  </a:lnTo>
                  <a:lnTo>
                    <a:pt x="53" y="367"/>
                  </a:lnTo>
                  <a:lnTo>
                    <a:pt x="72" y="399"/>
                  </a:lnTo>
                  <a:lnTo>
                    <a:pt x="91" y="431"/>
                  </a:lnTo>
                  <a:lnTo>
                    <a:pt x="113" y="462"/>
                  </a:lnTo>
                  <a:lnTo>
                    <a:pt x="134" y="492"/>
                  </a:lnTo>
                  <a:lnTo>
                    <a:pt x="154" y="518"/>
                  </a:lnTo>
                  <a:lnTo>
                    <a:pt x="189" y="564"/>
                  </a:lnTo>
                  <a:lnTo>
                    <a:pt x="215" y="596"/>
                  </a:lnTo>
                  <a:lnTo>
                    <a:pt x="225" y="607"/>
                  </a:lnTo>
                  <a:lnTo>
                    <a:pt x="225" y="607"/>
                  </a:lnTo>
                  <a:lnTo>
                    <a:pt x="234" y="596"/>
                  </a:lnTo>
                  <a:lnTo>
                    <a:pt x="260" y="564"/>
                  </a:lnTo>
                  <a:lnTo>
                    <a:pt x="295" y="518"/>
                  </a:lnTo>
                  <a:lnTo>
                    <a:pt x="316" y="492"/>
                  </a:lnTo>
                  <a:lnTo>
                    <a:pt x="337" y="462"/>
                  </a:lnTo>
                  <a:lnTo>
                    <a:pt x="357" y="431"/>
                  </a:lnTo>
                  <a:lnTo>
                    <a:pt x="377" y="399"/>
                  </a:lnTo>
                  <a:lnTo>
                    <a:pt x="397" y="367"/>
                  </a:lnTo>
                  <a:lnTo>
                    <a:pt x="413" y="335"/>
                  </a:lnTo>
                  <a:lnTo>
                    <a:pt x="428" y="305"/>
                  </a:lnTo>
                  <a:lnTo>
                    <a:pt x="434" y="290"/>
                  </a:lnTo>
                  <a:lnTo>
                    <a:pt x="438" y="275"/>
                  </a:lnTo>
                  <a:lnTo>
                    <a:pt x="443" y="261"/>
                  </a:lnTo>
                  <a:lnTo>
                    <a:pt x="446" y="248"/>
                  </a:lnTo>
                  <a:lnTo>
                    <a:pt x="447" y="236"/>
                  </a:lnTo>
                  <a:lnTo>
                    <a:pt x="448" y="223"/>
                  </a:lnTo>
                  <a:lnTo>
                    <a:pt x="448" y="223"/>
                  </a:lnTo>
                  <a:lnTo>
                    <a:pt x="447" y="200"/>
                  </a:lnTo>
                  <a:lnTo>
                    <a:pt x="444" y="178"/>
                  </a:lnTo>
                  <a:lnTo>
                    <a:pt x="438" y="156"/>
                  </a:lnTo>
                  <a:lnTo>
                    <a:pt x="430" y="137"/>
                  </a:lnTo>
                  <a:lnTo>
                    <a:pt x="421" y="117"/>
                  </a:lnTo>
                  <a:lnTo>
                    <a:pt x="410" y="99"/>
                  </a:lnTo>
                  <a:lnTo>
                    <a:pt x="397" y="81"/>
                  </a:lnTo>
                  <a:lnTo>
                    <a:pt x="383" y="65"/>
                  </a:lnTo>
                  <a:lnTo>
                    <a:pt x="367" y="50"/>
                  </a:lnTo>
                  <a:lnTo>
                    <a:pt x="349" y="38"/>
                  </a:lnTo>
                  <a:lnTo>
                    <a:pt x="331" y="26"/>
                  </a:lnTo>
                  <a:lnTo>
                    <a:pt x="311" y="17"/>
                  </a:lnTo>
                  <a:lnTo>
                    <a:pt x="291" y="10"/>
                  </a:lnTo>
                  <a:lnTo>
                    <a:pt x="270" y="4"/>
                  </a:lnTo>
                  <a:lnTo>
                    <a:pt x="247" y="1"/>
                  </a:lnTo>
                  <a:lnTo>
                    <a:pt x="225" y="0"/>
                  </a:lnTo>
                  <a:lnTo>
                    <a:pt x="225" y="0"/>
                  </a:lnTo>
                  <a:close/>
                  <a:moveTo>
                    <a:pt x="225" y="288"/>
                  </a:moveTo>
                  <a:lnTo>
                    <a:pt x="225" y="288"/>
                  </a:lnTo>
                  <a:lnTo>
                    <a:pt x="217" y="288"/>
                  </a:lnTo>
                  <a:lnTo>
                    <a:pt x="210" y="286"/>
                  </a:lnTo>
                  <a:lnTo>
                    <a:pt x="203" y="284"/>
                  </a:lnTo>
                  <a:lnTo>
                    <a:pt x="197" y="282"/>
                  </a:lnTo>
                  <a:lnTo>
                    <a:pt x="185" y="275"/>
                  </a:lnTo>
                  <a:lnTo>
                    <a:pt x="174" y="267"/>
                  </a:lnTo>
                  <a:lnTo>
                    <a:pt x="165" y="255"/>
                  </a:lnTo>
                  <a:lnTo>
                    <a:pt x="158" y="244"/>
                  </a:lnTo>
                  <a:lnTo>
                    <a:pt x="156" y="237"/>
                  </a:lnTo>
                  <a:lnTo>
                    <a:pt x="155" y="230"/>
                  </a:lnTo>
                  <a:lnTo>
                    <a:pt x="154" y="223"/>
                  </a:lnTo>
                  <a:lnTo>
                    <a:pt x="152" y="216"/>
                  </a:lnTo>
                  <a:lnTo>
                    <a:pt x="152" y="216"/>
                  </a:lnTo>
                  <a:lnTo>
                    <a:pt x="154" y="208"/>
                  </a:lnTo>
                  <a:lnTo>
                    <a:pt x="155" y="201"/>
                  </a:lnTo>
                  <a:lnTo>
                    <a:pt x="156" y="194"/>
                  </a:lnTo>
                  <a:lnTo>
                    <a:pt x="158" y="187"/>
                  </a:lnTo>
                  <a:lnTo>
                    <a:pt x="165" y="176"/>
                  </a:lnTo>
                  <a:lnTo>
                    <a:pt x="174" y="164"/>
                  </a:lnTo>
                  <a:lnTo>
                    <a:pt x="185" y="156"/>
                  </a:lnTo>
                  <a:lnTo>
                    <a:pt x="197" y="149"/>
                  </a:lnTo>
                  <a:lnTo>
                    <a:pt x="203" y="147"/>
                  </a:lnTo>
                  <a:lnTo>
                    <a:pt x="210" y="146"/>
                  </a:lnTo>
                  <a:lnTo>
                    <a:pt x="217" y="145"/>
                  </a:lnTo>
                  <a:lnTo>
                    <a:pt x="225" y="144"/>
                  </a:lnTo>
                  <a:lnTo>
                    <a:pt x="225" y="144"/>
                  </a:lnTo>
                  <a:lnTo>
                    <a:pt x="232" y="145"/>
                  </a:lnTo>
                  <a:lnTo>
                    <a:pt x="239" y="146"/>
                  </a:lnTo>
                  <a:lnTo>
                    <a:pt x="246" y="147"/>
                  </a:lnTo>
                  <a:lnTo>
                    <a:pt x="253" y="149"/>
                  </a:lnTo>
                  <a:lnTo>
                    <a:pt x="265" y="156"/>
                  </a:lnTo>
                  <a:lnTo>
                    <a:pt x="276" y="164"/>
                  </a:lnTo>
                  <a:lnTo>
                    <a:pt x="284" y="176"/>
                  </a:lnTo>
                  <a:lnTo>
                    <a:pt x="291" y="187"/>
                  </a:lnTo>
                  <a:lnTo>
                    <a:pt x="293" y="194"/>
                  </a:lnTo>
                  <a:lnTo>
                    <a:pt x="295" y="201"/>
                  </a:lnTo>
                  <a:lnTo>
                    <a:pt x="296" y="208"/>
                  </a:lnTo>
                  <a:lnTo>
                    <a:pt x="296" y="216"/>
                  </a:lnTo>
                  <a:lnTo>
                    <a:pt x="296" y="216"/>
                  </a:lnTo>
                  <a:lnTo>
                    <a:pt x="296" y="223"/>
                  </a:lnTo>
                  <a:lnTo>
                    <a:pt x="295" y="230"/>
                  </a:lnTo>
                  <a:lnTo>
                    <a:pt x="293" y="237"/>
                  </a:lnTo>
                  <a:lnTo>
                    <a:pt x="291" y="244"/>
                  </a:lnTo>
                  <a:lnTo>
                    <a:pt x="284" y="255"/>
                  </a:lnTo>
                  <a:lnTo>
                    <a:pt x="276" y="267"/>
                  </a:lnTo>
                  <a:lnTo>
                    <a:pt x="265" y="275"/>
                  </a:lnTo>
                  <a:lnTo>
                    <a:pt x="253" y="282"/>
                  </a:lnTo>
                  <a:lnTo>
                    <a:pt x="246" y="284"/>
                  </a:lnTo>
                  <a:lnTo>
                    <a:pt x="239" y="286"/>
                  </a:lnTo>
                  <a:lnTo>
                    <a:pt x="232" y="288"/>
                  </a:lnTo>
                  <a:lnTo>
                    <a:pt x="225" y="288"/>
                  </a:lnTo>
                  <a:lnTo>
                    <a:pt x="225" y="288"/>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4"/>
            <p:cNvSpPr>
              <a:spLocks/>
            </p:cNvSpPr>
            <p:nvPr userDrawn="1"/>
          </p:nvSpPr>
          <p:spPr bwMode="auto">
            <a:xfrm>
              <a:off x="3179" y="2138"/>
              <a:ext cx="294" cy="123"/>
            </a:xfrm>
            <a:custGeom>
              <a:avLst/>
              <a:gdLst>
                <a:gd name="T0" fmla="*/ 587 w 587"/>
                <a:gd name="T1" fmla="*/ 242 h 244"/>
                <a:gd name="T2" fmla="*/ 577 w 587"/>
                <a:gd name="T3" fmla="*/ 226 h 244"/>
                <a:gd name="T4" fmla="*/ 570 w 587"/>
                <a:gd name="T5" fmla="*/ 207 h 244"/>
                <a:gd name="T6" fmla="*/ 562 w 587"/>
                <a:gd name="T7" fmla="*/ 169 h 244"/>
                <a:gd name="T8" fmla="*/ 561 w 587"/>
                <a:gd name="T9" fmla="*/ 138 h 244"/>
                <a:gd name="T10" fmla="*/ 561 w 587"/>
                <a:gd name="T11" fmla="*/ 82 h 244"/>
                <a:gd name="T12" fmla="*/ 560 w 587"/>
                <a:gd name="T13" fmla="*/ 74 h 244"/>
                <a:gd name="T14" fmla="*/ 557 w 587"/>
                <a:gd name="T15" fmla="*/ 58 h 244"/>
                <a:gd name="T16" fmla="*/ 551 w 587"/>
                <a:gd name="T17" fmla="*/ 43 h 244"/>
                <a:gd name="T18" fmla="*/ 541 w 587"/>
                <a:gd name="T19" fmla="*/ 30 h 244"/>
                <a:gd name="T20" fmla="*/ 531 w 587"/>
                <a:gd name="T21" fmla="*/ 18 h 244"/>
                <a:gd name="T22" fmla="*/ 517 w 587"/>
                <a:gd name="T23" fmla="*/ 9 h 244"/>
                <a:gd name="T24" fmla="*/ 502 w 587"/>
                <a:gd name="T25" fmla="*/ 3 h 244"/>
                <a:gd name="T26" fmla="*/ 486 w 587"/>
                <a:gd name="T27" fmla="*/ 0 h 244"/>
                <a:gd name="T28" fmla="*/ 82 w 587"/>
                <a:gd name="T29" fmla="*/ 0 h 244"/>
                <a:gd name="T30" fmla="*/ 74 w 587"/>
                <a:gd name="T31" fmla="*/ 0 h 244"/>
                <a:gd name="T32" fmla="*/ 57 w 587"/>
                <a:gd name="T33" fmla="*/ 3 h 244"/>
                <a:gd name="T34" fmla="*/ 43 w 587"/>
                <a:gd name="T35" fmla="*/ 9 h 244"/>
                <a:gd name="T36" fmla="*/ 30 w 587"/>
                <a:gd name="T37" fmla="*/ 18 h 244"/>
                <a:gd name="T38" fmla="*/ 18 w 587"/>
                <a:gd name="T39" fmla="*/ 30 h 244"/>
                <a:gd name="T40" fmla="*/ 9 w 587"/>
                <a:gd name="T41" fmla="*/ 43 h 244"/>
                <a:gd name="T42" fmla="*/ 3 w 587"/>
                <a:gd name="T43" fmla="*/ 58 h 244"/>
                <a:gd name="T44" fmla="*/ 0 w 587"/>
                <a:gd name="T45" fmla="*/ 74 h 244"/>
                <a:gd name="T46" fmla="*/ 0 w 587"/>
                <a:gd name="T47" fmla="*/ 124 h 244"/>
                <a:gd name="T48" fmla="*/ 0 w 587"/>
                <a:gd name="T49" fmla="*/ 134 h 244"/>
                <a:gd name="T50" fmla="*/ 3 w 587"/>
                <a:gd name="T51" fmla="*/ 150 h 244"/>
                <a:gd name="T52" fmla="*/ 9 w 587"/>
                <a:gd name="T53" fmla="*/ 165 h 244"/>
                <a:gd name="T54" fmla="*/ 18 w 587"/>
                <a:gd name="T55" fmla="*/ 177 h 244"/>
                <a:gd name="T56" fmla="*/ 30 w 587"/>
                <a:gd name="T57" fmla="*/ 189 h 244"/>
                <a:gd name="T58" fmla="*/ 43 w 587"/>
                <a:gd name="T59" fmla="*/ 197 h 244"/>
                <a:gd name="T60" fmla="*/ 57 w 587"/>
                <a:gd name="T61" fmla="*/ 204 h 244"/>
                <a:gd name="T62" fmla="*/ 74 w 587"/>
                <a:gd name="T63" fmla="*/ 207 h 244"/>
                <a:gd name="T64" fmla="*/ 478 w 587"/>
                <a:gd name="T65" fmla="*/ 207 h 244"/>
                <a:gd name="T66" fmla="*/ 486 w 587"/>
                <a:gd name="T67" fmla="*/ 207 h 244"/>
                <a:gd name="T68" fmla="*/ 502 w 587"/>
                <a:gd name="T69" fmla="*/ 204 h 244"/>
                <a:gd name="T70" fmla="*/ 509 w 587"/>
                <a:gd name="T71" fmla="*/ 202 h 244"/>
                <a:gd name="T72" fmla="*/ 531 w 587"/>
                <a:gd name="T73" fmla="*/ 210 h 244"/>
                <a:gd name="T74" fmla="*/ 568 w 587"/>
                <a:gd name="T75" fmla="*/ 230 h 244"/>
                <a:gd name="T76" fmla="*/ 586 w 587"/>
                <a:gd name="T77" fmla="*/ 244 h 244"/>
                <a:gd name="T78" fmla="*/ 587 w 587"/>
                <a:gd name="T79" fmla="*/ 244 h 244"/>
                <a:gd name="T80" fmla="*/ 587 w 587"/>
                <a:gd name="T81" fmla="*/ 24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587" y="242"/>
                  </a:moveTo>
                  <a:lnTo>
                    <a:pt x="587" y="242"/>
                  </a:lnTo>
                  <a:lnTo>
                    <a:pt x="582" y="235"/>
                  </a:lnTo>
                  <a:lnTo>
                    <a:pt x="577" y="226"/>
                  </a:lnTo>
                  <a:lnTo>
                    <a:pt x="574" y="217"/>
                  </a:lnTo>
                  <a:lnTo>
                    <a:pt x="570" y="207"/>
                  </a:lnTo>
                  <a:lnTo>
                    <a:pt x="566" y="188"/>
                  </a:lnTo>
                  <a:lnTo>
                    <a:pt x="562" y="169"/>
                  </a:lnTo>
                  <a:lnTo>
                    <a:pt x="561" y="152"/>
                  </a:lnTo>
                  <a:lnTo>
                    <a:pt x="561" y="138"/>
                  </a:lnTo>
                  <a:lnTo>
                    <a:pt x="561" y="124"/>
                  </a:lnTo>
                  <a:lnTo>
                    <a:pt x="561" y="82"/>
                  </a:lnTo>
                  <a:lnTo>
                    <a:pt x="561" y="82"/>
                  </a:lnTo>
                  <a:lnTo>
                    <a:pt x="560" y="74"/>
                  </a:lnTo>
                  <a:lnTo>
                    <a:pt x="559" y="66"/>
                  </a:lnTo>
                  <a:lnTo>
                    <a:pt x="557" y="58"/>
                  </a:lnTo>
                  <a:lnTo>
                    <a:pt x="554" y="50"/>
                  </a:lnTo>
                  <a:lnTo>
                    <a:pt x="551" y="43"/>
                  </a:lnTo>
                  <a:lnTo>
                    <a:pt x="547" y="36"/>
                  </a:lnTo>
                  <a:lnTo>
                    <a:pt x="541" y="30"/>
                  </a:lnTo>
                  <a:lnTo>
                    <a:pt x="537" y="24"/>
                  </a:lnTo>
                  <a:lnTo>
                    <a:pt x="531" y="18"/>
                  </a:lnTo>
                  <a:lnTo>
                    <a:pt x="524" y="14"/>
                  </a:lnTo>
                  <a:lnTo>
                    <a:pt x="517" y="9"/>
                  </a:lnTo>
                  <a:lnTo>
                    <a:pt x="510" y="6"/>
                  </a:lnTo>
                  <a:lnTo>
                    <a:pt x="502" y="3"/>
                  </a:lnTo>
                  <a:lnTo>
                    <a:pt x="495" y="1"/>
                  </a:lnTo>
                  <a:lnTo>
                    <a:pt x="486" y="0"/>
                  </a:lnTo>
                  <a:lnTo>
                    <a:pt x="478" y="0"/>
                  </a:lnTo>
                  <a:lnTo>
                    <a:pt x="82" y="0"/>
                  </a:lnTo>
                  <a:lnTo>
                    <a:pt x="82" y="0"/>
                  </a:lnTo>
                  <a:lnTo>
                    <a:pt x="74" y="0"/>
                  </a:lnTo>
                  <a:lnTo>
                    <a:pt x="66" y="1"/>
                  </a:lnTo>
                  <a:lnTo>
                    <a:pt x="57" y="3"/>
                  </a:lnTo>
                  <a:lnTo>
                    <a:pt x="49" y="6"/>
                  </a:lnTo>
                  <a:lnTo>
                    <a:pt x="43" y="9"/>
                  </a:lnTo>
                  <a:lnTo>
                    <a:pt x="36" y="14"/>
                  </a:lnTo>
                  <a:lnTo>
                    <a:pt x="30" y="18"/>
                  </a:lnTo>
                  <a:lnTo>
                    <a:pt x="24" y="24"/>
                  </a:lnTo>
                  <a:lnTo>
                    <a:pt x="18" y="30"/>
                  </a:lnTo>
                  <a:lnTo>
                    <a:pt x="14" y="36"/>
                  </a:lnTo>
                  <a:lnTo>
                    <a:pt x="9" y="43"/>
                  </a:lnTo>
                  <a:lnTo>
                    <a:pt x="6" y="50"/>
                  </a:lnTo>
                  <a:lnTo>
                    <a:pt x="3" y="58"/>
                  </a:lnTo>
                  <a:lnTo>
                    <a:pt x="1" y="66"/>
                  </a:lnTo>
                  <a:lnTo>
                    <a:pt x="0" y="74"/>
                  </a:lnTo>
                  <a:lnTo>
                    <a:pt x="0" y="82"/>
                  </a:lnTo>
                  <a:lnTo>
                    <a:pt x="0" y="124"/>
                  </a:lnTo>
                  <a:lnTo>
                    <a:pt x="0" y="124"/>
                  </a:lnTo>
                  <a:lnTo>
                    <a:pt x="0" y="134"/>
                  </a:lnTo>
                  <a:lnTo>
                    <a:pt x="1" y="142"/>
                  </a:lnTo>
                  <a:lnTo>
                    <a:pt x="3" y="150"/>
                  </a:lnTo>
                  <a:lnTo>
                    <a:pt x="6" y="157"/>
                  </a:lnTo>
                  <a:lnTo>
                    <a:pt x="9" y="165"/>
                  </a:lnTo>
                  <a:lnTo>
                    <a:pt x="14" y="171"/>
                  </a:lnTo>
                  <a:lnTo>
                    <a:pt x="18" y="177"/>
                  </a:lnTo>
                  <a:lnTo>
                    <a:pt x="24" y="183"/>
                  </a:lnTo>
                  <a:lnTo>
                    <a:pt x="30" y="189"/>
                  </a:lnTo>
                  <a:lnTo>
                    <a:pt x="36" y="194"/>
                  </a:lnTo>
                  <a:lnTo>
                    <a:pt x="43" y="197"/>
                  </a:lnTo>
                  <a:lnTo>
                    <a:pt x="49" y="200"/>
                  </a:lnTo>
                  <a:lnTo>
                    <a:pt x="57" y="204"/>
                  </a:lnTo>
                  <a:lnTo>
                    <a:pt x="66" y="206"/>
                  </a:lnTo>
                  <a:lnTo>
                    <a:pt x="74" y="207"/>
                  </a:lnTo>
                  <a:lnTo>
                    <a:pt x="82" y="207"/>
                  </a:lnTo>
                  <a:lnTo>
                    <a:pt x="478" y="207"/>
                  </a:lnTo>
                  <a:lnTo>
                    <a:pt x="478" y="207"/>
                  </a:lnTo>
                  <a:lnTo>
                    <a:pt x="486" y="207"/>
                  </a:lnTo>
                  <a:lnTo>
                    <a:pt x="494" y="206"/>
                  </a:lnTo>
                  <a:lnTo>
                    <a:pt x="502" y="204"/>
                  </a:lnTo>
                  <a:lnTo>
                    <a:pt x="509" y="202"/>
                  </a:lnTo>
                  <a:lnTo>
                    <a:pt x="509" y="202"/>
                  </a:lnTo>
                  <a:lnTo>
                    <a:pt x="521" y="205"/>
                  </a:lnTo>
                  <a:lnTo>
                    <a:pt x="531" y="210"/>
                  </a:lnTo>
                  <a:lnTo>
                    <a:pt x="549" y="219"/>
                  </a:lnTo>
                  <a:lnTo>
                    <a:pt x="568" y="230"/>
                  </a:lnTo>
                  <a:lnTo>
                    <a:pt x="586" y="244"/>
                  </a:lnTo>
                  <a:lnTo>
                    <a:pt x="586" y="244"/>
                  </a:lnTo>
                  <a:lnTo>
                    <a:pt x="587" y="244"/>
                  </a:lnTo>
                  <a:lnTo>
                    <a:pt x="587" y="244"/>
                  </a:lnTo>
                  <a:lnTo>
                    <a:pt x="587" y="242"/>
                  </a:lnTo>
                  <a:lnTo>
                    <a:pt x="587" y="242"/>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5"/>
            <p:cNvSpPr>
              <a:spLocks/>
            </p:cNvSpPr>
            <p:nvPr userDrawn="1"/>
          </p:nvSpPr>
          <p:spPr bwMode="auto">
            <a:xfrm>
              <a:off x="3159" y="2004"/>
              <a:ext cx="294" cy="122"/>
            </a:xfrm>
            <a:custGeom>
              <a:avLst/>
              <a:gdLst>
                <a:gd name="T0" fmla="*/ 0 w 587"/>
                <a:gd name="T1" fmla="*/ 243 h 244"/>
                <a:gd name="T2" fmla="*/ 10 w 587"/>
                <a:gd name="T3" fmla="*/ 227 h 244"/>
                <a:gd name="T4" fmla="*/ 17 w 587"/>
                <a:gd name="T5" fmla="*/ 208 h 244"/>
                <a:gd name="T6" fmla="*/ 25 w 587"/>
                <a:gd name="T7" fmla="*/ 170 h 244"/>
                <a:gd name="T8" fmla="*/ 26 w 587"/>
                <a:gd name="T9" fmla="*/ 139 h 244"/>
                <a:gd name="T10" fmla="*/ 26 w 587"/>
                <a:gd name="T11" fmla="*/ 82 h 244"/>
                <a:gd name="T12" fmla="*/ 27 w 587"/>
                <a:gd name="T13" fmla="*/ 74 h 244"/>
                <a:gd name="T14" fmla="*/ 30 w 587"/>
                <a:gd name="T15" fmla="*/ 58 h 244"/>
                <a:gd name="T16" fmla="*/ 36 w 587"/>
                <a:gd name="T17" fmla="*/ 43 h 244"/>
                <a:gd name="T18" fmla="*/ 46 w 587"/>
                <a:gd name="T19" fmla="*/ 29 h 244"/>
                <a:gd name="T20" fmla="*/ 56 w 587"/>
                <a:gd name="T21" fmla="*/ 19 h 244"/>
                <a:gd name="T22" fmla="*/ 70 w 587"/>
                <a:gd name="T23" fmla="*/ 10 h 244"/>
                <a:gd name="T24" fmla="*/ 85 w 587"/>
                <a:gd name="T25" fmla="*/ 4 h 244"/>
                <a:gd name="T26" fmla="*/ 101 w 587"/>
                <a:gd name="T27" fmla="*/ 1 h 244"/>
                <a:gd name="T28" fmla="*/ 505 w 587"/>
                <a:gd name="T29" fmla="*/ 0 h 244"/>
                <a:gd name="T30" fmla="*/ 513 w 587"/>
                <a:gd name="T31" fmla="*/ 1 h 244"/>
                <a:gd name="T32" fmla="*/ 529 w 587"/>
                <a:gd name="T33" fmla="*/ 4 h 244"/>
                <a:gd name="T34" fmla="*/ 544 w 587"/>
                <a:gd name="T35" fmla="*/ 10 h 244"/>
                <a:gd name="T36" fmla="*/ 557 w 587"/>
                <a:gd name="T37" fmla="*/ 19 h 244"/>
                <a:gd name="T38" fmla="*/ 569 w 587"/>
                <a:gd name="T39" fmla="*/ 29 h 244"/>
                <a:gd name="T40" fmla="*/ 578 w 587"/>
                <a:gd name="T41" fmla="*/ 43 h 244"/>
                <a:gd name="T42" fmla="*/ 584 w 587"/>
                <a:gd name="T43" fmla="*/ 58 h 244"/>
                <a:gd name="T44" fmla="*/ 587 w 587"/>
                <a:gd name="T45" fmla="*/ 74 h 244"/>
                <a:gd name="T46" fmla="*/ 587 w 587"/>
                <a:gd name="T47" fmla="*/ 125 h 244"/>
                <a:gd name="T48" fmla="*/ 587 w 587"/>
                <a:gd name="T49" fmla="*/ 133 h 244"/>
                <a:gd name="T50" fmla="*/ 584 w 587"/>
                <a:gd name="T51" fmla="*/ 149 h 244"/>
                <a:gd name="T52" fmla="*/ 578 w 587"/>
                <a:gd name="T53" fmla="*/ 164 h 244"/>
                <a:gd name="T54" fmla="*/ 569 w 587"/>
                <a:gd name="T55" fmla="*/ 178 h 244"/>
                <a:gd name="T56" fmla="*/ 557 w 587"/>
                <a:gd name="T57" fmla="*/ 188 h 244"/>
                <a:gd name="T58" fmla="*/ 544 w 587"/>
                <a:gd name="T59" fmla="*/ 198 h 244"/>
                <a:gd name="T60" fmla="*/ 529 w 587"/>
                <a:gd name="T61" fmla="*/ 205 h 244"/>
                <a:gd name="T62" fmla="*/ 513 w 587"/>
                <a:gd name="T63" fmla="*/ 207 h 244"/>
                <a:gd name="T64" fmla="*/ 109 w 587"/>
                <a:gd name="T65" fmla="*/ 208 h 244"/>
                <a:gd name="T66" fmla="*/ 101 w 587"/>
                <a:gd name="T67" fmla="*/ 207 h 244"/>
                <a:gd name="T68" fmla="*/ 85 w 587"/>
                <a:gd name="T69" fmla="*/ 205 h 244"/>
                <a:gd name="T70" fmla="*/ 78 w 587"/>
                <a:gd name="T71" fmla="*/ 202 h 244"/>
                <a:gd name="T72" fmla="*/ 56 w 587"/>
                <a:gd name="T73" fmla="*/ 209 h 244"/>
                <a:gd name="T74" fmla="*/ 19 w 587"/>
                <a:gd name="T75" fmla="*/ 231 h 244"/>
                <a:gd name="T76" fmla="*/ 1 w 587"/>
                <a:gd name="T77" fmla="*/ 244 h 244"/>
                <a:gd name="T78" fmla="*/ 0 w 587"/>
                <a:gd name="T79" fmla="*/ 244 h 244"/>
                <a:gd name="T80" fmla="*/ 0 w 587"/>
                <a:gd name="T81" fmla="*/ 24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0" y="243"/>
                  </a:moveTo>
                  <a:lnTo>
                    <a:pt x="0" y="243"/>
                  </a:lnTo>
                  <a:lnTo>
                    <a:pt x="5" y="235"/>
                  </a:lnTo>
                  <a:lnTo>
                    <a:pt x="10" y="227"/>
                  </a:lnTo>
                  <a:lnTo>
                    <a:pt x="13" y="217"/>
                  </a:lnTo>
                  <a:lnTo>
                    <a:pt x="17" y="208"/>
                  </a:lnTo>
                  <a:lnTo>
                    <a:pt x="21" y="188"/>
                  </a:lnTo>
                  <a:lnTo>
                    <a:pt x="25" y="170"/>
                  </a:lnTo>
                  <a:lnTo>
                    <a:pt x="26" y="153"/>
                  </a:lnTo>
                  <a:lnTo>
                    <a:pt x="26" y="139"/>
                  </a:lnTo>
                  <a:lnTo>
                    <a:pt x="26" y="125"/>
                  </a:lnTo>
                  <a:lnTo>
                    <a:pt x="26" y="82"/>
                  </a:lnTo>
                  <a:lnTo>
                    <a:pt x="26" y="82"/>
                  </a:lnTo>
                  <a:lnTo>
                    <a:pt x="27" y="74"/>
                  </a:lnTo>
                  <a:lnTo>
                    <a:pt x="28" y="66"/>
                  </a:lnTo>
                  <a:lnTo>
                    <a:pt x="30" y="58"/>
                  </a:lnTo>
                  <a:lnTo>
                    <a:pt x="33" y="50"/>
                  </a:lnTo>
                  <a:lnTo>
                    <a:pt x="36" y="43"/>
                  </a:lnTo>
                  <a:lnTo>
                    <a:pt x="40" y="36"/>
                  </a:lnTo>
                  <a:lnTo>
                    <a:pt x="46" y="29"/>
                  </a:lnTo>
                  <a:lnTo>
                    <a:pt x="50" y="24"/>
                  </a:lnTo>
                  <a:lnTo>
                    <a:pt x="56" y="19"/>
                  </a:lnTo>
                  <a:lnTo>
                    <a:pt x="63" y="14"/>
                  </a:lnTo>
                  <a:lnTo>
                    <a:pt x="70" y="10"/>
                  </a:lnTo>
                  <a:lnTo>
                    <a:pt x="77" y="6"/>
                  </a:lnTo>
                  <a:lnTo>
                    <a:pt x="85" y="4"/>
                  </a:lnTo>
                  <a:lnTo>
                    <a:pt x="92" y="2"/>
                  </a:lnTo>
                  <a:lnTo>
                    <a:pt x="101" y="1"/>
                  </a:lnTo>
                  <a:lnTo>
                    <a:pt x="109" y="0"/>
                  </a:lnTo>
                  <a:lnTo>
                    <a:pt x="505" y="0"/>
                  </a:lnTo>
                  <a:lnTo>
                    <a:pt x="505" y="0"/>
                  </a:lnTo>
                  <a:lnTo>
                    <a:pt x="513" y="1"/>
                  </a:lnTo>
                  <a:lnTo>
                    <a:pt x="521" y="2"/>
                  </a:lnTo>
                  <a:lnTo>
                    <a:pt x="529" y="4"/>
                  </a:lnTo>
                  <a:lnTo>
                    <a:pt x="538" y="6"/>
                  </a:lnTo>
                  <a:lnTo>
                    <a:pt x="544" y="10"/>
                  </a:lnTo>
                  <a:lnTo>
                    <a:pt x="551" y="14"/>
                  </a:lnTo>
                  <a:lnTo>
                    <a:pt x="557" y="19"/>
                  </a:lnTo>
                  <a:lnTo>
                    <a:pt x="563" y="24"/>
                  </a:lnTo>
                  <a:lnTo>
                    <a:pt x="569" y="29"/>
                  </a:lnTo>
                  <a:lnTo>
                    <a:pt x="573" y="36"/>
                  </a:lnTo>
                  <a:lnTo>
                    <a:pt x="578" y="43"/>
                  </a:lnTo>
                  <a:lnTo>
                    <a:pt x="581" y="50"/>
                  </a:lnTo>
                  <a:lnTo>
                    <a:pt x="584" y="58"/>
                  </a:lnTo>
                  <a:lnTo>
                    <a:pt x="586" y="66"/>
                  </a:lnTo>
                  <a:lnTo>
                    <a:pt x="587" y="74"/>
                  </a:lnTo>
                  <a:lnTo>
                    <a:pt x="587" y="82"/>
                  </a:lnTo>
                  <a:lnTo>
                    <a:pt x="587" y="125"/>
                  </a:lnTo>
                  <a:lnTo>
                    <a:pt x="587" y="125"/>
                  </a:lnTo>
                  <a:lnTo>
                    <a:pt x="587" y="133"/>
                  </a:lnTo>
                  <a:lnTo>
                    <a:pt x="586" y="142"/>
                  </a:lnTo>
                  <a:lnTo>
                    <a:pt x="584" y="149"/>
                  </a:lnTo>
                  <a:lnTo>
                    <a:pt x="581" y="157"/>
                  </a:lnTo>
                  <a:lnTo>
                    <a:pt x="578" y="164"/>
                  </a:lnTo>
                  <a:lnTo>
                    <a:pt x="573" y="171"/>
                  </a:lnTo>
                  <a:lnTo>
                    <a:pt x="569" y="178"/>
                  </a:lnTo>
                  <a:lnTo>
                    <a:pt x="563" y="184"/>
                  </a:lnTo>
                  <a:lnTo>
                    <a:pt x="557" y="188"/>
                  </a:lnTo>
                  <a:lnTo>
                    <a:pt x="551" y="194"/>
                  </a:lnTo>
                  <a:lnTo>
                    <a:pt x="544" y="198"/>
                  </a:lnTo>
                  <a:lnTo>
                    <a:pt x="538" y="201"/>
                  </a:lnTo>
                  <a:lnTo>
                    <a:pt x="529" y="205"/>
                  </a:lnTo>
                  <a:lnTo>
                    <a:pt x="521" y="206"/>
                  </a:lnTo>
                  <a:lnTo>
                    <a:pt x="513" y="207"/>
                  </a:lnTo>
                  <a:lnTo>
                    <a:pt x="505" y="208"/>
                  </a:lnTo>
                  <a:lnTo>
                    <a:pt x="109" y="208"/>
                  </a:lnTo>
                  <a:lnTo>
                    <a:pt x="109" y="208"/>
                  </a:lnTo>
                  <a:lnTo>
                    <a:pt x="101" y="207"/>
                  </a:lnTo>
                  <a:lnTo>
                    <a:pt x="93" y="206"/>
                  </a:lnTo>
                  <a:lnTo>
                    <a:pt x="85" y="205"/>
                  </a:lnTo>
                  <a:lnTo>
                    <a:pt x="78" y="202"/>
                  </a:lnTo>
                  <a:lnTo>
                    <a:pt x="78" y="202"/>
                  </a:lnTo>
                  <a:lnTo>
                    <a:pt x="66" y="206"/>
                  </a:lnTo>
                  <a:lnTo>
                    <a:pt x="56" y="209"/>
                  </a:lnTo>
                  <a:lnTo>
                    <a:pt x="38" y="220"/>
                  </a:lnTo>
                  <a:lnTo>
                    <a:pt x="19" y="231"/>
                  </a:lnTo>
                  <a:lnTo>
                    <a:pt x="1" y="244"/>
                  </a:lnTo>
                  <a:lnTo>
                    <a:pt x="1" y="244"/>
                  </a:lnTo>
                  <a:lnTo>
                    <a:pt x="0" y="244"/>
                  </a:lnTo>
                  <a:lnTo>
                    <a:pt x="0" y="244"/>
                  </a:lnTo>
                  <a:lnTo>
                    <a:pt x="0" y="243"/>
                  </a:lnTo>
                  <a:lnTo>
                    <a:pt x="0" y="243"/>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6"/>
            <p:cNvSpPr>
              <a:spLocks/>
            </p:cNvSpPr>
            <p:nvPr userDrawn="1"/>
          </p:nvSpPr>
          <p:spPr bwMode="auto">
            <a:xfrm>
              <a:off x="3276" y="2180"/>
              <a:ext cx="26" cy="26"/>
            </a:xfrm>
            <a:custGeom>
              <a:avLst/>
              <a:gdLst>
                <a:gd name="T0" fmla="*/ 51 w 51"/>
                <a:gd name="T1" fmla="*/ 26 h 52"/>
                <a:gd name="T2" fmla="*/ 51 w 51"/>
                <a:gd name="T3" fmla="*/ 26 h 52"/>
                <a:gd name="T4" fmla="*/ 51 w 51"/>
                <a:gd name="T5" fmla="*/ 31 h 52"/>
                <a:gd name="T6" fmla="*/ 49 w 51"/>
                <a:gd name="T7" fmla="*/ 36 h 52"/>
                <a:gd name="T8" fmla="*/ 47 w 51"/>
                <a:gd name="T9" fmla="*/ 40 h 52"/>
                <a:gd name="T10" fmla="*/ 45 w 51"/>
                <a:gd name="T11" fmla="*/ 44 h 52"/>
                <a:gd name="T12" fmla="*/ 40 w 51"/>
                <a:gd name="T13" fmla="*/ 47 h 52"/>
                <a:gd name="T14" fmla="*/ 36 w 51"/>
                <a:gd name="T15" fmla="*/ 49 h 52"/>
                <a:gd name="T16" fmla="*/ 31 w 51"/>
                <a:gd name="T17" fmla="*/ 52 h 52"/>
                <a:gd name="T18" fmla="*/ 26 w 51"/>
                <a:gd name="T19" fmla="*/ 52 h 52"/>
                <a:gd name="T20" fmla="*/ 26 w 51"/>
                <a:gd name="T21" fmla="*/ 52 h 52"/>
                <a:gd name="T22" fmla="*/ 20 w 51"/>
                <a:gd name="T23" fmla="*/ 52 h 52"/>
                <a:gd name="T24" fmla="*/ 16 w 51"/>
                <a:gd name="T25" fmla="*/ 49 h 52"/>
                <a:gd name="T26" fmla="*/ 11 w 51"/>
                <a:gd name="T27" fmla="*/ 47 h 52"/>
                <a:gd name="T28" fmla="*/ 8 w 51"/>
                <a:gd name="T29" fmla="*/ 44 h 52"/>
                <a:gd name="T30" fmla="*/ 4 w 51"/>
                <a:gd name="T31" fmla="*/ 40 h 52"/>
                <a:gd name="T32" fmla="*/ 2 w 51"/>
                <a:gd name="T33" fmla="*/ 36 h 52"/>
                <a:gd name="T34" fmla="*/ 1 w 51"/>
                <a:gd name="T35" fmla="*/ 31 h 52"/>
                <a:gd name="T36" fmla="*/ 0 w 51"/>
                <a:gd name="T37" fmla="*/ 26 h 52"/>
                <a:gd name="T38" fmla="*/ 0 w 51"/>
                <a:gd name="T39" fmla="*/ 26 h 52"/>
                <a:gd name="T40" fmla="*/ 1 w 51"/>
                <a:gd name="T41" fmla="*/ 21 h 52"/>
                <a:gd name="T42" fmla="*/ 2 w 51"/>
                <a:gd name="T43" fmla="*/ 16 h 52"/>
                <a:gd name="T44" fmla="*/ 4 w 51"/>
                <a:gd name="T45" fmla="*/ 11 h 52"/>
                <a:gd name="T46" fmla="*/ 8 w 51"/>
                <a:gd name="T47" fmla="*/ 8 h 52"/>
                <a:gd name="T48" fmla="*/ 11 w 51"/>
                <a:gd name="T49" fmla="*/ 5 h 52"/>
                <a:gd name="T50" fmla="*/ 16 w 51"/>
                <a:gd name="T51" fmla="*/ 2 h 52"/>
                <a:gd name="T52" fmla="*/ 20 w 51"/>
                <a:gd name="T53" fmla="*/ 1 h 52"/>
                <a:gd name="T54" fmla="*/ 26 w 51"/>
                <a:gd name="T55" fmla="*/ 0 h 52"/>
                <a:gd name="T56" fmla="*/ 26 w 51"/>
                <a:gd name="T57" fmla="*/ 0 h 52"/>
                <a:gd name="T58" fmla="*/ 31 w 51"/>
                <a:gd name="T59" fmla="*/ 1 h 52"/>
                <a:gd name="T60" fmla="*/ 36 w 51"/>
                <a:gd name="T61" fmla="*/ 2 h 52"/>
                <a:gd name="T62" fmla="*/ 40 w 51"/>
                <a:gd name="T63" fmla="*/ 5 h 52"/>
                <a:gd name="T64" fmla="*/ 45 w 51"/>
                <a:gd name="T65" fmla="*/ 8 h 52"/>
                <a:gd name="T66" fmla="*/ 47 w 51"/>
                <a:gd name="T67" fmla="*/ 11 h 52"/>
                <a:gd name="T68" fmla="*/ 49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49" y="36"/>
                  </a:lnTo>
                  <a:lnTo>
                    <a:pt x="47" y="40"/>
                  </a:lnTo>
                  <a:lnTo>
                    <a:pt x="45" y="44"/>
                  </a:lnTo>
                  <a:lnTo>
                    <a:pt x="40" y="47"/>
                  </a:lnTo>
                  <a:lnTo>
                    <a:pt x="36" y="49"/>
                  </a:lnTo>
                  <a:lnTo>
                    <a:pt x="31" y="52"/>
                  </a:lnTo>
                  <a:lnTo>
                    <a:pt x="26" y="52"/>
                  </a:lnTo>
                  <a:lnTo>
                    <a:pt x="26" y="52"/>
                  </a:lnTo>
                  <a:lnTo>
                    <a:pt x="20" y="52"/>
                  </a:lnTo>
                  <a:lnTo>
                    <a:pt x="16" y="49"/>
                  </a:lnTo>
                  <a:lnTo>
                    <a:pt x="11" y="47"/>
                  </a:lnTo>
                  <a:lnTo>
                    <a:pt x="8" y="44"/>
                  </a:lnTo>
                  <a:lnTo>
                    <a:pt x="4" y="40"/>
                  </a:lnTo>
                  <a:lnTo>
                    <a:pt x="2" y="36"/>
                  </a:lnTo>
                  <a:lnTo>
                    <a:pt x="1" y="31"/>
                  </a:lnTo>
                  <a:lnTo>
                    <a:pt x="0" y="26"/>
                  </a:lnTo>
                  <a:lnTo>
                    <a:pt x="0" y="26"/>
                  </a:lnTo>
                  <a:lnTo>
                    <a:pt x="1" y="21"/>
                  </a:lnTo>
                  <a:lnTo>
                    <a:pt x="2" y="16"/>
                  </a:lnTo>
                  <a:lnTo>
                    <a:pt x="4" y="11"/>
                  </a:lnTo>
                  <a:lnTo>
                    <a:pt x="8" y="8"/>
                  </a:lnTo>
                  <a:lnTo>
                    <a:pt x="11" y="5"/>
                  </a:lnTo>
                  <a:lnTo>
                    <a:pt x="16" y="2"/>
                  </a:lnTo>
                  <a:lnTo>
                    <a:pt x="20" y="1"/>
                  </a:lnTo>
                  <a:lnTo>
                    <a:pt x="26" y="0"/>
                  </a:lnTo>
                  <a:lnTo>
                    <a:pt x="26" y="0"/>
                  </a:lnTo>
                  <a:lnTo>
                    <a:pt x="31" y="1"/>
                  </a:lnTo>
                  <a:lnTo>
                    <a:pt x="36" y="2"/>
                  </a:lnTo>
                  <a:lnTo>
                    <a:pt x="40" y="5"/>
                  </a:lnTo>
                  <a:lnTo>
                    <a:pt x="45" y="8"/>
                  </a:lnTo>
                  <a:lnTo>
                    <a:pt x="47" y="11"/>
                  </a:lnTo>
                  <a:lnTo>
                    <a:pt x="49"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7"/>
            <p:cNvSpPr>
              <a:spLocks/>
            </p:cNvSpPr>
            <p:nvPr userDrawn="1"/>
          </p:nvSpPr>
          <p:spPr bwMode="auto">
            <a:xfrm>
              <a:off x="3313" y="2180"/>
              <a:ext cx="25" cy="26"/>
            </a:xfrm>
            <a:custGeom>
              <a:avLst/>
              <a:gdLst>
                <a:gd name="T0" fmla="*/ 51 w 51"/>
                <a:gd name="T1" fmla="*/ 26 h 52"/>
                <a:gd name="T2" fmla="*/ 51 w 51"/>
                <a:gd name="T3" fmla="*/ 26 h 52"/>
                <a:gd name="T4" fmla="*/ 51 w 51"/>
                <a:gd name="T5" fmla="*/ 31 h 52"/>
                <a:gd name="T6" fmla="*/ 50 w 51"/>
                <a:gd name="T7" fmla="*/ 36 h 52"/>
                <a:gd name="T8" fmla="*/ 48 w 51"/>
                <a:gd name="T9" fmla="*/ 40 h 52"/>
                <a:gd name="T10" fmla="*/ 44 w 51"/>
                <a:gd name="T11" fmla="*/ 44 h 52"/>
                <a:gd name="T12" fmla="*/ 41 w 51"/>
                <a:gd name="T13" fmla="*/ 47 h 52"/>
                <a:gd name="T14" fmla="*/ 36 w 51"/>
                <a:gd name="T15" fmla="*/ 49 h 52"/>
                <a:gd name="T16" fmla="*/ 31 w 51"/>
                <a:gd name="T17" fmla="*/ 52 h 52"/>
                <a:gd name="T18" fmla="*/ 26 w 51"/>
                <a:gd name="T19" fmla="*/ 52 h 52"/>
                <a:gd name="T20" fmla="*/ 26 w 51"/>
                <a:gd name="T21" fmla="*/ 52 h 52"/>
                <a:gd name="T22" fmla="*/ 21 w 51"/>
                <a:gd name="T23" fmla="*/ 52 h 52"/>
                <a:gd name="T24" fmla="*/ 15 w 51"/>
                <a:gd name="T25" fmla="*/ 49 h 52"/>
                <a:gd name="T26" fmla="*/ 12 w 51"/>
                <a:gd name="T27" fmla="*/ 47 h 52"/>
                <a:gd name="T28" fmla="*/ 7 w 51"/>
                <a:gd name="T29" fmla="*/ 44 h 52"/>
                <a:gd name="T30" fmla="*/ 4 w 51"/>
                <a:gd name="T31" fmla="*/ 40 h 52"/>
                <a:gd name="T32" fmla="*/ 1 w 51"/>
                <a:gd name="T33" fmla="*/ 36 h 52"/>
                <a:gd name="T34" fmla="*/ 0 w 51"/>
                <a:gd name="T35" fmla="*/ 31 h 52"/>
                <a:gd name="T36" fmla="*/ 0 w 51"/>
                <a:gd name="T37" fmla="*/ 26 h 52"/>
                <a:gd name="T38" fmla="*/ 0 w 51"/>
                <a:gd name="T39" fmla="*/ 26 h 52"/>
                <a:gd name="T40" fmla="*/ 0 w 51"/>
                <a:gd name="T41" fmla="*/ 21 h 52"/>
                <a:gd name="T42" fmla="*/ 1 w 51"/>
                <a:gd name="T43" fmla="*/ 16 h 52"/>
                <a:gd name="T44" fmla="*/ 4 w 51"/>
                <a:gd name="T45" fmla="*/ 11 h 52"/>
                <a:gd name="T46" fmla="*/ 7 w 51"/>
                <a:gd name="T47" fmla="*/ 8 h 52"/>
                <a:gd name="T48" fmla="*/ 12 w 51"/>
                <a:gd name="T49" fmla="*/ 5 h 52"/>
                <a:gd name="T50" fmla="*/ 15 w 51"/>
                <a:gd name="T51" fmla="*/ 2 h 52"/>
                <a:gd name="T52" fmla="*/ 21 w 51"/>
                <a:gd name="T53" fmla="*/ 1 h 52"/>
                <a:gd name="T54" fmla="*/ 26 w 51"/>
                <a:gd name="T55" fmla="*/ 0 h 52"/>
                <a:gd name="T56" fmla="*/ 26 w 51"/>
                <a:gd name="T57" fmla="*/ 0 h 52"/>
                <a:gd name="T58" fmla="*/ 31 w 51"/>
                <a:gd name="T59" fmla="*/ 1 h 52"/>
                <a:gd name="T60" fmla="*/ 36 w 51"/>
                <a:gd name="T61" fmla="*/ 2 h 52"/>
                <a:gd name="T62" fmla="*/ 41 w 51"/>
                <a:gd name="T63" fmla="*/ 5 h 52"/>
                <a:gd name="T64" fmla="*/ 44 w 51"/>
                <a:gd name="T65" fmla="*/ 8 h 52"/>
                <a:gd name="T66" fmla="*/ 48 w 51"/>
                <a:gd name="T67" fmla="*/ 11 h 52"/>
                <a:gd name="T68" fmla="*/ 50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50" y="36"/>
                  </a:lnTo>
                  <a:lnTo>
                    <a:pt x="48" y="40"/>
                  </a:lnTo>
                  <a:lnTo>
                    <a:pt x="44" y="44"/>
                  </a:lnTo>
                  <a:lnTo>
                    <a:pt x="41" y="47"/>
                  </a:lnTo>
                  <a:lnTo>
                    <a:pt x="36" y="49"/>
                  </a:lnTo>
                  <a:lnTo>
                    <a:pt x="31" y="52"/>
                  </a:lnTo>
                  <a:lnTo>
                    <a:pt x="26" y="52"/>
                  </a:lnTo>
                  <a:lnTo>
                    <a:pt x="26" y="52"/>
                  </a:lnTo>
                  <a:lnTo>
                    <a:pt x="21" y="52"/>
                  </a:lnTo>
                  <a:lnTo>
                    <a:pt x="15" y="49"/>
                  </a:lnTo>
                  <a:lnTo>
                    <a:pt x="12" y="47"/>
                  </a:lnTo>
                  <a:lnTo>
                    <a:pt x="7" y="44"/>
                  </a:lnTo>
                  <a:lnTo>
                    <a:pt x="4" y="40"/>
                  </a:lnTo>
                  <a:lnTo>
                    <a:pt x="1" y="36"/>
                  </a:lnTo>
                  <a:lnTo>
                    <a:pt x="0" y="31"/>
                  </a:lnTo>
                  <a:lnTo>
                    <a:pt x="0" y="26"/>
                  </a:lnTo>
                  <a:lnTo>
                    <a:pt x="0" y="26"/>
                  </a:lnTo>
                  <a:lnTo>
                    <a:pt x="0" y="21"/>
                  </a:lnTo>
                  <a:lnTo>
                    <a:pt x="1" y="16"/>
                  </a:lnTo>
                  <a:lnTo>
                    <a:pt x="4" y="11"/>
                  </a:lnTo>
                  <a:lnTo>
                    <a:pt x="7" y="8"/>
                  </a:lnTo>
                  <a:lnTo>
                    <a:pt x="12" y="5"/>
                  </a:lnTo>
                  <a:lnTo>
                    <a:pt x="15" y="2"/>
                  </a:lnTo>
                  <a:lnTo>
                    <a:pt x="21" y="1"/>
                  </a:lnTo>
                  <a:lnTo>
                    <a:pt x="26" y="0"/>
                  </a:lnTo>
                  <a:lnTo>
                    <a:pt x="26" y="0"/>
                  </a:lnTo>
                  <a:lnTo>
                    <a:pt x="31" y="1"/>
                  </a:lnTo>
                  <a:lnTo>
                    <a:pt x="36" y="2"/>
                  </a:lnTo>
                  <a:lnTo>
                    <a:pt x="41" y="5"/>
                  </a:lnTo>
                  <a:lnTo>
                    <a:pt x="44" y="8"/>
                  </a:lnTo>
                  <a:lnTo>
                    <a:pt x="48" y="11"/>
                  </a:lnTo>
                  <a:lnTo>
                    <a:pt x="50"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8"/>
            <p:cNvSpPr>
              <a:spLocks/>
            </p:cNvSpPr>
            <p:nvPr userDrawn="1"/>
          </p:nvSpPr>
          <p:spPr bwMode="auto">
            <a:xfrm>
              <a:off x="3349" y="2180"/>
              <a:ext cx="26" cy="26"/>
            </a:xfrm>
            <a:custGeom>
              <a:avLst/>
              <a:gdLst>
                <a:gd name="T0" fmla="*/ 52 w 52"/>
                <a:gd name="T1" fmla="*/ 26 h 52"/>
                <a:gd name="T2" fmla="*/ 52 w 52"/>
                <a:gd name="T3" fmla="*/ 26 h 52"/>
                <a:gd name="T4" fmla="*/ 51 w 52"/>
                <a:gd name="T5" fmla="*/ 31 h 52"/>
                <a:gd name="T6" fmla="*/ 49 w 52"/>
                <a:gd name="T7" fmla="*/ 36 h 52"/>
                <a:gd name="T8" fmla="*/ 47 w 52"/>
                <a:gd name="T9" fmla="*/ 40 h 52"/>
                <a:gd name="T10" fmla="*/ 44 w 52"/>
                <a:gd name="T11" fmla="*/ 44 h 52"/>
                <a:gd name="T12" fmla="*/ 40 w 52"/>
                <a:gd name="T13" fmla="*/ 47 h 52"/>
                <a:gd name="T14" fmla="*/ 36 w 52"/>
                <a:gd name="T15" fmla="*/ 49 h 52"/>
                <a:gd name="T16" fmla="*/ 31 w 52"/>
                <a:gd name="T17" fmla="*/ 52 h 52"/>
                <a:gd name="T18" fmla="*/ 25 w 52"/>
                <a:gd name="T19" fmla="*/ 52 h 52"/>
                <a:gd name="T20" fmla="*/ 25 w 52"/>
                <a:gd name="T21" fmla="*/ 52 h 52"/>
                <a:gd name="T22" fmla="*/ 21 w 52"/>
                <a:gd name="T23" fmla="*/ 52 h 52"/>
                <a:gd name="T24" fmla="*/ 16 w 52"/>
                <a:gd name="T25" fmla="*/ 49 h 52"/>
                <a:gd name="T26" fmla="*/ 11 w 52"/>
                <a:gd name="T27" fmla="*/ 47 h 52"/>
                <a:gd name="T28" fmla="*/ 7 w 52"/>
                <a:gd name="T29" fmla="*/ 44 h 52"/>
                <a:gd name="T30" fmla="*/ 4 w 52"/>
                <a:gd name="T31" fmla="*/ 40 h 52"/>
                <a:gd name="T32" fmla="*/ 2 w 52"/>
                <a:gd name="T33" fmla="*/ 36 h 52"/>
                <a:gd name="T34" fmla="*/ 0 w 52"/>
                <a:gd name="T35" fmla="*/ 31 h 52"/>
                <a:gd name="T36" fmla="*/ 0 w 52"/>
                <a:gd name="T37" fmla="*/ 26 h 52"/>
                <a:gd name="T38" fmla="*/ 0 w 52"/>
                <a:gd name="T39" fmla="*/ 26 h 52"/>
                <a:gd name="T40" fmla="*/ 0 w 52"/>
                <a:gd name="T41" fmla="*/ 21 h 52"/>
                <a:gd name="T42" fmla="*/ 2 w 52"/>
                <a:gd name="T43" fmla="*/ 16 h 52"/>
                <a:gd name="T44" fmla="*/ 4 w 52"/>
                <a:gd name="T45" fmla="*/ 11 h 52"/>
                <a:gd name="T46" fmla="*/ 7 w 52"/>
                <a:gd name="T47" fmla="*/ 8 h 52"/>
                <a:gd name="T48" fmla="*/ 11 w 52"/>
                <a:gd name="T49" fmla="*/ 5 h 52"/>
                <a:gd name="T50" fmla="*/ 16 w 52"/>
                <a:gd name="T51" fmla="*/ 2 h 52"/>
                <a:gd name="T52" fmla="*/ 21 w 52"/>
                <a:gd name="T53" fmla="*/ 1 h 52"/>
                <a:gd name="T54" fmla="*/ 25 w 52"/>
                <a:gd name="T55" fmla="*/ 0 h 52"/>
                <a:gd name="T56" fmla="*/ 25 w 52"/>
                <a:gd name="T57" fmla="*/ 0 h 52"/>
                <a:gd name="T58" fmla="*/ 31 w 52"/>
                <a:gd name="T59" fmla="*/ 1 h 52"/>
                <a:gd name="T60" fmla="*/ 36 w 52"/>
                <a:gd name="T61" fmla="*/ 2 h 52"/>
                <a:gd name="T62" fmla="*/ 40 w 52"/>
                <a:gd name="T63" fmla="*/ 5 h 52"/>
                <a:gd name="T64" fmla="*/ 44 w 52"/>
                <a:gd name="T65" fmla="*/ 8 h 52"/>
                <a:gd name="T66" fmla="*/ 47 w 52"/>
                <a:gd name="T67" fmla="*/ 11 h 52"/>
                <a:gd name="T68" fmla="*/ 49 w 52"/>
                <a:gd name="T69" fmla="*/ 16 h 52"/>
                <a:gd name="T70" fmla="*/ 51 w 52"/>
                <a:gd name="T71" fmla="*/ 21 h 52"/>
                <a:gd name="T72" fmla="*/ 52 w 52"/>
                <a:gd name="T73" fmla="*/ 26 h 52"/>
                <a:gd name="T74" fmla="*/ 52 w 52"/>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52">
                  <a:moveTo>
                    <a:pt x="52" y="26"/>
                  </a:moveTo>
                  <a:lnTo>
                    <a:pt x="52" y="26"/>
                  </a:lnTo>
                  <a:lnTo>
                    <a:pt x="51" y="31"/>
                  </a:lnTo>
                  <a:lnTo>
                    <a:pt x="49" y="36"/>
                  </a:lnTo>
                  <a:lnTo>
                    <a:pt x="47" y="40"/>
                  </a:lnTo>
                  <a:lnTo>
                    <a:pt x="44" y="44"/>
                  </a:lnTo>
                  <a:lnTo>
                    <a:pt x="40" y="47"/>
                  </a:lnTo>
                  <a:lnTo>
                    <a:pt x="36" y="49"/>
                  </a:lnTo>
                  <a:lnTo>
                    <a:pt x="31" y="52"/>
                  </a:lnTo>
                  <a:lnTo>
                    <a:pt x="25" y="52"/>
                  </a:lnTo>
                  <a:lnTo>
                    <a:pt x="25" y="52"/>
                  </a:lnTo>
                  <a:lnTo>
                    <a:pt x="21" y="52"/>
                  </a:lnTo>
                  <a:lnTo>
                    <a:pt x="16" y="49"/>
                  </a:lnTo>
                  <a:lnTo>
                    <a:pt x="11" y="47"/>
                  </a:lnTo>
                  <a:lnTo>
                    <a:pt x="7" y="44"/>
                  </a:lnTo>
                  <a:lnTo>
                    <a:pt x="4" y="40"/>
                  </a:lnTo>
                  <a:lnTo>
                    <a:pt x="2" y="36"/>
                  </a:lnTo>
                  <a:lnTo>
                    <a:pt x="0" y="31"/>
                  </a:lnTo>
                  <a:lnTo>
                    <a:pt x="0" y="26"/>
                  </a:lnTo>
                  <a:lnTo>
                    <a:pt x="0" y="26"/>
                  </a:lnTo>
                  <a:lnTo>
                    <a:pt x="0" y="21"/>
                  </a:lnTo>
                  <a:lnTo>
                    <a:pt x="2" y="16"/>
                  </a:lnTo>
                  <a:lnTo>
                    <a:pt x="4" y="11"/>
                  </a:lnTo>
                  <a:lnTo>
                    <a:pt x="7" y="8"/>
                  </a:lnTo>
                  <a:lnTo>
                    <a:pt x="11" y="5"/>
                  </a:lnTo>
                  <a:lnTo>
                    <a:pt x="16" y="2"/>
                  </a:lnTo>
                  <a:lnTo>
                    <a:pt x="21" y="1"/>
                  </a:lnTo>
                  <a:lnTo>
                    <a:pt x="25" y="0"/>
                  </a:lnTo>
                  <a:lnTo>
                    <a:pt x="25" y="0"/>
                  </a:lnTo>
                  <a:lnTo>
                    <a:pt x="31" y="1"/>
                  </a:lnTo>
                  <a:lnTo>
                    <a:pt x="36" y="2"/>
                  </a:lnTo>
                  <a:lnTo>
                    <a:pt x="40" y="5"/>
                  </a:lnTo>
                  <a:lnTo>
                    <a:pt x="44" y="8"/>
                  </a:lnTo>
                  <a:lnTo>
                    <a:pt x="47" y="11"/>
                  </a:lnTo>
                  <a:lnTo>
                    <a:pt x="49" y="16"/>
                  </a:lnTo>
                  <a:lnTo>
                    <a:pt x="51" y="21"/>
                  </a:lnTo>
                  <a:lnTo>
                    <a:pt x="52" y="26"/>
                  </a:lnTo>
                  <a:lnTo>
                    <a:pt x="5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Line 19"/>
            <p:cNvSpPr>
              <a:spLocks noChangeShapeType="1"/>
            </p:cNvSpPr>
            <p:nvPr userDrawn="1"/>
          </p:nvSpPr>
          <p:spPr bwMode="auto">
            <a:xfrm>
              <a:off x="3211" y="2046"/>
              <a:ext cx="206"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userDrawn="1"/>
          </p:nvSpPr>
          <p:spPr bwMode="auto">
            <a:xfrm>
              <a:off x="3211" y="2075"/>
              <a:ext cx="107"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4" name="Freeform 12"/>
          <p:cNvSpPr>
            <a:spLocks/>
          </p:cNvSpPr>
          <p:nvPr userDrawn="1"/>
        </p:nvSpPr>
        <p:spPr bwMode="auto">
          <a:xfrm>
            <a:off x="0" y="5870877"/>
            <a:ext cx="9144000" cy="988713"/>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F3BC21"/>
          </a:solidFill>
          <a:ln>
            <a:noFill/>
          </a:ln>
        </p:spPr>
        <p:txBody>
          <a:bodyPr vert="horz" wrap="square" lIns="91440" tIns="45720" rIns="91440" bIns="45720" numCol="1" anchor="t" anchorCtr="0" compatLnSpc="1">
            <a:prstTxWarp prst="textNoShape">
              <a:avLst/>
            </a:prstTxWarp>
          </a:bodyPr>
          <a:lstStyle/>
          <a:p>
            <a:endParaRPr lang="en-US"/>
          </a:p>
        </p:txBody>
      </p:sp>
      <p:pic>
        <p:nvPicPr>
          <p:cNvPr id="7" name="Picture 3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4941168"/>
            <a:ext cx="2555639" cy="1916832"/>
          </a:xfrm>
          <a:prstGeom prst="rect">
            <a:avLst/>
          </a:prstGeom>
        </p:spPr>
      </p:pic>
      <p:pic>
        <p:nvPicPr>
          <p:cNvPr id="25"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424737" y="6453336"/>
            <a:ext cx="1719263"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429808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424737" y="6453336"/>
            <a:ext cx="1719263"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標題版面配置區 1"/>
          <p:cNvSpPr>
            <a:spLocks noGrp="1"/>
          </p:cNvSpPr>
          <p:nvPr>
            <p:ph type="title"/>
          </p:nvPr>
        </p:nvSpPr>
        <p:spPr>
          <a:xfrm>
            <a:off x="457200" y="274638"/>
            <a:ext cx="8229600" cy="922114"/>
          </a:xfrm>
          <a:prstGeom prst="rect">
            <a:avLst/>
          </a:prstGeom>
        </p:spPr>
        <p:txBody>
          <a:bodyPr vert="horz" lIns="0" rIns="0" bIns="0" anchor="b">
            <a:normAutofit/>
          </a:bodyPr>
          <a:lstStyle/>
          <a:p>
            <a:pPr lvl="0" algn="l"/>
            <a:r>
              <a:rPr lang="zh-TW" altLang="en-US" dirty="0"/>
              <a:t>按一下以編輯母片標題樣式</a:t>
            </a:r>
          </a:p>
        </p:txBody>
      </p:sp>
      <p:sp>
        <p:nvSpPr>
          <p:cNvPr id="3" name="文字版面配置區 2"/>
          <p:cNvSpPr>
            <a:spLocks noGrp="1"/>
          </p:cNvSpPr>
          <p:nvPr>
            <p:ph type="body" idx="1"/>
          </p:nvPr>
        </p:nvSpPr>
        <p:spPr>
          <a:xfrm>
            <a:off x="457200" y="1772816"/>
            <a:ext cx="8229600" cy="4353347"/>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8A1790-F87D-46C3-8A9A-A39F51776E2B}" type="datetimeFigureOut">
              <a:rPr lang="zh-TW" altLang="en-US" smtClean="0"/>
              <a:t>2021/12/3</a:t>
            </a:fld>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EF44F1-1257-4C25-AB8A-807CA769B911}" type="slidenum">
              <a:rPr lang="zh-TW" altLang="en-US" smtClean="0"/>
              <a:t>‹#›</a:t>
            </a:fld>
            <a:endParaRPr lang="zh-TW" altLang="en-US"/>
          </a:p>
        </p:txBody>
      </p:sp>
      <p:cxnSp>
        <p:nvCxnSpPr>
          <p:cNvPr id="9" name="直線接點 8"/>
          <p:cNvCxnSpPr/>
          <p:nvPr userDrawn="1"/>
        </p:nvCxnSpPr>
        <p:spPr>
          <a:xfrm>
            <a:off x="408236" y="1412776"/>
            <a:ext cx="5891956" cy="0"/>
          </a:xfrm>
          <a:prstGeom prst="line">
            <a:avLst/>
          </a:prstGeom>
          <a:ln/>
        </p:spPr>
        <p:style>
          <a:lnRef idx="3">
            <a:schemeClr val="accent6"/>
          </a:lnRef>
          <a:fillRef idx="0">
            <a:schemeClr val="accent6"/>
          </a:fillRef>
          <a:effectRef idx="2">
            <a:schemeClr val="accent6"/>
          </a:effectRef>
          <a:fontRef idx="minor">
            <a:schemeClr val="tx1"/>
          </a:fontRef>
        </p:style>
      </p:cxnSp>
      <p:sp>
        <p:nvSpPr>
          <p:cNvPr id="11" name="Freeform 12"/>
          <p:cNvSpPr>
            <a:spLocks/>
          </p:cNvSpPr>
          <p:nvPr userDrawn="1"/>
        </p:nvSpPr>
        <p:spPr bwMode="auto">
          <a:xfrm>
            <a:off x="0" y="5870877"/>
            <a:ext cx="9144000" cy="988713"/>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F3BC2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2" name="Group 4"/>
          <p:cNvGrpSpPr>
            <a:grpSpLocks noChangeAspect="1"/>
          </p:cNvGrpSpPr>
          <p:nvPr userDrawn="1"/>
        </p:nvGrpSpPr>
        <p:grpSpPr bwMode="auto">
          <a:xfrm>
            <a:off x="6815519" y="114489"/>
            <a:ext cx="2076961" cy="794231"/>
            <a:chOff x="2474" y="1891"/>
            <a:chExt cx="1681" cy="482"/>
          </a:xfrm>
        </p:grpSpPr>
        <p:sp>
          <p:nvSpPr>
            <p:cNvPr id="13" name="Freeform 6"/>
            <p:cNvSpPr>
              <a:spLocks/>
            </p:cNvSpPr>
            <p:nvPr userDrawn="1"/>
          </p:nvSpPr>
          <p:spPr bwMode="auto">
            <a:xfrm>
              <a:off x="3074" y="1891"/>
              <a:ext cx="482" cy="482"/>
            </a:xfrm>
            <a:custGeom>
              <a:avLst/>
              <a:gdLst>
                <a:gd name="T0" fmla="*/ 963 w 964"/>
                <a:gd name="T1" fmla="*/ 507 h 964"/>
                <a:gd name="T2" fmla="*/ 954 w 964"/>
                <a:gd name="T3" fmla="*/ 579 h 964"/>
                <a:gd name="T4" fmla="*/ 934 w 964"/>
                <a:gd name="T5" fmla="*/ 647 h 964"/>
                <a:gd name="T6" fmla="*/ 906 w 964"/>
                <a:gd name="T7" fmla="*/ 712 h 964"/>
                <a:gd name="T8" fmla="*/ 868 w 964"/>
                <a:gd name="T9" fmla="*/ 770 h 964"/>
                <a:gd name="T10" fmla="*/ 823 w 964"/>
                <a:gd name="T11" fmla="*/ 822 h 964"/>
                <a:gd name="T12" fmla="*/ 771 w 964"/>
                <a:gd name="T13" fmla="*/ 868 h 964"/>
                <a:gd name="T14" fmla="*/ 712 w 964"/>
                <a:gd name="T15" fmla="*/ 905 h 964"/>
                <a:gd name="T16" fmla="*/ 647 w 964"/>
                <a:gd name="T17" fmla="*/ 934 h 964"/>
                <a:gd name="T18" fmla="*/ 580 w 964"/>
                <a:gd name="T19" fmla="*/ 954 h 964"/>
                <a:gd name="T20" fmla="*/ 507 w 964"/>
                <a:gd name="T21" fmla="*/ 963 h 964"/>
                <a:gd name="T22" fmla="*/ 457 w 964"/>
                <a:gd name="T23" fmla="*/ 963 h 964"/>
                <a:gd name="T24" fmla="*/ 385 w 964"/>
                <a:gd name="T25" fmla="*/ 954 h 964"/>
                <a:gd name="T26" fmla="*/ 317 w 964"/>
                <a:gd name="T27" fmla="*/ 934 h 964"/>
                <a:gd name="T28" fmla="*/ 252 w 964"/>
                <a:gd name="T29" fmla="*/ 905 h 964"/>
                <a:gd name="T30" fmla="*/ 194 w 964"/>
                <a:gd name="T31" fmla="*/ 868 h 964"/>
                <a:gd name="T32" fmla="*/ 142 w 964"/>
                <a:gd name="T33" fmla="*/ 822 h 964"/>
                <a:gd name="T34" fmla="*/ 96 w 964"/>
                <a:gd name="T35" fmla="*/ 770 h 964"/>
                <a:gd name="T36" fmla="*/ 59 w 964"/>
                <a:gd name="T37" fmla="*/ 712 h 964"/>
                <a:gd name="T38" fmla="*/ 29 w 964"/>
                <a:gd name="T39" fmla="*/ 647 h 964"/>
                <a:gd name="T40" fmla="*/ 10 w 964"/>
                <a:gd name="T41" fmla="*/ 579 h 964"/>
                <a:gd name="T42" fmla="*/ 1 w 964"/>
                <a:gd name="T43" fmla="*/ 507 h 964"/>
                <a:gd name="T44" fmla="*/ 1 w 964"/>
                <a:gd name="T45" fmla="*/ 457 h 964"/>
                <a:gd name="T46" fmla="*/ 10 w 964"/>
                <a:gd name="T47" fmla="*/ 384 h 964"/>
                <a:gd name="T48" fmla="*/ 29 w 964"/>
                <a:gd name="T49" fmla="*/ 316 h 964"/>
                <a:gd name="T50" fmla="*/ 59 w 964"/>
                <a:gd name="T51" fmla="*/ 252 h 964"/>
                <a:gd name="T52" fmla="*/ 96 w 964"/>
                <a:gd name="T53" fmla="*/ 193 h 964"/>
                <a:gd name="T54" fmla="*/ 142 w 964"/>
                <a:gd name="T55" fmla="*/ 141 h 964"/>
                <a:gd name="T56" fmla="*/ 194 w 964"/>
                <a:gd name="T57" fmla="*/ 95 h 964"/>
                <a:gd name="T58" fmla="*/ 252 w 964"/>
                <a:gd name="T59" fmla="*/ 58 h 964"/>
                <a:gd name="T60" fmla="*/ 317 w 964"/>
                <a:gd name="T61" fmla="*/ 29 h 964"/>
                <a:gd name="T62" fmla="*/ 385 w 964"/>
                <a:gd name="T63" fmla="*/ 10 h 964"/>
                <a:gd name="T64" fmla="*/ 457 w 964"/>
                <a:gd name="T65" fmla="*/ 1 h 964"/>
                <a:gd name="T66" fmla="*/ 507 w 964"/>
                <a:gd name="T67" fmla="*/ 1 h 964"/>
                <a:gd name="T68" fmla="*/ 580 w 964"/>
                <a:gd name="T69" fmla="*/ 10 h 964"/>
                <a:gd name="T70" fmla="*/ 647 w 964"/>
                <a:gd name="T71" fmla="*/ 29 h 964"/>
                <a:gd name="T72" fmla="*/ 712 w 964"/>
                <a:gd name="T73" fmla="*/ 58 h 964"/>
                <a:gd name="T74" fmla="*/ 771 w 964"/>
                <a:gd name="T75" fmla="*/ 95 h 964"/>
                <a:gd name="T76" fmla="*/ 823 w 964"/>
                <a:gd name="T77" fmla="*/ 141 h 964"/>
                <a:gd name="T78" fmla="*/ 868 w 964"/>
                <a:gd name="T79" fmla="*/ 193 h 964"/>
                <a:gd name="T80" fmla="*/ 906 w 964"/>
                <a:gd name="T81" fmla="*/ 252 h 964"/>
                <a:gd name="T82" fmla="*/ 934 w 964"/>
                <a:gd name="T83" fmla="*/ 316 h 964"/>
                <a:gd name="T84" fmla="*/ 954 w 964"/>
                <a:gd name="T85" fmla="*/ 384 h 964"/>
                <a:gd name="T86" fmla="*/ 963 w 964"/>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4" h="964">
                  <a:moveTo>
                    <a:pt x="964" y="482"/>
                  </a:moveTo>
                  <a:lnTo>
                    <a:pt x="964" y="482"/>
                  </a:lnTo>
                  <a:lnTo>
                    <a:pt x="963" y="507"/>
                  </a:lnTo>
                  <a:lnTo>
                    <a:pt x="961" y="531"/>
                  </a:lnTo>
                  <a:lnTo>
                    <a:pt x="959" y="555"/>
                  </a:lnTo>
                  <a:lnTo>
                    <a:pt x="954" y="579"/>
                  </a:lnTo>
                  <a:lnTo>
                    <a:pt x="948" y="602"/>
                  </a:lnTo>
                  <a:lnTo>
                    <a:pt x="942" y="625"/>
                  </a:lnTo>
                  <a:lnTo>
                    <a:pt x="934" y="647"/>
                  </a:lnTo>
                  <a:lnTo>
                    <a:pt x="926" y="669"/>
                  </a:lnTo>
                  <a:lnTo>
                    <a:pt x="916" y="691"/>
                  </a:lnTo>
                  <a:lnTo>
                    <a:pt x="906" y="712"/>
                  </a:lnTo>
                  <a:lnTo>
                    <a:pt x="894" y="731"/>
                  </a:lnTo>
                  <a:lnTo>
                    <a:pt x="881" y="751"/>
                  </a:lnTo>
                  <a:lnTo>
                    <a:pt x="868" y="770"/>
                  </a:lnTo>
                  <a:lnTo>
                    <a:pt x="854" y="789"/>
                  </a:lnTo>
                  <a:lnTo>
                    <a:pt x="839" y="806"/>
                  </a:lnTo>
                  <a:lnTo>
                    <a:pt x="823" y="822"/>
                  </a:lnTo>
                  <a:lnTo>
                    <a:pt x="806" y="838"/>
                  </a:lnTo>
                  <a:lnTo>
                    <a:pt x="788" y="853"/>
                  </a:lnTo>
                  <a:lnTo>
                    <a:pt x="771" y="868"/>
                  </a:lnTo>
                  <a:lnTo>
                    <a:pt x="751" y="881"/>
                  </a:lnTo>
                  <a:lnTo>
                    <a:pt x="732" y="894"/>
                  </a:lnTo>
                  <a:lnTo>
                    <a:pt x="712" y="905"/>
                  </a:lnTo>
                  <a:lnTo>
                    <a:pt x="691" y="917"/>
                  </a:lnTo>
                  <a:lnTo>
                    <a:pt x="669" y="926"/>
                  </a:lnTo>
                  <a:lnTo>
                    <a:pt x="647" y="934"/>
                  </a:lnTo>
                  <a:lnTo>
                    <a:pt x="626" y="942"/>
                  </a:lnTo>
                  <a:lnTo>
                    <a:pt x="603" y="949"/>
                  </a:lnTo>
                  <a:lnTo>
                    <a:pt x="580" y="954"/>
                  </a:lnTo>
                  <a:lnTo>
                    <a:pt x="555" y="958"/>
                  </a:lnTo>
                  <a:lnTo>
                    <a:pt x="531" y="962"/>
                  </a:lnTo>
                  <a:lnTo>
                    <a:pt x="507" y="963"/>
                  </a:lnTo>
                  <a:lnTo>
                    <a:pt x="482" y="964"/>
                  </a:lnTo>
                  <a:lnTo>
                    <a:pt x="482" y="964"/>
                  </a:lnTo>
                  <a:lnTo>
                    <a:pt x="457" y="963"/>
                  </a:lnTo>
                  <a:lnTo>
                    <a:pt x="433" y="962"/>
                  </a:lnTo>
                  <a:lnTo>
                    <a:pt x="409" y="958"/>
                  </a:lnTo>
                  <a:lnTo>
                    <a:pt x="385" y="954"/>
                  </a:lnTo>
                  <a:lnTo>
                    <a:pt x="362" y="949"/>
                  </a:lnTo>
                  <a:lnTo>
                    <a:pt x="339" y="942"/>
                  </a:lnTo>
                  <a:lnTo>
                    <a:pt x="317" y="934"/>
                  </a:lnTo>
                  <a:lnTo>
                    <a:pt x="295" y="926"/>
                  </a:lnTo>
                  <a:lnTo>
                    <a:pt x="273" y="917"/>
                  </a:lnTo>
                  <a:lnTo>
                    <a:pt x="252" y="905"/>
                  </a:lnTo>
                  <a:lnTo>
                    <a:pt x="232" y="894"/>
                  </a:lnTo>
                  <a:lnTo>
                    <a:pt x="212" y="881"/>
                  </a:lnTo>
                  <a:lnTo>
                    <a:pt x="194" y="868"/>
                  </a:lnTo>
                  <a:lnTo>
                    <a:pt x="175" y="853"/>
                  </a:lnTo>
                  <a:lnTo>
                    <a:pt x="158" y="838"/>
                  </a:lnTo>
                  <a:lnTo>
                    <a:pt x="142" y="822"/>
                  </a:lnTo>
                  <a:lnTo>
                    <a:pt x="126" y="806"/>
                  </a:lnTo>
                  <a:lnTo>
                    <a:pt x="111" y="789"/>
                  </a:lnTo>
                  <a:lnTo>
                    <a:pt x="96" y="770"/>
                  </a:lnTo>
                  <a:lnTo>
                    <a:pt x="83" y="751"/>
                  </a:lnTo>
                  <a:lnTo>
                    <a:pt x="70" y="731"/>
                  </a:lnTo>
                  <a:lnTo>
                    <a:pt x="59" y="712"/>
                  </a:lnTo>
                  <a:lnTo>
                    <a:pt x="47" y="691"/>
                  </a:lnTo>
                  <a:lnTo>
                    <a:pt x="38" y="669"/>
                  </a:lnTo>
                  <a:lnTo>
                    <a:pt x="29" y="647"/>
                  </a:lnTo>
                  <a:lnTo>
                    <a:pt x="22" y="625"/>
                  </a:lnTo>
                  <a:lnTo>
                    <a:pt x="15" y="602"/>
                  </a:lnTo>
                  <a:lnTo>
                    <a:pt x="10" y="579"/>
                  </a:lnTo>
                  <a:lnTo>
                    <a:pt x="6" y="555"/>
                  </a:lnTo>
                  <a:lnTo>
                    <a:pt x="2" y="531"/>
                  </a:lnTo>
                  <a:lnTo>
                    <a:pt x="1" y="507"/>
                  </a:lnTo>
                  <a:lnTo>
                    <a:pt x="0" y="482"/>
                  </a:lnTo>
                  <a:lnTo>
                    <a:pt x="0" y="482"/>
                  </a:lnTo>
                  <a:lnTo>
                    <a:pt x="1" y="457"/>
                  </a:lnTo>
                  <a:lnTo>
                    <a:pt x="2" y="433"/>
                  </a:lnTo>
                  <a:lnTo>
                    <a:pt x="6" y="409"/>
                  </a:lnTo>
                  <a:lnTo>
                    <a:pt x="10" y="384"/>
                  </a:lnTo>
                  <a:lnTo>
                    <a:pt x="15" y="361"/>
                  </a:lnTo>
                  <a:lnTo>
                    <a:pt x="22" y="338"/>
                  </a:lnTo>
                  <a:lnTo>
                    <a:pt x="29" y="316"/>
                  </a:lnTo>
                  <a:lnTo>
                    <a:pt x="38" y="295"/>
                  </a:lnTo>
                  <a:lnTo>
                    <a:pt x="47" y="273"/>
                  </a:lnTo>
                  <a:lnTo>
                    <a:pt x="59" y="252"/>
                  </a:lnTo>
                  <a:lnTo>
                    <a:pt x="70" y="232"/>
                  </a:lnTo>
                  <a:lnTo>
                    <a:pt x="83" y="213"/>
                  </a:lnTo>
                  <a:lnTo>
                    <a:pt x="96" y="193"/>
                  </a:lnTo>
                  <a:lnTo>
                    <a:pt x="111" y="176"/>
                  </a:lnTo>
                  <a:lnTo>
                    <a:pt x="126" y="157"/>
                  </a:lnTo>
                  <a:lnTo>
                    <a:pt x="142" y="141"/>
                  </a:lnTo>
                  <a:lnTo>
                    <a:pt x="158" y="125"/>
                  </a:lnTo>
                  <a:lnTo>
                    <a:pt x="175" y="110"/>
                  </a:lnTo>
                  <a:lnTo>
                    <a:pt x="194" y="95"/>
                  </a:lnTo>
                  <a:lnTo>
                    <a:pt x="212" y="82"/>
                  </a:lnTo>
                  <a:lnTo>
                    <a:pt x="232" y="70"/>
                  </a:lnTo>
                  <a:lnTo>
                    <a:pt x="252" y="58"/>
                  </a:lnTo>
                  <a:lnTo>
                    <a:pt x="273" y="48"/>
                  </a:lnTo>
                  <a:lnTo>
                    <a:pt x="295" y="38"/>
                  </a:lnTo>
                  <a:lnTo>
                    <a:pt x="317" y="29"/>
                  </a:lnTo>
                  <a:lnTo>
                    <a:pt x="339" y="21"/>
                  </a:lnTo>
                  <a:lnTo>
                    <a:pt x="362" y="16"/>
                  </a:lnTo>
                  <a:lnTo>
                    <a:pt x="385" y="10"/>
                  </a:lnTo>
                  <a:lnTo>
                    <a:pt x="409" y="5"/>
                  </a:lnTo>
                  <a:lnTo>
                    <a:pt x="433" y="3"/>
                  </a:lnTo>
                  <a:lnTo>
                    <a:pt x="457" y="1"/>
                  </a:lnTo>
                  <a:lnTo>
                    <a:pt x="482" y="0"/>
                  </a:lnTo>
                  <a:lnTo>
                    <a:pt x="482" y="0"/>
                  </a:lnTo>
                  <a:lnTo>
                    <a:pt x="507" y="1"/>
                  </a:lnTo>
                  <a:lnTo>
                    <a:pt x="531" y="3"/>
                  </a:lnTo>
                  <a:lnTo>
                    <a:pt x="555" y="5"/>
                  </a:lnTo>
                  <a:lnTo>
                    <a:pt x="580" y="10"/>
                  </a:lnTo>
                  <a:lnTo>
                    <a:pt x="603" y="16"/>
                  </a:lnTo>
                  <a:lnTo>
                    <a:pt x="626" y="21"/>
                  </a:lnTo>
                  <a:lnTo>
                    <a:pt x="647" y="29"/>
                  </a:lnTo>
                  <a:lnTo>
                    <a:pt x="669" y="38"/>
                  </a:lnTo>
                  <a:lnTo>
                    <a:pt x="691" y="48"/>
                  </a:lnTo>
                  <a:lnTo>
                    <a:pt x="712" y="58"/>
                  </a:lnTo>
                  <a:lnTo>
                    <a:pt x="732" y="70"/>
                  </a:lnTo>
                  <a:lnTo>
                    <a:pt x="751" y="82"/>
                  </a:lnTo>
                  <a:lnTo>
                    <a:pt x="771" y="95"/>
                  </a:lnTo>
                  <a:lnTo>
                    <a:pt x="788" y="110"/>
                  </a:lnTo>
                  <a:lnTo>
                    <a:pt x="806" y="125"/>
                  </a:lnTo>
                  <a:lnTo>
                    <a:pt x="823" y="141"/>
                  </a:lnTo>
                  <a:lnTo>
                    <a:pt x="839" y="157"/>
                  </a:lnTo>
                  <a:lnTo>
                    <a:pt x="854" y="176"/>
                  </a:lnTo>
                  <a:lnTo>
                    <a:pt x="868" y="193"/>
                  </a:lnTo>
                  <a:lnTo>
                    <a:pt x="881" y="213"/>
                  </a:lnTo>
                  <a:lnTo>
                    <a:pt x="894" y="232"/>
                  </a:lnTo>
                  <a:lnTo>
                    <a:pt x="906" y="252"/>
                  </a:lnTo>
                  <a:lnTo>
                    <a:pt x="916" y="273"/>
                  </a:lnTo>
                  <a:lnTo>
                    <a:pt x="926" y="295"/>
                  </a:lnTo>
                  <a:lnTo>
                    <a:pt x="934" y="316"/>
                  </a:lnTo>
                  <a:lnTo>
                    <a:pt x="942" y="338"/>
                  </a:lnTo>
                  <a:lnTo>
                    <a:pt x="948" y="361"/>
                  </a:lnTo>
                  <a:lnTo>
                    <a:pt x="954" y="384"/>
                  </a:lnTo>
                  <a:lnTo>
                    <a:pt x="959" y="409"/>
                  </a:lnTo>
                  <a:lnTo>
                    <a:pt x="961" y="433"/>
                  </a:lnTo>
                  <a:lnTo>
                    <a:pt x="963" y="457"/>
                  </a:lnTo>
                  <a:lnTo>
                    <a:pt x="964" y="482"/>
                  </a:lnTo>
                  <a:lnTo>
                    <a:pt x="964"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
            <p:cNvSpPr>
              <a:spLocks/>
            </p:cNvSpPr>
            <p:nvPr userDrawn="1"/>
          </p:nvSpPr>
          <p:spPr bwMode="auto">
            <a:xfrm>
              <a:off x="2474" y="1891"/>
              <a:ext cx="481" cy="482"/>
            </a:xfrm>
            <a:custGeom>
              <a:avLst/>
              <a:gdLst>
                <a:gd name="T0" fmla="*/ 963 w 963"/>
                <a:gd name="T1" fmla="*/ 507 h 964"/>
                <a:gd name="T2" fmla="*/ 954 w 963"/>
                <a:gd name="T3" fmla="*/ 579 h 964"/>
                <a:gd name="T4" fmla="*/ 934 w 963"/>
                <a:gd name="T5" fmla="*/ 647 h 964"/>
                <a:gd name="T6" fmla="*/ 905 w 963"/>
                <a:gd name="T7" fmla="*/ 712 h 964"/>
                <a:gd name="T8" fmla="*/ 867 w 963"/>
                <a:gd name="T9" fmla="*/ 770 h 964"/>
                <a:gd name="T10" fmla="*/ 822 w 963"/>
                <a:gd name="T11" fmla="*/ 822 h 964"/>
                <a:gd name="T12" fmla="*/ 769 w 963"/>
                <a:gd name="T13" fmla="*/ 868 h 964"/>
                <a:gd name="T14" fmla="*/ 711 w 963"/>
                <a:gd name="T15" fmla="*/ 905 h 964"/>
                <a:gd name="T16" fmla="*/ 647 w 963"/>
                <a:gd name="T17" fmla="*/ 934 h 964"/>
                <a:gd name="T18" fmla="*/ 578 w 963"/>
                <a:gd name="T19" fmla="*/ 954 h 964"/>
                <a:gd name="T20" fmla="*/ 507 w 963"/>
                <a:gd name="T21" fmla="*/ 963 h 964"/>
                <a:gd name="T22" fmla="*/ 456 w 963"/>
                <a:gd name="T23" fmla="*/ 963 h 964"/>
                <a:gd name="T24" fmla="*/ 385 w 963"/>
                <a:gd name="T25" fmla="*/ 954 h 964"/>
                <a:gd name="T26" fmla="*/ 315 w 963"/>
                <a:gd name="T27" fmla="*/ 934 h 964"/>
                <a:gd name="T28" fmla="*/ 252 w 963"/>
                <a:gd name="T29" fmla="*/ 905 h 964"/>
                <a:gd name="T30" fmla="*/ 193 w 963"/>
                <a:gd name="T31" fmla="*/ 868 h 964"/>
                <a:gd name="T32" fmla="*/ 140 w 963"/>
                <a:gd name="T33" fmla="*/ 822 h 964"/>
                <a:gd name="T34" fmla="*/ 95 w 963"/>
                <a:gd name="T35" fmla="*/ 770 h 964"/>
                <a:gd name="T36" fmla="*/ 57 w 963"/>
                <a:gd name="T37" fmla="*/ 712 h 964"/>
                <a:gd name="T38" fmla="*/ 29 w 963"/>
                <a:gd name="T39" fmla="*/ 647 h 964"/>
                <a:gd name="T40" fmla="*/ 9 w 963"/>
                <a:gd name="T41" fmla="*/ 579 h 964"/>
                <a:gd name="T42" fmla="*/ 0 w 963"/>
                <a:gd name="T43" fmla="*/ 507 h 964"/>
                <a:gd name="T44" fmla="*/ 0 w 963"/>
                <a:gd name="T45" fmla="*/ 457 h 964"/>
                <a:gd name="T46" fmla="*/ 9 w 963"/>
                <a:gd name="T47" fmla="*/ 384 h 964"/>
                <a:gd name="T48" fmla="*/ 29 w 963"/>
                <a:gd name="T49" fmla="*/ 316 h 964"/>
                <a:gd name="T50" fmla="*/ 57 w 963"/>
                <a:gd name="T51" fmla="*/ 252 h 964"/>
                <a:gd name="T52" fmla="*/ 95 w 963"/>
                <a:gd name="T53" fmla="*/ 193 h 964"/>
                <a:gd name="T54" fmla="*/ 140 w 963"/>
                <a:gd name="T55" fmla="*/ 141 h 964"/>
                <a:gd name="T56" fmla="*/ 193 w 963"/>
                <a:gd name="T57" fmla="*/ 95 h 964"/>
                <a:gd name="T58" fmla="*/ 252 w 963"/>
                <a:gd name="T59" fmla="*/ 58 h 964"/>
                <a:gd name="T60" fmla="*/ 315 w 963"/>
                <a:gd name="T61" fmla="*/ 29 h 964"/>
                <a:gd name="T62" fmla="*/ 385 w 963"/>
                <a:gd name="T63" fmla="*/ 10 h 964"/>
                <a:gd name="T64" fmla="*/ 456 w 963"/>
                <a:gd name="T65" fmla="*/ 1 h 964"/>
                <a:gd name="T66" fmla="*/ 507 w 963"/>
                <a:gd name="T67" fmla="*/ 1 h 964"/>
                <a:gd name="T68" fmla="*/ 578 w 963"/>
                <a:gd name="T69" fmla="*/ 10 h 964"/>
                <a:gd name="T70" fmla="*/ 647 w 963"/>
                <a:gd name="T71" fmla="*/ 29 h 964"/>
                <a:gd name="T72" fmla="*/ 711 w 963"/>
                <a:gd name="T73" fmla="*/ 58 h 964"/>
                <a:gd name="T74" fmla="*/ 769 w 963"/>
                <a:gd name="T75" fmla="*/ 95 h 964"/>
                <a:gd name="T76" fmla="*/ 822 w 963"/>
                <a:gd name="T77" fmla="*/ 141 h 964"/>
                <a:gd name="T78" fmla="*/ 867 w 963"/>
                <a:gd name="T79" fmla="*/ 193 h 964"/>
                <a:gd name="T80" fmla="*/ 905 w 963"/>
                <a:gd name="T81" fmla="*/ 252 h 964"/>
                <a:gd name="T82" fmla="*/ 934 w 963"/>
                <a:gd name="T83" fmla="*/ 316 h 964"/>
                <a:gd name="T84" fmla="*/ 954 w 963"/>
                <a:gd name="T85" fmla="*/ 384 h 964"/>
                <a:gd name="T86" fmla="*/ 963 w 963"/>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3" h="964">
                  <a:moveTo>
                    <a:pt x="963" y="482"/>
                  </a:moveTo>
                  <a:lnTo>
                    <a:pt x="963" y="482"/>
                  </a:lnTo>
                  <a:lnTo>
                    <a:pt x="963" y="507"/>
                  </a:lnTo>
                  <a:lnTo>
                    <a:pt x="961" y="531"/>
                  </a:lnTo>
                  <a:lnTo>
                    <a:pt x="957" y="555"/>
                  </a:lnTo>
                  <a:lnTo>
                    <a:pt x="954" y="579"/>
                  </a:lnTo>
                  <a:lnTo>
                    <a:pt x="948" y="602"/>
                  </a:lnTo>
                  <a:lnTo>
                    <a:pt x="941" y="625"/>
                  </a:lnTo>
                  <a:lnTo>
                    <a:pt x="934" y="647"/>
                  </a:lnTo>
                  <a:lnTo>
                    <a:pt x="925" y="669"/>
                  </a:lnTo>
                  <a:lnTo>
                    <a:pt x="916" y="691"/>
                  </a:lnTo>
                  <a:lnTo>
                    <a:pt x="905" y="712"/>
                  </a:lnTo>
                  <a:lnTo>
                    <a:pt x="894" y="731"/>
                  </a:lnTo>
                  <a:lnTo>
                    <a:pt x="881" y="751"/>
                  </a:lnTo>
                  <a:lnTo>
                    <a:pt x="867" y="770"/>
                  </a:lnTo>
                  <a:lnTo>
                    <a:pt x="853" y="789"/>
                  </a:lnTo>
                  <a:lnTo>
                    <a:pt x="838" y="806"/>
                  </a:lnTo>
                  <a:lnTo>
                    <a:pt x="822" y="822"/>
                  </a:lnTo>
                  <a:lnTo>
                    <a:pt x="805" y="838"/>
                  </a:lnTo>
                  <a:lnTo>
                    <a:pt x="788" y="853"/>
                  </a:lnTo>
                  <a:lnTo>
                    <a:pt x="769" y="868"/>
                  </a:lnTo>
                  <a:lnTo>
                    <a:pt x="751" y="881"/>
                  </a:lnTo>
                  <a:lnTo>
                    <a:pt x="731" y="894"/>
                  </a:lnTo>
                  <a:lnTo>
                    <a:pt x="711" y="905"/>
                  </a:lnTo>
                  <a:lnTo>
                    <a:pt x="690" y="917"/>
                  </a:lnTo>
                  <a:lnTo>
                    <a:pt x="669" y="926"/>
                  </a:lnTo>
                  <a:lnTo>
                    <a:pt x="647" y="934"/>
                  </a:lnTo>
                  <a:lnTo>
                    <a:pt x="624" y="942"/>
                  </a:lnTo>
                  <a:lnTo>
                    <a:pt x="602" y="949"/>
                  </a:lnTo>
                  <a:lnTo>
                    <a:pt x="578" y="954"/>
                  </a:lnTo>
                  <a:lnTo>
                    <a:pt x="555" y="958"/>
                  </a:lnTo>
                  <a:lnTo>
                    <a:pt x="531" y="962"/>
                  </a:lnTo>
                  <a:lnTo>
                    <a:pt x="507" y="963"/>
                  </a:lnTo>
                  <a:lnTo>
                    <a:pt x="481" y="964"/>
                  </a:lnTo>
                  <a:lnTo>
                    <a:pt x="481" y="964"/>
                  </a:lnTo>
                  <a:lnTo>
                    <a:pt x="456" y="963"/>
                  </a:lnTo>
                  <a:lnTo>
                    <a:pt x="432" y="962"/>
                  </a:lnTo>
                  <a:lnTo>
                    <a:pt x="408" y="958"/>
                  </a:lnTo>
                  <a:lnTo>
                    <a:pt x="385" y="954"/>
                  </a:lnTo>
                  <a:lnTo>
                    <a:pt x="360" y="949"/>
                  </a:lnTo>
                  <a:lnTo>
                    <a:pt x="339" y="942"/>
                  </a:lnTo>
                  <a:lnTo>
                    <a:pt x="315" y="934"/>
                  </a:lnTo>
                  <a:lnTo>
                    <a:pt x="294" y="926"/>
                  </a:lnTo>
                  <a:lnTo>
                    <a:pt x="273" y="917"/>
                  </a:lnTo>
                  <a:lnTo>
                    <a:pt x="252" y="905"/>
                  </a:lnTo>
                  <a:lnTo>
                    <a:pt x="231" y="894"/>
                  </a:lnTo>
                  <a:lnTo>
                    <a:pt x="212" y="881"/>
                  </a:lnTo>
                  <a:lnTo>
                    <a:pt x="193" y="868"/>
                  </a:lnTo>
                  <a:lnTo>
                    <a:pt x="175" y="853"/>
                  </a:lnTo>
                  <a:lnTo>
                    <a:pt x="158" y="838"/>
                  </a:lnTo>
                  <a:lnTo>
                    <a:pt x="140" y="822"/>
                  </a:lnTo>
                  <a:lnTo>
                    <a:pt x="124" y="806"/>
                  </a:lnTo>
                  <a:lnTo>
                    <a:pt x="109" y="789"/>
                  </a:lnTo>
                  <a:lnTo>
                    <a:pt x="95" y="770"/>
                  </a:lnTo>
                  <a:lnTo>
                    <a:pt x="82" y="751"/>
                  </a:lnTo>
                  <a:lnTo>
                    <a:pt x="69" y="731"/>
                  </a:lnTo>
                  <a:lnTo>
                    <a:pt x="57" y="712"/>
                  </a:lnTo>
                  <a:lnTo>
                    <a:pt x="47" y="691"/>
                  </a:lnTo>
                  <a:lnTo>
                    <a:pt x="38" y="669"/>
                  </a:lnTo>
                  <a:lnTo>
                    <a:pt x="29" y="647"/>
                  </a:lnTo>
                  <a:lnTo>
                    <a:pt x="22" y="625"/>
                  </a:lnTo>
                  <a:lnTo>
                    <a:pt x="15" y="602"/>
                  </a:lnTo>
                  <a:lnTo>
                    <a:pt x="9" y="579"/>
                  </a:lnTo>
                  <a:lnTo>
                    <a:pt x="6" y="555"/>
                  </a:lnTo>
                  <a:lnTo>
                    <a:pt x="2" y="531"/>
                  </a:lnTo>
                  <a:lnTo>
                    <a:pt x="0" y="507"/>
                  </a:lnTo>
                  <a:lnTo>
                    <a:pt x="0" y="482"/>
                  </a:lnTo>
                  <a:lnTo>
                    <a:pt x="0" y="482"/>
                  </a:lnTo>
                  <a:lnTo>
                    <a:pt x="0" y="457"/>
                  </a:lnTo>
                  <a:lnTo>
                    <a:pt x="2" y="433"/>
                  </a:lnTo>
                  <a:lnTo>
                    <a:pt x="6" y="409"/>
                  </a:lnTo>
                  <a:lnTo>
                    <a:pt x="9" y="384"/>
                  </a:lnTo>
                  <a:lnTo>
                    <a:pt x="15" y="361"/>
                  </a:lnTo>
                  <a:lnTo>
                    <a:pt x="22" y="338"/>
                  </a:lnTo>
                  <a:lnTo>
                    <a:pt x="29" y="316"/>
                  </a:lnTo>
                  <a:lnTo>
                    <a:pt x="38" y="295"/>
                  </a:lnTo>
                  <a:lnTo>
                    <a:pt x="47" y="273"/>
                  </a:lnTo>
                  <a:lnTo>
                    <a:pt x="57" y="252"/>
                  </a:lnTo>
                  <a:lnTo>
                    <a:pt x="69" y="232"/>
                  </a:lnTo>
                  <a:lnTo>
                    <a:pt x="82" y="213"/>
                  </a:lnTo>
                  <a:lnTo>
                    <a:pt x="95" y="193"/>
                  </a:lnTo>
                  <a:lnTo>
                    <a:pt x="109" y="176"/>
                  </a:lnTo>
                  <a:lnTo>
                    <a:pt x="124" y="157"/>
                  </a:lnTo>
                  <a:lnTo>
                    <a:pt x="140" y="141"/>
                  </a:lnTo>
                  <a:lnTo>
                    <a:pt x="158" y="125"/>
                  </a:lnTo>
                  <a:lnTo>
                    <a:pt x="175" y="110"/>
                  </a:lnTo>
                  <a:lnTo>
                    <a:pt x="193" y="95"/>
                  </a:lnTo>
                  <a:lnTo>
                    <a:pt x="212" y="82"/>
                  </a:lnTo>
                  <a:lnTo>
                    <a:pt x="231" y="70"/>
                  </a:lnTo>
                  <a:lnTo>
                    <a:pt x="252" y="58"/>
                  </a:lnTo>
                  <a:lnTo>
                    <a:pt x="273" y="48"/>
                  </a:lnTo>
                  <a:lnTo>
                    <a:pt x="294" y="38"/>
                  </a:lnTo>
                  <a:lnTo>
                    <a:pt x="315" y="29"/>
                  </a:lnTo>
                  <a:lnTo>
                    <a:pt x="339" y="21"/>
                  </a:lnTo>
                  <a:lnTo>
                    <a:pt x="360" y="16"/>
                  </a:lnTo>
                  <a:lnTo>
                    <a:pt x="385" y="10"/>
                  </a:lnTo>
                  <a:lnTo>
                    <a:pt x="408" y="5"/>
                  </a:lnTo>
                  <a:lnTo>
                    <a:pt x="432" y="3"/>
                  </a:lnTo>
                  <a:lnTo>
                    <a:pt x="456" y="1"/>
                  </a:lnTo>
                  <a:lnTo>
                    <a:pt x="481" y="0"/>
                  </a:lnTo>
                  <a:lnTo>
                    <a:pt x="481" y="0"/>
                  </a:lnTo>
                  <a:lnTo>
                    <a:pt x="507" y="1"/>
                  </a:lnTo>
                  <a:lnTo>
                    <a:pt x="531" y="3"/>
                  </a:lnTo>
                  <a:lnTo>
                    <a:pt x="555" y="5"/>
                  </a:lnTo>
                  <a:lnTo>
                    <a:pt x="578" y="10"/>
                  </a:lnTo>
                  <a:lnTo>
                    <a:pt x="602" y="16"/>
                  </a:lnTo>
                  <a:lnTo>
                    <a:pt x="624" y="21"/>
                  </a:lnTo>
                  <a:lnTo>
                    <a:pt x="647" y="29"/>
                  </a:lnTo>
                  <a:lnTo>
                    <a:pt x="669" y="38"/>
                  </a:lnTo>
                  <a:lnTo>
                    <a:pt x="690" y="48"/>
                  </a:lnTo>
                  <a:lnTo>
                    <a:pt x="711" y="58"/>
                  </a:lnTo>
                  <a:lnTo>
                    <a:pt x="731" y="70"/>
                  </a:lnTo>
                  <a:lnTo>
                    <a:pt x="751" y="82"/>
                  </a:lnTo>
                  <a:lnTo>
                    <a:pt x="769" y="95"/>
                  </a:lnTo>
                  <a:lnTo>
                    <a:pt x="788" y="110"/>
                  </a:lnTo>
                  <a:lnTo>
                    <a:pt x="805" y="125"/>
                  </a:lnTo>
                  <a:lnTo>
                    <a:pt x="822" y="141"/>
                  </a:lnTo>
                  <a:lnTo>
                    <a:pt x="838" y="157"/>
                  </a:lnTo>
                  <a:lnTo>
                    <a:pt x="853" y="176"/>
                  </a:lnTo>
                  <a:lnTo>
                    <a:pt x="867" y="193"/>
                  </a:lnTo>
                  <a:lnTo>
                    <a:pt x="881" y="213"/>
                  </a:lnTo>
                  <a:lnTo>
                    <a:pt x="894" y="232"/>
                  </a:lnTo>
                  <a:lnTo>
                    <a:pt x="905" y="252"/>
                  </a:lnTo>
                  <a:lnTo>
                    <a:pt x="916" y="273"/>
                  </a:lnTo>
                  <a:lnTo>
                    <a:pt x="925" y="295"/>
                  </a:lnTo>
                  <a:lnTo>
                    <a:pt x="934" y="316"/>
                  </a:lnTo>
                  <a:lnTo>
                    <a:pt x="941" y="338"/>
                  </a:lnTo>
                  <a:lnTo>
                    <a:pt x="948" y="361"/>
                  </a:lnTo>
                  <a:lnTo>
                    <a:pt x="954" y="384"/>
                  </a:lnTo>
                  <a:lnTo>
                    <a:pt x="957" y="409"/>
                  </a:lnTo>
                  <a:lnTo>
                    <a:pt x="961" y="433"/>
                  </a:lnTo>
                  <a:lnTo>
                    <a:pt x="963" y="457"/>
                  </a:lnTo>
                  <a:lnTo>
                    <a:pt x="963" y="482"/>
                  </a:lnTo>
                  <a:lnTo>
                    <a:pt x="963"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p:cNvSpPr>
              <a:spLocks/>
            </p:cNvSpPr>
            <p:nvPr userDrawn="1"/>
          </p:nvSpPr>
          <p:spPr bwMode="auto">
            <a:xfrm>
              <a:off x="3673" y="1891"/>
              <a:ext cx="482" cy="482"/>
            </a:xfrm>
            <a:custGeom>
              <a:avLst/>
              <a:gdLst>
                <a:gd name="T0" fmla="*/ 963 w 965"/>
                <a:gd name="T1" fmla="*/ 507 h 964"/>
                <a:gd name="T2" fmla="*/ 954 w 965"/>
                <a:gd name="T3" fmla="*/ 579 h 964"/>
                <a:gd name="T4" fmla="*/ 935 w 965"/>
                <a:gd name="T5" fmla="*/ 647 h 964"/>
                <a:gd name="T6" fmla="*/ 906 w 965"/>
                <a:gd name="T7" fmla="*/ 712 h 964"/>
                <a:gd name="T8" fmla="*/ 869 w 965"/>
                <a:gd name="T9" fmla="*/ 770 h 964"/>
                <a:gd name="T10" fmla="*/ 823 w 965"/>
                <a:gd name="T11" fmla="*/ 822 h 964"/>
                <a:gd name="T12" fmla="*/ 771 w 965"/>
                <a:gd name="T13" fmla="*/ 868 h 964"/>
                <a:gd name="T14" fmla="*/ 712 w 965"/>
                <a:gd name="T15" fmla="*/ 905 h 964"/>
                <a:gd name="T16" fmla="*/ 648 w 965"/>
                <a:gd name="T17" fmla="*/ 934 h 964"/>
                <a:gd name="T18" fmla="*/ 580 w 965"/>
                <a:gd name="T19" fmla="*/ 954 h 964"/>
                <a:gd name="T20" fmla="*/ 507 w 965"/>
                <a:gd name="T21" fmla="*/ 963 h 964"/>
                <a:gd name="T22" fmla="*/ 458 w 965"/>
                <a:gd name="T23" fmla="*/ 963 h 964"/>
                <a:gd name="T24" fmla="*/ 385 w 965"/>
                <a:gd name="T25" fmla="*/ 954 h 964"/>
                <a:gd name="T26" fmla="*/ 317 w 965"/>
                <a:gd name="T27" fmla="*/ 934 h 964"/>
                <a:gd name="T28" fmla="*/ 253 w 965"/>
                <a:gd name="T29" fmla="*/ 905 h 964"/>
                <a:gd name="T30" fmla="*/ 194 w 965"/>
                <a:gd name="T31" fmla="*/ 868 h 964"/>
                <a:gd name="T32" fmla="*/ 142 w 965"/>
                <a:gd name="T33" fmla="*/ 822 h 964"/>
                <a:gd name="T34" fmla="*/ 97 w 965"/>
                <a:gd name="T35" fmla="*/ 770 h 964"/>
                <a:gd name="T36" fmla="*/ 59 w 965"/>
                <a:gd name="T37" fmla="*/ 712 h 964"/>
                <a:gd name="T38" fmla="*/ 30 w 965"/>
                <a:gd name="T39" fmla="*/ 647 h 964"/>
                <a:gd name="T40" fmla="*/ 11 w 965"/>
                <a:gd name="T41" fmla="*/ 579 h 964"/>
                <a:gd name="T42" fmla="*/ 1 w 965"/>
                <a:gd name="T43" fmla="*/ 507 h 964"/>
                <a:gd name="T44" fmla="*/ 1 w 965"/>
                <a:gd name="T45" fmla="*/ 457 h 964"/>
                <a:gd name="T46" fmla="*/ 11 w 965"/>
                <a:gd name="T47" fmla="*/ 384 h 964"/>
                <a:gd name="T48" fmla="*/ 30 w 965"/>
                <a:gd name="T49" fmla="*/ 316 h 964"/>
                <a:gd name="T50" fmla="*/ 59 w 965"/>
                <a:gd name="T51" fmla="*/ 252 h 964"/>
                <a:gd name="T52" fmla="*/ 97 w 965"/>
                <a:gd name="T53" fmla="*/ 193 h 964"/>
                <a:gd name="T54" fmla="*/ 142 w 965"/>
                <a:gd name="T55" fmla="*/ 141 h 964"/>
                <a:gd name="T56" fmla="*/ 194 w 965"/>
                <a:gd name="T57" fmla="*/ 95 h 964"/>
                <a:gd name="T58" fmla="*/ 253 w 965"/>
                <a:gd name="T59" fmla="*/ 58 h 964"/>
                <a:gd name="T60" fmla="*/ 317 w 965"/>
                <a:gd name="T61" fmla="*/ 29 h 964"/>
                <a:gd name="T62" fmla="*/ 385 w 965"/>
                <a:gd name="T63" fmla="*/ 10 h 964"/>
                <a:gd name="T64" fmla="*/ 458 w 965"/>
                <a:gd name="T65" fmla="*/ 1 h 964"/>
                <a:gd name="T66" fmla="*/ 507 w 965"/>
                <a:gd name="T67" fmla="*/ 1 h 964"/>
                <a:gd name="T68" fmla="*/ 580 w 965"/>
                <a:gd name="T69" fmla="*/ 10 h 964"/>
                <a:gd name="T70" fmla="*/ 648 w 965"/>
                <a:gd name="T71" fmla="*/ 29 h 964"/>
                <a:gd name="T72" fmla="*/ 712 w 965"/>
                <a:gd name="T73" fmla="*/ 58 h 964"/>
                <a:gd name="T74" fmla="*/ 771 w 965"/>
                <a:gd name="T75" fmla="*/ 95 h 964"/>
                <a:gd name="T76" fmla="*/ 823 w 965"/>
                <a:gd name="T77" fmla="*/ 141 h 964"/>
                <a:gd name="T78" fmla="*/ 869 w 965"/>
                <a:gd name="T79" fmla="*/ 193 h 964"/>
                <a:gd name="T80" fmla="*/ 906 w 965"/>
                <a:gd name="T81" fmla="*/ 252 h 964"/>
                <a:gd name="T82" fmla="*/ 935 w 965"/>
                <a:gd name="T83" fmla="*/ 316 h 964"/>
                <a:gd name="T84" fmla="*/ 954 w 965"/>
                <a:gd name="T85" fmla="*/ 384 h 964"/>
                <a:gd name="T86" fmla="*/ 963 w 965"/>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5" h="964">
                  <a:moveTo>
                    <a:pt x="965" y="482"/>
                  </a:moveTo>
                  <a:lnTo>
                    <a:pt x="965" y="482"/>
                  </a:lnTo>
                  <a:lnTo>
                    <a:pt x="963" y="507"/>
                  </a:lnTo>
                  <a:lnTo>
                    <a:pt x="962" y="531"/>
                  </a:lnTo>
                  <a:lnTo>
                    <a:pt x="959" y="555"/>
                  </a:lnTo>
                  <a:lnTo>
                    <a:pt x="954" y="579"/>
                  </a:lnTo>
                  <a:lnTo>
                    <a:pt x="950" y="602"/>
                  </a:lnTo>
                  <a:lnTo>
                    <a:pt x="943" y="625"/>
                  </a:lnTo>
                  <a:lnTo>
                    <a:pt x="935" y="647"/>
                  </a:lnTo>
                  <a:lnTo>
                    <a:pt x="927" y="669"/>
                  </a:lnTo>
                  <a:lnTo>
                    <a:pt x="917" y="691"/>
                  </a:lnTo>
                  <a:lnTo>
                    <a:pt x="906" y="712"/>
                  </a:lnTo>
                  <a:lnTo>
                    <a:pt x="894" y="731"/>
                  </a:lnTo>
                  <a:lnTo>
                    <a:pt x="882" y="751"/>
                  </a:lnTo>
                  <a:lnTo>
                    <a:pt x="869" y="770"/>
                  </a:lnTo>
                  <a:lnTo>
                    <a:pt x="854" y="789"/>
                  </a:lnTo>
                  <a:lnTo>
                    <a:pt x="839" y="806"/>
                  </a:lnTo>
                  <a:lnTo>
                    <a:pt x="823" y="822"/>
                  </a:lnTo>
                  <a:lnTo>
                    <a:pt x="807" y="838"/>
                  </a:lnTo>
                  <a:lnTo>
                    <a:pt x="789" y="853"/>
                  </a:lnTo>
                  <a:lnTo>
                    <a:pt x="771" y="868"/>
                  </a:lnTo>
                  <a:lnTo>
                    <a:pt x="751" y="881"/>
                  </a:lnTo>
                  <a:lnTo>
                    <a:pt x="732" y="894"/>
                  </a:lnTo>
                  <a:lnTo>
                    <a:pt x="712" y="905"/>
                  </a:lnTo>
                  <a:lnTo>
                    <a:pt x="692" y="917"/>
                  </a:lnTo>
                  <a:lnTo>
                    <a:pt x="670" y="926"/>
                  </a:lnTo>
                  <a:lnTo>
                    <a:pt x="648" y="934"/>
                  </a:lnTo>
                  <a:lnTo>
                    <a:pt x="626" y="942"/>
                  </a:lnTo>
                  <a:lnTo>
                    <a:pt x="603" y="949"/>
                  </a:lnTo>
                  <a:lnTo>
                    <a:pt x="580" y="954"/>
                  </a:lnTo>
                  <a:lnTo>
                    <a:pt x="556" y="958"/>
                  </a:lnTo>
                  <a:lnTo>
                    <a:pt x="531" y="962"/>
                  </a:lnTo>
                  <a:lnTo>
                    <a:pt x="507" y="963"/>
                  </a:lnTo>
                  <a:lnTo>
                    <a:pt x="483" y="964"/>
                  </a:lnTo>
                  <a:lnTo>
                    <a:pt x="483" y="964"/>
                  </a:lnTo>
                  <a:lnTo>
                    <a:pt x="458" y="963"/>
                  </a:lnTo>
                  <a:lnTo>
                    <a:pt x="433" y="962"/>
                  </a:lnTo>
                  <a:lnTo>
                    <a:pt x="409" y="958"/>
                  </a:lnTo>
                  <a:lnTo>
                    <a:pt x="385" y="954"/>
                  </a:lnTo>
                  <a:lnTo>
                    <a:pt x="362" y="949"/>
                  </a:lnTo>
                  <a:lnTo>
                    <a:pt x="339" y="942"/>
                  </a:lnTo>
                  <a:lnTo>
                    <a:pt x="317" y="934"/>
                  </a:lnTo>
                  <a:lnTo>
                    <a:pt x="295" y="926"/>
                  </a:lnTo>
                  <a:lnTo>
                    <a:pt x="273" y="917"/>
                  </a:lnTo>
                  <a:lnTo>
                    <a:pt x="253" y="905"/>
                  </a:lnTo>
                  <a:lnTo>
                    <a:pt x="233" y="894"/>
                  </a:lnTo>
                  <a:lnTo>
                    <a:pt x="213" y="881"/>
                  </a:lnTo>
                  <a:lnTo>
                    <a:pt x="194" y="868"/>
                  </a:lnTo>
                  <a:lnTo>
                    <a:pt x="177" y="853"/>
                  </a:lnTo>
                  <a:lnTo>
                    <a:pt x="158" y="838"/>
                  </a:lnTo>
                  <a:lnTo>
                    <a:pt x="142" y="822"/>
                  </a:lnTo>
                  <a:lnTo>
                    <a:pt x="126" y="806"/>
                  </a:lnTo>
                  <a:lnTo>
                    <a:pt x="111" y="789"/>
                  </a:lnTo>
                  <a:lnTo>
                    <a:pt x="97" y="770"/>
                  </a:lnTo>
                  <a:lnTo>
                    <a:pt x="83" y="751"/>
                  </a:lnTo>
                  <a:lnTo>
                    <a:pt x="71" y="731"/>
                  </a:lnTo>
                  <a:lnTo>
                    <a:pt x="59" y="712"/>
                  </a:lnTo>
                  <a:lnTo>
                    <a:pt x="49" y="691"/>
                  </a:lnTo>
                  <a:lnTo>
                    <a:pt x="38" y="669"/>
                  </a:lnTo>
                  <a:lnTo>
                    <a:pt x="30" y="647"/>
                  </a:lnTo>
                  <a:lnTo>
                    <a:pt x="22" y="625"/>
                  </a:lnTo>
                  <a:lnTo>
                    <a:pt x="16" y="602"/>
                  </a:lnTo>
                  <a:lnTo>
                    <a:pt x="11" y="579"/>
                  </a:lnTo>
                  <a:lnTo>
                    <a:pt x="6" y="555"/>
                  </a:lnTo>
                  <a:lnTo>
                    <a:pt x="4" y="531"/>
                  </a:lnTo>
                  <a:lnTo>
                    <a:pt x="1" y="507"/>
                  </a:lnTo>
                  <a:lnTo>
                    <a:pt x="0" y="482"/>
                  </a:lnTo>
                  <a:lnTo>
                    <a:pt x="0" y="482"/>
                  </a:lnTo>
                  <a:lnTo>
                    <a:pt x="1" y="457"/>
                  </a:lnTo>
                  <a:lnTo>
                    <a:pt x="4" y="433"/>
                  </a:lnTo>
                  <a:lnTo>
                    <a:pt x="6" y="409"/>
                  </a:lnTo>
                  <a:lnTo>
                    <a:pt x="11" y="384"/>
                  </a:lnTo>
                  <a:lnTo>
                    <a:pt x="16" y="361"/>
                  </a:lnTo>
                  <a:lnTo>
                    <a:pt x="22" y="338"/>
                  </a:lnTo>
                  <a:lnTo>
                    <a:pt x="30" y="316"/>
                  </a:lnTo>
                  <a:lnTo>
                    <a:pt x="38" y="295"/>
                  </a:lnTo>
                  <a:lnTo>
                    <a:pt x="49" y="273"/>
                  </a:lnTo>
                  <a:lnTo>
                    <a:pt x="59" y="252"/>
                  </a:lnTo>
                  <a:lnTo>
                    <a:pt x="71" y="232"/>
                  </a:lnTo>
                  <a:lnTo>
                    <a:pt x="83" y="213"/>
                  </a:lnTo>
                  <a:lnTo>
                    <a:pt x="97" y="193"/>
                  </a:lnTo>
                  <a:lnTo>
                    <a:pt x="111" y="176"/>
                  </a:lnTo>
                  <a:lnTo>
                    <a:pt x="126" y="157"/>
                  </a:lnTo>
                  <a:lnTo>
                    <a:pt x="142" y="141"/>
                  </a:lnTo>
                  <a:lnTo>
                    <a:pt x="158" y="125"/>
                  </a:lnTo>
                  <a:lnTo>
                    <a:pt x="177" y="110"/>
                  </a:lnTo>
                  <a:lnTo>
                    <a:pt x="194" y="95"/>
                  </a:lnTo>
                  <a:lnTo>
                    <a:pt x="213" y="82"/>
                  </a:lnTo>
                  <a:lnTo>
                    <a:pt x="233" y="70"/>
                  </a:lnTo>
                  <a:lnTo>
                    <a:pt x="253" y="58"/>
                  </a:lnTo>
                  <a:lnTo>
                    <a:pt x="273" y="48"/>
                  </a:lnTo>
                  <a:lnTo>
                    <a:pt x="295" y="38"/>
                  </a:lnTo>
                  <a:lnTo>
                    <a:pt x="317" y="29"/>
                  </a:lnTo>
                  <a:lnTo>
                    <a:pt x="339" y="21"/>
                  </a:lnTo>
                  <a:lnTo>
                    <a:pt x="362" y="16"/>
                  </a:lnTo>
                  <a:lnTo>
                    <a:pt x="385" y="10"/>
                  </a:lnTo>
                  <a:lnTo>
                    <a:pt x="409" y="5"/>
                  </a:lnTo>
                  <a:lnTo>
                    <a:pt x="433" y="3"/>
                  </a:lnTo>
                  <a:lnTo>
                    <a:pt x="458" y="1"/>
                  </a:lnTo>
                  <a:lnTo>
                    <a:pt x="483" y="0"/>
                  </a:lnTo>
                  <a:lnTo>
                    <a:pt x="483" y="0"/>
                  </a:lnTo>
                  <a:lnTo>
                    <a:pt x="507" y="1"/>
                  </a:lnTo>
                  <a:lnTo>
                    <a:pt x="531" y="3"/>
                  </a:lnTo>
                  <a:lnTo>
                    <a:pt x="556" y="5"/>
                  </a:lnTo>
                  <a:lnTo>
                    <a:pt x="580" y="10"/>
                  </a:lnTo>
                  <a:lnTo>
                    <a:pt x="603" y="16"/>
                  </a:lnTo>
                  <a:lnTo>
                    <a:pt x="626" y="21"/>
                  </a:lnTo>
                  <a:lnTo>
                    <a:pt x="648" y="29"/>
                  </a:lnTo>
                  <a:lnTo>
                    <a:pt x="670" y="38"/>
                  </a:lnTo>
                  <a:lnTo>
                    <a:pt x="692" y="48"/>
                  </a:lnTo>
                  <a:lnTo>
                    <a:pt x="712" y="58"/>
                  </a:lnTo>
                  <a:lnTo>
                    <a:pt x="732" y="70"/>
                  </a:lnTo>
                  <a:lnTo>
                    <a:pt x="751" y="82"/>
                  </a:lnTo>
                  <a:lnTo>
                    <a:pt x="771" y="95"/>
                  </a:lnTo>
                  <a:lnTo>
                    <a:pt x="789" y="110"/>
                  </a:lnTo>
                  <a:lnTo>
                    <a:pt x="807" y="125"/>
                  </a:lnTo>
                  <a:lnTo>
                    <a:pt x="823" y="141"/>
                  </a:lnTo>
                  <a:lnTo>
                    <a:pt x="839" y="157"/>
                  </a:lnTo>
                  <a:lnTo>
                    <a:pt x="854" y="176"/>
                  </a:lnTo>
                  <a:lnTo>
                    <a:pt x="869" y="193"/>
                  </a:lnTo>
                  <a:lnTo>
                    <a:pt x="882" y="213"/>
                  </a:lnTo>
                  <a:lnTo>
                    <a:pt x="894" y="232"/>
                  </a:lnTo>
                  <a:lnTo>
                    <a:pt x="906" y="252"/>
                  </a:lnTo>
                  <a:lnTo>
                    <a:pt x="917" y="273"/>
                  </a:lnTo>
                  <a:lnTo>
                    <a:pt x="927" y="295"/>
                  </a:lnTo>
                  <a:lnTo>
                    <a:pt x="935" y="316"/>
                  </a:lnTo>
                  <a:lnTo>
                    <a:pt x="943" y="338"/>
                  </a:lnTo>
                  <a:lnTo>
                    <a:pt x="950" y="361"/>
                  </a:lnTo>
                  <a:lnTo>
                    <a:pt x="954" y="384"/>
                  </a:lnTo>
                  <a:lnTo>
                    <a:pt x="959" y="409"/>
                  </a:lnTo>
                  <a:lnTo>
                    <a:pt x="962" y="433"/>
                  </a:lnTo>
                  <a:lnTo>
                    <a:pt x="963" y="457"/>
                  </a:lnTo>
                  <a:lnTo>
                    <a:pt x="965" y="482"/>
                  </a:lnTo>
                  <a:lnTo>
                    <a:pt x="965"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p:cNvSpPr>
              <a:spLocks noEditPoints="1"/>
            </p:cNvSpPr>
            <p:nvPr userDrawn="1"/>
          </p:nvSpPr>
          <p:spPr bwMode="auto">
            <a:xfrm>
              <a:off x="2672" y="1966"/>
              <a:ext cx="198" cy="198"/>
            </a:xfrm>
            <a:custGeom>
              <a:avLst/>
              <a:gdLst>
                <a:gd name="T0" fmla="*/ 179 w 396"/>
                <a:gd name="T1" fmla="*/ 396 h 397"/>
                <a:gd name="T2" fmla="*/ 122 w 396"/>
                <a:gd name="T3" fmla="*/ 382 h 397"/>
                <a:gd name="T4" fmla="*/ 73 w 396"/>
                <a:gd name="T5" fmla="*/ 352 h 397"/>
                <a:gd name="T6" fmla="*/ 45 w 396"/>
                <a:gd name="T7" fmla="*/ 324 h 397"/>
                <a:gd name="T8" fmla="*/ 15 w 396"/>
                <a:gd name="T9" fmla="*/ 273 h 397"/>
                <a:gd name="T10" fmla="*/ 1 w 396"/>
                <a:gd name="T11" fmla="*/ 218 h 397"/>
                <a:gd name="T12" fmla="*/ 4 w 396"/>
                <a:gd name="T13" fmla="*/ 160 h 397"/>
                <a:gd name="T14" fmla="*/ 23 w 396"/>
                <a:gd name="T15" fmla="*/ 106 h 397"/>
                <a:gd name="T16" fmla="*/ 58 w 396"/>
                <a:gd name="T17" fmla="*/ 59 h 397"/>
                <a:gd name="T18" fmla="*/ 89 w 396"/>
                <a:gd name="T19" fmla="*/ 34 h 397"/>
                <a:gd name="T20" fmla="*/ 141 w 396"/>
                <a:gd name="T21" fmla="*/ 10 h 397"/>
                <a:gd name="T22" fmla="*/ 198 w 396"/>
                <a:gd name="T23" fmla="*/ 0 h 397"/>
                <a:gd name="T24" fmla="*/ 237 w 396"/>
                <a:gd name="T25" fmla="*/ 4 h 397"/>
                <a:gd name="T26" fmla="*/ 292 w 396"/>
                <a:gd name="T27" fmla="*/ 23 h 397"/>
                <a:gd name="T28" fmla="*/ 339 w 396"/>
                <a:gd name="T29" fmla="*/ 59 h 397"/>
                <a:gd name="T30" fmla="*/ 364 w 396"/>
                <a:gd name="T31" fmla="*/ 89 h 397"/>
                <a:gd name="T32" fmla="*/ 388 w 396"/>
                <a:gd name="T33" fmla="*/ 142 h 397"/>
                <a:gd name="T34" fmla="*/ 396 w 396"/>
                <a:gd name="T35" fmla="*/ 199 h 397"/>
                <a:gd name="T36" fmla="*/ 388 w 396"/>
                <a:gd name="T37" fmla="*/ 255 h 397"/>
                <a:gd name="T38" fmla="*/ 364 w 396"/>
                <a:gd name="T39" fmla="*/ 308 h 397"/>
                <a:gd name="T40" fmla="*/ 339 w 396"/>
                <a:gd name="T41" fmla="*/ 339 h 397"/>
                <a:gd name="T42" fmla="*/ 292 w 396"/>
                <a:gd name="T43" fmla="*/ 374 h 397"/>
                <a:gd name="T44" fmla="*/ 237 w 396"/>
                <a:gd name="T45" fmla="*/ 393 h 397"/>
                <a:gd name="T46" fmla="*/ 198 w 396"/>
                <a:gd name="T47" fmla="*/ 397 h 397"/>
                <a:gd name="T48" fmla="*/ 180 w 396"/>
                <a:gd name="T49" fmla="*/ 12 h 397"/>
                <a:gd name="T50" fmla="*/ 127 w 396"/>
                <a:gd name="T51" fmla="*/ 26 h 397"/>
                <a:gd name="T52" fmla="*/ 80 w 396"/>
                <a:gd name="T53" fmla="*/ 53 h 397"/>
                <a:gd name="T54" fmla="*/ 53 w 396"/>
                <a:gd name="T55" fmla="*/ 80 h 397"/>
                <a:gd name="T56" fmla="*/ 24 w 396"/>
                <a:gd name="T57" fmla="*/ 128 h 397"/>
                <a:gd name="T58" fmla="*/ 12 w 396"/>
                <a:gd name="T59" fmla="*/ 181 h 397"/>
                <a:gd name="T60" fmla="*/ 14 w 396"/>
                <a:gd name="T61" fmla="*/ 234 h 397"/>
                <a:gd name="T62" fmla="*/ 32 w 396"/>
                <a:gd name="T63" fmla="*/ 286 h 397"/>
                <a:gd name="T64" fmla="*/ 66 w 396"/>
                <a:gd name="T65" fmla="*/ 331 h 397"/>
                <a:gd name="T66" fmla="*/ 95 w 396"/>
                <a:gd name="T67" fmla="*/ 355 h 397"/>
                <a:gd name="T68" fmla="*/ 144 w 396"/>
                <a:gd name="T69" fmla="*/ 378 h 397"/>
                <a:gd name="T70" fmla="*/ 198 w 396"/>
                <a:gd name="T71" fmla="*/ 386 h 397"/>
                <a:gd name="T72" fmla="*/ 235 w 396"/>
                <a:gd name="T73" fmla="*/ 383 h 397"/>
                <a:gd name="T74" fmla="*/ 287 w 396"/>
                <a:gd name="T75" fmla="*/ 364 h 397"/>
                <a:gd name="T76" fmla="*/ 331 w 396"/>
                <a:gd name="T77" fmla="*/ 331 h 397"/>
                <a:gd name="T78" fmla="*/ 355 w 396"/>
                <a:gd name="T79" fmla="*/ 302 h 397"/>
                <a:gd name="T80" fmla="*/ 378 w 396"/>
                <a:gd name="T81" fmla="*/ 253 h 397"/>
                <a:gd name="T82" fmla="*/ 386 w 396"/>
                <a:gd name="T83" fmla="*/ 199 h 397"/>
                <a:gd name="T84" fmla="*/ 378 w 396"/>
                <a:gd name="T85" fmla="*/ 146 h 397"/>
                <a:gd name="T86" fmla="*/ 355 w 396"/>
                <a:gd name="T87" fmla="*/ 96 h 397"/>
                <a:gd name="T88" fmla="*/ 331 w 396"/>
                <a:gd name="T89" fmla="*/ 66 h 397"/>
                <a:gd name="T90" fmla="*/ 287 w 396"/>
                <a:gd name="T91" fmla="*/ 34 h 397"/>
                <a:gd name="T92" fmla="*/ 235 w 396"/>
                <a:gd name="T93" fmla="*/ 15 h 397"/>
                <a:gd name="T94" fmla="*/ 198 w 396"/>
                <a:gd name="T95" fmla="*/ 1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397">
                  <a:moveTo>
                    <a:pt x="198" y="397"/>
                  </a:moveTo>
                  <a:lnTo>
                    <a:pt x="198" y="397"/>
                  </a:lnTo>
                  <a:lnTo>
                    <a:pt x="179" y="396"/>
                  </a:lnTo>
                  <a:lnTo>
                    <a:pt x="159" y="393"/>
                  </a:lnTo>
                  <a:lnTo>
                    <a:pt x="141" y="389"/>
                  </a:lnTo>
                  <a:lnTo>
                    <a:pt x="122" y="382"/>
                  </a:lnTo>
                  <a:lnTo>
                    <a:pt x="105" y="374"/>
                  </a:lnTo>
                  <a:lnTo>
                    <a:pt x="89" y="363"/>
                  </a:lnTo>
                  <a:lnTo>
                    <a:pt x="73" y="352"/>
                  </a:lnTo>
                  <a:lnTo>
                    <a:pt x="58" y="339"/>
                  </a:lnTo>
                  <a:lnTo>
                    <a:pt x="58" y="339"/>
                  </a:lnTo>
                  <a:lnTo>
                    <a:pt x="45" y="324"/>
                  </a:lnTo>
                  <a:lnTo>
                    <a:pt x="32" y="308"/>
                  </a:lnTo>
                  <a:lnTo>
                    <a:pt x="23" y="291"/>
                  </a:lnTo>
                  <a:lnTo>
                    <a:pt x="15" y="273"/>
                  </a:lnTo>
                  <a:lnTo>
                    <a:pt x="8" y="255"/>
                  </a:lnTo>
                  <a:lnTo>
                    <a:pt x="4" y="237"/>
                  </a:lnTo>
                  <a:lnTo>
                    <a:pt x="1" y="218"/>
                  </a:lnTo>
                  <a:lnTo>
                    <a:pt x="0" y="199"/>
                  </a:lnTo>
                  <a:lnTo>
                    <a:pt x="1" y="180"/>
                  </a:lnTo>
                  <a:lnTo>
                    <a:pt x="4" y="160"/>
                  </a:lnTo>
                  <a:lnTo>
                    <a:pt x="8" y="142"/>
                  </a:lnTo>
                  <a:lnTo>
                    <a:pt x="15" y="124"/>
                  </a:lnTo>
                  <a:lnTo>
                    <a:pt x="23" y="106"/>
                  </a:lnTo>
                  <a:lnTo>
                    <a:pt x="32" y="89"/>
                  </a:lnTo>
                  <a:lnTo>
                    <a:pt x="45" y="74"/>
                  </a:lnTo>
                  <a:lnTo>
                    <a:pt x="58" y="59"/>
                  </a:lnTo>
                  <a:lnTo>
                    <a:pt x="58" y="59"/>
                  </a:lnTo>
                  <a:lnTo>
                    <a:pt x="73" y="45"/>
                  </a:lnTo>
                  <a:lnTo>
                    <a:pt x="89" y="34"/>
                  </a:lnTo>
                  <a:lnTo>
                    <a:pt x="105" y="23"/>
                  </a:lnTo>
                  <a:lnTo>
                    <a:pt x="122" y="15"/>
                  </a:lnTo>
                  <a:lnTo>
                    <a:pt x="141" y="10"/>
                  </a:lnTo>
                  <a:lnTo>
                    <a:pt x="159" y="4"/>
                  </a:lnTo>
                  <a:lnTo>
                    <a:pt x="179" y="1"/>
                  </a:lnTo>
                  <a:lnTo>
                    <a:pt x="198" y="0"/>
                  </a:lnTo>
                  <a:lnTo>
                    <a:pt x="198" y="0"/>
                  </a:lnTo>
                  <a:lnTo>
                    <a:pt x="218" y="1"/>
                  </a:lnTo>
                  <a:lnTo>
                    <a:pt x="237" y="4"/>
                  </a:lnTo>
                  <a:lnTo>
                    <a:pt x="256" y="10"/>
                  </a:lnTo>
                  <a:lnTo>
                    <a:pt x="274" y="15"/>
                  </a:lnTo>
                  <a:lnTo>
                    <a:pt x="292" y="23"/>
                  </a:lnTo>
                  <a:lnTo>
                    <a:pt x="309" y="34"/>
                  </a:lnTo>
                  <a:lnTo>
                    <a:pt x="324" y="45"/>
                  </a:lnTo>
                  <a:lnTo>
                    <a:pt x="339" y="59"/>
                  </a:lnTo>
                  <a:lnTo>
                    <a:pt x="339" y="59"/>
                  </a:lnTo>
                  <a:lnTo>
                    <a:pt x="353" y="74"/>
                  </a:lnTo>
                  <a:lnTo>
                    <a:pt x="364" y="89"/>
                  </a:lnTo>
                  <a:lnTo>
                    <a:pt x="373" y="106"/>
                  </a:lnTo>
                  <a:lnTo>
                    <a:pt x="383" y="124"/>
                  </a:lnTo>
                  <a:lnTo>
                    <a:pt x="388" y="142"/>
                  </a:lnTo>
                  <a:lnTo>
                    <a:pt x="393" y="160"/>
                  </a:lnTo>
                  <a:lnTo>
                    <a:pt x="395" y="180"/>
                  </a:lnTo>
                  <a:lnTo>
                    <a:pt x="396" y="199"/>
                  </a:lnTo>
                  <a:lnTo>
                    <a:pt x="395" y="218"/>
                  </a:lnTo>
                  <a:lnTo>
                    <a:pt x="393" y="237"/>
                  </a:lnTo>
                  <a:lnTo>
                    <a:pt x="388" y="255"/>
                  </a:lnTo>
                  <a:lnTo>
                    <a:pt x="383" y="273"/>
                  </a:lnTo>
                  <a:lnTo>
                    <a:pt x="373" y="291"/>
                  </a:lnTo>
                  <a:lnTo>
                    <a:pt x="364" y="308"/>
                  </a:lnTo>
                  <a:lnTo>
                    <a:pt x="353" y="324"/>
                  </a:lnTo>
                  <a:lnTo>
                    <a:pt x="339" y="339"/>
                  </a:lnTo>
                  <a:lnTo>
                    <a:pt x="339" y="339"/>
                  </a:lnTo>
                  <a:lnTo>
                    <a:pt x="324" y="352"/>
                  </a:lnTo>
                  <a:lnTo>
                    <a:pt x="309" y="363"/>
                  </a:lnTo>
                  <a:lnTo>
                    <a:pt x="292" y="374"/>
                  </a:lnTo>
                  <a:lnTo>
                    <a:pt x="274" y="382"/>
                  </a:lnTo>
                  <a:lnTo>
                    <a:pt x="256" y="389"/>
                  </a:lnTo>
                  <a:lnTo>
                    <a:pt x="237" y="393"/>
                  </a:lnTo>
                  <a:lnTo>
                    <a:pt x="218" y="396"/>
                  </a:lnTo>
                  <a:lnTo>
                    <a:pt x="198" y="397"/>
                  </a:lnTo>
                  <a:lnTo>
                    <a:pt x="198" y="397"/>
                  </a:lnTo>
                  <a:close/>
                  <a:moveTo>
                    <a:pt x="198" y="11"/>
                  </a:moveTo>
                  <a:lnTo>
                    <a:pt x="198" y="11"/>
                  </a:lnTo>
                  <a:lnTo>
                    <a:pt x="180" y="12"/>
                  </a:lnTo>
                  <a:lnTo>
                    <a:pt x="161" y="15"/>
                  </a:lnTo>
                  <a:lnTo>
                    <a:pt x="144" y="19"/>
                  </a:lnTo>
                  <a:lnTo>
                    <a:pt x="127" y="26"/>
                  </a:lnTo>
                  <a:lnTo>
                    <a:pt x="111" y="34"/>
                  </a:lnTo>
                  <a:lnTo>
                    <a:pt x="95" y="43"/>
                  </a:lnTo>
                  <a:lnTo>
                    <a:pt x="80" y="53"/>
                  </a:lnTo>
                  <a:lnTo>
                    <a:pt x="66" y="66"/>
                  </a:lnTo>
                  <a:lnTo>
                    <a:pt x="66" y="66"/>
                  </a:lnTo>
                  <a:lnTo>
                    <a:pt x="53" y="80"/>
                  </a:lnTo>
                  <a:lnTo>
                    <a:pt x="42" y="96"/>
                  </a:lnTo>
                  <a:lnTo>
                    <a:pt x="32" y="111"/>
                  </a:lnTo>
                  <a:lnTo>
                    <a:pt x="24" y="128"/>
                  </a:lnTo>
                  <a:lnTo>
                    <a:pt x="19" y="146"/>
                  </a:lnTo>
                  <a:lnTo>
                    <a:pt x="14" y="163"/>
                  </a:lnTo>
                  <a:lnTo>
                    <a:pt x="12" y="181"/>
                  </a:lnTo>
                  <a:lnTo>
                    <a:pt x="12" y="199"/>
                  </a:lnTo>
                  <a:lnTo>
                    <a:pt x="12" y="217"/>
                  </a:lnTo>
                  <a:lnTo>
                    <a:pt x="14" y="234"/>
                  </a:lnTo>
                  <a:lnTo>
                    <a:pt x="19" y="253"/>
                  </a:lnTo>
                  <a:lnTo>
                    <a:pt x="24" y="269"/>
                  </a:lnTo>
                  <a:lnTo>
                    <a:pt x="32" y="286"/>
                  </a:lnTo>
                  <a:lnTo>
                    <a:pt x="42" y="302"/>
                  </a:lnTo>
                  <a:lnTo>
                    <a:pt x="53" y="317"/>
                  </a:lnTo>
                  <a:lnTo>
                    <a:pt x="66" y="331"/>
                  </a:lnTo>
                  <a:lnTo>
                    <a:pt x="66" y="331"/>
                  </a:lnTo>
                  <a:lnTo>
                    <a:pt x="80" y="344"/>
                  </a:lnTo>
                  <a:lnTo>
                    <a:pt x="95" y="355"/>
                  </a:lnTo>
                  <a:lnTo>
                    <a:pt x="111" y="364"/>
                  </a:lnTo>
                  <a:lnTo>
                    <a:pt x="127" y="372"/>
                  </a:lnTo>
                  <a:lnTo>
                    <a:pt x="144" y="378"/>
                  </a:lnTo>
                  <a:lnTo>
                    <a:pt x="161" y="383"/>
                  </a:lnTo>
                  <a:lnTo>
                    <a:pt x="180" y="385"/>
                  </a:lnTo>
                  <a:lnTo>
                    <a:pt x="198" y="386"/>
                  </a:lnTo>
                  <a:lnTo>
                    <a:pt x="198" y="386"/>
                  </a:lnTo>
                  <a:lnTo>
                    <a:pt x="217" y="385"/>
                  </a:lnTo>
                  <a:lnTo>
                    <a:pt x="235" y="383"/>
                  </a:lnTo>
                  <a:lnTo>
                    <a:pt x="254" y="378"/>
                  </a:lnTo>
                  <a:lnTo>
                    <a:pt x="270" y="372"/>
                  </a:lnTo>
                  <a:lnTo>
                    <a:pt x="287" y="364"/>
                  </a:lnTo>
                  <a:lnTo>
                    <a:pt x="302" y="355"/>
                  </a:lnTo>
                  <a:lnTo>
                    <a:pt x="317" y="344"/>
                  </a:lnTo>
                  <a:lnTo>
                    <a:pt x="331" y="331"/>
                  </a:lnTo>
                  <a:lnTo>
                    <a:pt x="331" y="331"/>
                  </a:lnTo>
                  <a:lnTo>
                    <a:pt x="343" y="317"/>
                  </a:lnTo>
                  <a:lnTo>
                    <a:pt x="355" y="302"/>
                  </a:lnTo>
                  <a:lnTo>
                    <a:pt x="364" y="286"/>
                  </a:lnTo>
                  <a:lnTo>
                    <a:pt x="372" y="269"/>
                  </a:lnTo>
                  <a:lnTo>
                    <a:pt x="378" y="253"/>
                  </a:lnTo>
                  <a:lnTo>
                    <a:pt x="383" y="234"/>
                  </a:lnTo>
                  <a:lnTo>
                    <a:pt x="385" y="217"/>
                  </a:lnTo>
                  <a:lnTo>
                    <a:pt x="386" y="199"/>
                  </a:lnTo>
                  <a:lnTo>
                    <a:pt x="385" y="181"/>
                  </a:lnTo>
                  <a:lnTo>
                    <a:pt x="383" y="163"/>
                  </a:lnTo>
                  <a:lnTo>
                    <a:pt x="378" y="146"/>
                  </a:lnTo>
                  <a:lnTo>
                    <a:pt x="372" y="128"/>
                  </a:lnTo>
                  <a:lnTo>
                    <a:pt x="364" y="111"/>
                  </a:lnTo>
                  <a:lnTo>
                    <a:pt x="355" y="96"/>
                  </a:lnTo>
                  <a:lnTo>
                    <a:pt x="343" y="80"/>
                  </a:lnTo>
                  <a:lnTo>
                    <a:pt x="331" y="66"/>
                  </a:lnTo>
                  <a:lnTo>
                    <a:pt x="331" y="66"/>
                  </a:lnTo>
                  <a:lnTo>
                    <a:pt x="317" y="53"/>
                  </a:lnTo>
                  <a:lnTo>
                    <a:pt x="302" y="43"/>
                  </a:lnTo>
                  <a:lnTo>
                    <a:pt x="287" y="34"/>
                  </a:lnTo>
                  <a:lnTo>
                    <a:pt x="270" y="26"/>
                  </a:lnTo>
                  <a:lnTo>
                    <a:pt x="254" y="19"/>
                  </a:lnTo>
                  <a:lnTo>
                    <a:pt x="235" y="15"/>
                  </a:lnTo>
                  <a:lnTo>
                    <a:pt x="217" y="12"/>
                  </a:lnTo>
                  <a:lnTo>
                    <a:pt x="198" y="11"/>
                  </a:lnTo>
                  <a:lnTo>
                    <a:pt x="198"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p:cNvSpPr>
              <a:spLocks noEditPoints="1"/>
            </p:cNvSpPr>
            <p:nvPr userDrawn="1"/>
          </p:nvSpPr>
          <p:spPr bwMode="auto">
            <a:xfrm>
              <a:off x="2688" y="1981"/>
              <a:ext cx="167" cy="167"/>
            </a:xfrm>
            <a:custGeom>
              <a:avLst/>
              <a:gdLst>
                <a:gd name="T0" fmla="*/ 151 w 334"/>
                <a:gd name="T1" fmla="*/ 335 h 335"/>
                <a:gd name="T2" fmla="*/ 104 w 334"/>
                <a:gd name="T3" fmla="*/ 322 h 335"/>
                <a:gd name="T4" fmla="*/ 61 w 334"/>
                <a:gd name="T5" fmla="*/ 298 h 335"/>
                <a:gd name="T6" fmla="*/ 38 w 334"/>
                <a:gd name="T7" fmla="*/ 274 h 335"/>
                <a:gd name="T8" fmla="*/ 13 w 334"/>
                <a:gd name="T9" fmla="*/ 232 h 335"/>
                <a:gd name="T10" fmla="*/ 1 w 334"/>
                <a:gd name="T11" fmla="*/ 185 h 335"/>
                <a:gd name="T12" fmla="*/ 1 w 334"/>
                <a:gd name="T13" fmla="*/ 151 h 335"/>
                <a:gd name="T14" fmla="*/ 13 w 334"/>
                <a:gd name="T15" fmla="*/ 104 h 335"/>
                <a:gd name="T16" fmla="*/ 38 w 334"/>
                <a:gd name="T17" fmla="*/ 61 h 335"/>
                <a:gd name="T18" fmla="*/ 61 w 334"/>
                <a:gd name="T19" fmla="*/ 38 h 335"/>
                <a:gd name="T20" fmla="*/ 104 w 334"/>
                <a:gd name="T21" fmla="*/ 13 h 335"/>
                <a:gd name="T22" fmla="*/ 151 w 334"/>
                <a:gd name="T23" fmla="*/ 2 h 335"/>
                <a:gd name="T24" fmla="*/ 185 w 334"/>
                <a:gd name="T25" fmla="*/ 2 h 335"/>
                <a:gd name="T26" fmla="*/ 232 w 334"/>
                <a:gd name="T27" fmla="*/ 13 h 335"/>
                <a:gd name="T28" fmla="*/ 273 w 334"/>
                <a:gd name="T29" fmla="*/ 38 h 335"/>
                <a:gd name="T30" fmla="*/ 297 w 334"/>
                <a:gd name="T31" fmla="*/ 61 h 335"/>
                <a:gd name="T32" fmla="*/ 322 w 334"/>
                <a:gd name="T33" fmla="*/ 104 h 335"/>
                <a:gd name="T34" fmla="*/ 334 w 334"/>
                <a:gd name="T35" fmla="*/ 151 h 335"/>
                <a:gd name="T36" fmla="*/ 334 w 334"/>
                <a:gd name="T37" fmla="*/ 185 h 335"/>
                <a:gd name="T38" fmla="*/ 322 w 334"/>
                <a:gd name="T39" fmla="*/ 232 h 335"/>
                <a:gd name="T40" fmla="*/ 297 w 334"/>
                <a:gd name="T41" fmla="*/ 274 h 335"/>
                <a:gd name="T42" fmla="*/ 273 w 334"/>
                <a:gd name="T43" fmla="*/ 298 h 335"/>
                <a:gd name="T44" fmla="*/ 232 w 334"/>
                <a:gd name="T45" fmla="*/ 322 h 335"/>
                <a:gd name="T46" fmla="*/ 185 w 334"/>
                <a:gd name="T47" fmla="*/ 335 h 335"/>
                <a:gd name="T48" fmla="*/ 167 w 334"/>
                <a:gd name="T49" fmla="*/ 11 h 335"/>
                <a:gd name="T50" fmla="*/ 136 w 334"/>
                <a:gd name="T51" fmla="*/ 14 h 335"/>
                <a:gd name="T52" fmla="*/ 94 w 334"/>
                <a:gd name="T53" fmla="*/ 29 h 335"/>
                <a:gd name="T54" fmla="*/ 57 w 334"/>
                <a:gd name="T55" fmla="*/ 57 h 335"/>
                <a:gd name="T56" fmla="*/ 37 w 334"/>
                <a:gd name="T57" fmla="*/ 81 h 335"/>
                <a:gd name="T58" fmla="*/ 18 w 334"/>
                <a:gd name="T59" fmla="*/ 123 h 335"/>
                <a:gd name="T60" fmla="*/ 11 w 334"/>
                <a:gd name="T61" fmla="*/ 168 h 335"/>
                <a:gd name="T62" fmla="*/ 14 w 334"/>
                <a:gd name="T63" fmla="*/ 199 h 335"/>
                <a:gd name="T64" fmla="*/ 29 w 334"/>
                <a:gd name="T65" fmla="*/ 241 h 335"/>
                <a:gd name="T66" fmla="*/ 57 w 334"/>
                <a:gd name="T67" fmla="*/ 278 h 335"/>
                <a:gd name="T68" fmla="*/ 81 w 334"/>
                <a:gd name="T69" fmla="*/ 298 h 335"/>
                <a:gd name="T70" fmla="*/ 122 w 334"/>
                <a:gd name="T71" fmla="*/ 317 h 335"/>
                <a:gd name="T72" fmla="*/ 167 w 334"/>
                <a:gd name="T73" fmla="*/ 324 h 335"/>
                <a:gd name="T74" fmla="*/ 198 w 334"/>
                <a:gd name="T75" fmla="*/ 321 h 335"/>
                <a:gd name="T76" fmla="*/ 241 w 334"/>
                <a:gd name="T77" fmla="*/ 306 h 335"/>
                <a:gd name="T78" fmla="*/ 278 w 334"/>
                <a:gd name="T79" fmla="*/ 278 h 335"/>
                <a:gd name="T80" fmla="*/ 297 w 334"/>
                <a:gd name="T81" fmla="*/ 255 h 335"/>
                <a:gd name="T82" fmla="*/ 317 w 334"/>
                <a:gd name="T83" fmla="*/ 214 h 335"/>
                <a:gd name="T84" fmla="*/ 324 w 334"/>
                <a:gd name="T85" fmla="*/ 168 h 335"/>
                <a:gd name="T86" fmla="*/ 320 w 334"/>
                <a:gd name="T87" fmla="*/ 136 h 335"/>
                <a:gd name="T88" fmla="*/ 306 w 334"/>
                <a:gd name="T89" fmla="*/ 94 h 335"/>
                <a:gd name="T90" fmla="*/ 278 w 334"/>
                <a:gd name="T91" fmla="*/ 57 h 335"/>
                <a:gd name="T92" fmla="*/ 254 w 334"/>
                <a:gd name="T93" fmla="*/ 37 h 335"/>
                <a:gd name="T94" fmla="*/ 213 w 334"/>
                <a:gd name="T95" fmla="*/ 18 h 335"/>
                <a:gd name="T96" fmla="*/ 167 w 334"/>
                <a:gd name="T97" fmla="*/ 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35">
                  <a:moveTo>
                    <a:pt x="167" y="335"/>
                  </a:moveTo>
                  <a:lnTo>
                    <a:pt x="167" y="335"/>
                  </a:lnTo>
                  <a:lnTo>
                    <a:pt x="151" y="335"/>
                  </a:lnTo>
                  <a:lnTo>
                    <a:pt x="135" y="332"/>
                  </a:lnTo>
                  <a:lnTo>
                    <a:pt x="119" y="328"/>
                  </a:lnTo>
                  <a:lnTo>
                    <a:pt x="104" y="322"/>
                  </a:lnTo>
                  <a:lnTo>
                    <a:pt x="89" y="315"/>
                  </a:lnTo>
                  <a:lnTo>
                    <a:pt x="75" y="307"/>
                  </a:lnTo>
                  <a:lnTo>
                    <a:pt x="61" y="298"/>
                  </a:lnTo>
                  <a:lnTo>
                    <a:pt x="49" y="286"/>
                  </a:lnTo>
                  <a:lnTo>
                    <a:pt x="49" y="286"/>
                  </a:lnTo>
                  <a:lnTo>
                    <a:pt x="38" y="274"/>
                  </a:lnTo>
                  <a:lnTo>
                    <a:pt x="28" y="261"/>
                  </a:lnTo>
                  <a:lnTo>
                    <a:pt x="20" y="247"/>
                  </a:lnTo>
                  <a:lnTo>
                    <a:pt x="13" y="232"/>
                  </a:lnTo>
                  <a:lnTo>
                    <a:pt x="7" y="216"/>
                  </a:lnTo>
                  <a:lnTo>
                    <a:pt x="4" y="201"/>
                  </a:lnTo>
                  <a:lnTo>
                    <a:pt x="1" y="185"/>
                  </a:lnTo>
                  <a:lnTo>
                    <a:pt x="0" y="168"/>
                  </a:lnTo>
                  <a:lnTo>
                    <a:pt x="0" y="168"/>
                  </a:lnTo>
                  <a:lnTo>
                    <a:pt x="1" y="151"/>
                  </a:lnTo>
                  <a:lnTo>
                    <a:pt x="4" y="135"/>
                  </a:lnTo>
                  <a:lnTo>
                    <a:pt x="7" y="119"/>
                  </a:lnTo>
                  <a:lnTo>
                    <a:pt x="13" y="104"/>
                  </a:lnTo>
                  <a:lnTo>
                    <a:pt x="20" y="89"/>
                  </a:lnTo>
                  <a:lnTo>
                    <a:pt x="28" y="75"/>
                  </a:lnTo>
                  <a:lnTo>
                    <a:pt x="38" y="61"/>
                  </a:lnTo>
                  <a:lnTo>
                    <a:pt x="49" y="49"/>
                  </a:lnTo>
                  <a:lnTo>
                    <a:pt x="49" y="49"/>
                  </a:lnTo>
                  <a:lnTo>
                    <a:pt x="61" y="38"/>
                  </a:lnTo>
                  <a:lnTo>
                    <a:pt x="75" y="28"/>
                  </a:lnTo>
                  <a:lnTo>
                    <a:pt x="89" y="20"/>
                  </a:lnTo>
                  <a:lnTo>
                    <a:pt x="104" y="13"/>
                  </a:lnTo>
                  <a:lnTo>
                    <a:pt x="119" y="7"/>
                  </a:lnTo>
                  <a:lnTo>
                    <a:pt x="135" y="4"/>
                  </a:lnTo>
                  <a:lnTo>
                    <a:pt x="151" y="2"/>
                  </a:lnTo>
                  <a:lnTo>
                    <a:pt x="167" y="0"/>
                  </a:lnTo>
                  <a:lnTo>
                    <a:pt x="167" y="0"/>
                  </a:lnTo>
                  <a:lnTo>
                    <a:pt x="185" y="2"/>
                  </a:lnTo>
                  <a:lnTo>
                    <a:pt x="201" y="4"/>
                  </a:lnTo>
                  <a:lnTo>
                    <a:pt x="216" y="7"/>
                  </a:lnTo>
                  <a:lnTo>
                    <a:pt x="232" y="13"/>
                  </a:lnTo>
                  <a:lnTo>
                    <a:pt x="247" y="20"/>
                  </a:lnTo>
                  <a:lnTo>
                    <a:pt x="261" y="28"/>
                  </a:lnTo>
                  <a:lnTo>
                    <a:pt x="273" y="38"/>
                  </a:lnTo>
                  <a:lnTo>
                    <a:pt x="286" y="49"/>
                  </a:lnTo>
                  <a:lnTo>
                    <a:pt x="286" y="49"/>
                  </a:lnTo>
                  <a:lnTo>
                    <a:pt x="297" y="61"/>
                  </a:lnTo>
                  <a:lnTo>
                    <a:pt x="307" y="75"/>
                  </a:lnTo>
                  <a:lnTo>
                    <a:pt x="315" y="89"/>
                  </a:lnTo>
                  <a:lnTo>
                    <a:pt x="322" y="104"/>
                  </a:lnTo>
                  <a:lnTo>
                    <a:pt x="327" y="119"/>
                  </a:lnTo>
                  <a:lnTo>
                    <a:pt x="332" y="135"/>
                  </a:lnTo>
                  <a:lnTo>
                    <a:pt x="334" y="151"/>
                  </a:lnTo>
                  <a:lnTo>
                    <a:pt x="334" y="168"/>
                  </a:lnTo>
                  <a:lnTo>
                    <a:pt x="334" y="168"/>
                  </a:lnTo>
                  <a:lnTo>
                    <a:pt x="334" y="185"/>
                  </a:lnTo>
                  <a:lnTo>
                    <a:pt x="332" y="201"/>
                  </a:lnTo>
                  <a:lnTo>
                    <a:pt x="327" y="216"/>
                  </a:lnTo>
                  <a:lnTo>
                    <a:pt x="322" y="232"/>
                  </a:lnTo>
                  <a:lnTo>
                    <a:pt x="315" y="247"/>
                  </a:lnTo>
                  <a:lnTo>
                    <a:pt x="307" y="261"/>
                  </a:lnTo>
                  <a:lnTo>
                    <a:pt x="297" y="274"/>
                  </a:lnTo>
                  <a:lnTo>
                    <a:pt x="286" y="286"/>
                  </a:lnTo>
                  <a:lnTo>
                    <a:pt x="286" y="286"/>
                  </a:lnTo>
                  <a:lnTo>
                    <a:pt x="273" y="298"/>
                  </a:lnTo>
                  <a:lnTo>
                    <a:pt x="261" y="307"/>
                  </a:lnTo>
                  <a:lnTo>
                    <a:pt x="247" y="315"/>
                  </a:lnTo>
                  <a:lnTo>
                    <a:pt x="232" y="322"/>
                  </a:lnTo>
                  <a:lnTo>
                    <a:pt x="216" y="328"/>
                  </a:lnTo>
                  <a:lnTo>
                    <a:pt x="201" y="332"/>
                  </a:lnTo>
                  <a:lnTo>
                    <a:pt x="185" y="335"/>
                  </a:lnTo>
                  <a:lnTo>
                    <a:pt x="167" y="335"/>
                  </a:lnTo>
                  <a:lnTo>
                    <a:pt x="167" y="335"/>
                  </a:lnTo>
                  <a:close/>
                  <a:moveTo>
                    <a:pt x="167" y="11"/>
                  </a:moveTo>
                  <a:lnTo>
                    <a:pt x="167" y="11"/>
                  </a:lnTo>
                  <a:lnTo>
                    <a:pt x="152" y="12"/>
                  </a:lnTo>
                  <a:lnTo>
                    <a:pt x="136" y="14"/>
                  </a:lnTo>
                  <a:lnTo>
                    <a:pt x="122" y="18"/>
                  </a:lnTo>
                  <a:lnTo>
                    <a:pt x="107" y="23"/>
                  </a:lnTo>
                  <a:lnTo>
                    <a:pt x="94" y="29"/>
                  </a:lnTo>
                  <a:lnTo>
                    <a:pt x="81" y="37"/>
                  </a:lnTo>
                  <a:lnTo>
                    <a:pt x="68" y="47"/>
                  </a:lnTo>
                  <a:lnTo>
                    <a:pt x="57" y="57"/>
                  </a:lnTo>
                  <a:lnTo>
                    <a:pt x="57" y="57"/>
                  </a:lnTo>
                  <a:lnTo>
                    <a:pt x="46" y="68"/>
                  </a:lnTo>
                  <a:lnTo>
                    <a:pt x="37" y="81"/>
                  </a:lnTo>
                  <a:lnTo>
                    <a:pt x="29" y="94"/>
                  </a:lnTo>
                  <a:lnTo>
                    <a:pt x="23" y="108"/>
                  </a:lnTo>
                  <a:lnTo>
                    <a:pt x="18" y="123"/>
                  </a:lnTo>
                  <a:lnTo>
                    <a:pt x="14" y="136"/>
                  </a:lnTo>
                  <a:lnTo>
                    <a:pt x="12" y="153"/>
                  </a:lnTo>
                  <a:lnTo>
                    <a:pt x="11" y="168"/>
                  </a:lnTo>
                  <a:lnTo>
                    <a:pt x="11" y="168"/>
                  </a:lnTo>
                  <a:lnTo>
                    <a:pt x="12" y="184"/>
                  </a:lnTo>
                  <a:lnTo>
                    <a:pt x="14" y="199"/>
                  </a:lnTo>
                  <a:lnTo>
                    <a:pt x="18" y="214"/>
                  </a:lnTo>
                  <a:lnTo>
                    <a:pt x="23" y="227"/>
                  </a:lnTo>
                  <a:lnTo>
                    <a:pt x="29" y="241"/>
                  </a:lnTo>
                  <a:lnTo>
                    <a:pt x="37" y="255"/>
                  </a:lnTo>
                  <a:lnTo>
                    <a:pt x="46" y="267"/>
                  </a:lnTo>
                  <a:lnTo>
                    <a:pt x="57" y="278"/>
                  </a:lnTo>
                  <a:lnTo>
                    <a:pt x="57" y="278"/>
                  </a:lnTo>
                  <a:lnTo>
                    <a:pt x="68" y="288"/>
                  </a:lnTo>
                  <a:lnTo>
                    <a:pt x="81" y="298"/>
                  </a:lnTo>
                  <a:lnTo>
                    <a:pt x="94" y="306"/>
                  </a:lnTo>
                  <a:lnTo>
                    <a:pt x="107" y="313"/>
                  </a:lnTo>
                  <a:lnTo>
                    <a:pt x="122" y="317"/>
                  </a:lnTo>
                  <a:lnTo>
                    <a:pt x="136" y="321"/>
                  </a:lnTo>
                  <a:lnTo>
                    <a:pt x="152" y="323"/>
                  </a:lnTo>
                  <a:lnTo>
                    <a:pt x="167" y="324"/>
                  </a:lnTo>
                  <a:lnTo>
                    <a:pt x="167" y="324"/>
                  </a:lnTo>
                  <a:lnTo>
                    <a:pt x="183" y="323"/>
                  </a:lnTo>
                  <a:lnTo>
                    <a:pt x="198" y="321"/>
                  </a:lnTo>
                  <a:lnTo>
                    <a:pt x="213" y="317"/>
                  </a:lnTo>
                  <a:lnTo>
                    <a:pt x="227" y="313"/>
                  </a:lnTo>
                  <a:lnTo>
                    <a:pt x="241" y="306"/>
                  </a:lnTo>
                  <a:lnTo>
                    <a:pt x="254" y="298"/>
                  </a:lnTo>
                  <a:lnTo>
                    <a:pt x="266" y="288"/>
                  </a:lnTo>
                  <a:lnTo>
                    <a:pt x="278" y="278"/>
                  </a:lnTo>
                  <a:lnTo>
                    <a:pt x="278" y="278"/>
                  </a:lnTo>
                  <a:lnTo>
                    <a:pt x="288" y="267"/>
                  </a:lnTo>
                  <a:lnTo>
                    <a:pt x="297" y="255"/>
                  </a:lnTo>
                  <a:lnTo>
                    <a:pt x="306" y="241"/>
                  </a:lnTo>
                  <a:lnTo>
                    <a:pt x="312" y="227"/>
                  </a:lnTo>
                  <a:lnTo>
                    <a:pt x="317" y="214"/>
                  </a:lnTo>
                  <a:lnTo>
                    <a:pt x="320" y="199"/>
                  </a:lnTo>
                  <a:lnTo>
                    <a:pt x="323" y="184"/>
                  </a:lnTo>
                  <a:lnTo>
                    <a:pt x="324" y="168"/>
                  </a:lnTo>
                  <a:lnTo>
                    <a:pt x="324" y="168"/>
                  </a:lnTo>
                  <a:lnTo>
                    <a:pt x="323" y="153"/>
                  </a:lnTo>
                  <a:lnTo>
                    <a:pt x="320" y="136"/>
                  </a:lnTo>
                  <a:lnTo>
                    <a:pt x="317" y="123"/>
                  </a:lnTo>
                  <a:lnTo>
                    <a:pt x="312" y="108"/>
                  </a:lnTo>
                  <a:lnTo>
                    <a:pt x="306" y="94"/>
                  </a:lnTo>
                  <a:lnTo>
                    <a:pt x="297" y="81"/>
                  </a:lnTo>
                  <a:lnTo>
                    <a:pt x="288" y="68"/>
                  </a:lnTo>
                  <a:lnTo>
                    <a:pt x="278" y="57"/>
                  </a:lnTo>
                  <a:lnTo>
                    <a:pt x="278" y="57"/>
                  </a:lnTo>
                  <a:lnTo>
                    <a:pt x="266" y="47"/>
                  </a:lnTo>
                  <a:lnTo>
                    <a:pt x="254" y="37"/>
                  </a:lnTo>
                  <a:lnTo>
                    <a:pt x="241" y="29"/>
                  </a:lnTo>
                  <a:lnTo>
                    <a:pt x="227" y="23"/>
                  </a:lnTo>
                  <a:lnTo>
                    <a:pt x="213" y="18"/>
                  </a:lnTo>
                  <a:lnTo>
                    <a:pt x="198" y="14"/>
                  </a:lnTo>
                  <a:lnTo>
                    <a:pt x="183" y="12"/>
                  </a:lnTo>
                  <a:lnTo>
                    <a:pt x="167" y="11"/>
                  </a:lnTo>
                  <a:lnTo>
                    <a:pt x="16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p:cNvSpPr>
              <a:spLocks/>
            </p:cNvSpPr>
            <p:nvPr userDrawn="1"/>
          </p:nvSpPr>
          <p:spPr bwMode="auto">
            <a:xfrm>
              <a:off x="2684" y="2133"/>
              <a:ext cx="19" cy="19"/>
            </a:xfrm>
            <a:custGeom>
              <a:avLst/>
              <a:gdLst>
                <a:gd name="T0" fmla="*/ 8 w 39"/>
                <a:gd name="T1" fmla="*/ 40 h 40"/>
                <a:gd name="T2" fmla="*/ 0 w 39"/>
                <a:gd name="T3" fmla="*/ 33 h 40"/>
                <a:gd name="T4" fmla="*/ 32 w 39"/>
                <a:gd name="T5" fmla="*/ 0 h 40"/>
                <a:gd name="T6" fmla="*/ 39 w 39"/>
                <a:gd name="T7" fmla="*/ 9 h 40"/>
                <a:gd name="T8" fmla="*/ 8 w 39"/>
                <a:gd name="T9" fmla="*/ 40 h 40"/>
              </a:gdLst>
              <a:ahLst/>
              <a:cxnLst>
                <a:cxn ang="0">
                  <a:pos x="T0" y="T1"/>
                </a:cxn>
                <a:cxn ang="0">
                  <a:pos x="T2" y="T3"/>
                </a:cxn>
                <a:cxn ang="0">
                  <a:pos x="T4" y="T5"/>
                </a:cxn>
                <a:cxn ang="0">
                  <a:pos x="T6" y="T7"/>
                </a:cxn>
                <a:cxn ang="0">
                  <a:pos x="T8" y="T9"/>
                </a:cxn>
              </a:cxnLst>
              <a:rect l="0" t="0" r="r" b="b"/>
              <a:pathLst>
                <a:path w="39" h="40">
                  <a:moveTo>
                    <a:pt x="8" y="40"/>
                  </a:moveTo>
                  <a:lnTo>
                    <a:pt x="0" y="33"/>
                  </a:lnTo>
                  <a:lnTo>
                    <a:pt x="32" y="0"/>
                  </a:lnTo>
                  <a:lnTo>
                    <a:pt x="39" y="9"/>
                  </a:lnTo>
                  <a:lnTo>
                    <a:pt x="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p:cNvSpPr>
              <a:spLocks noEditPoints="1"/>
            </p:cNvSpPr>
            <p:nvPr userDrawn="1"/>
          </p:nvSpPr>
          <p:spPr bwMode="auto">
            <a:xfrm>
              <a:off x="2553" y="2144"/>
              <a:ext cx="139" cy="139"/>
            </a:xfrm>
            <a:custGeom>
              <a:avLst/>
              <a:gdLst>
                <a:gd name="T0" fmla="*/ 27 w 278"/>
                <a:gd name="T1" fmla="*/ 279 h 279"/>
                <a:gd name="T2" fmla="*/ 27 w 278"/>
                <a:gd name="T3" fmla="*/ 279 h 279"/>
                <a:gd name="T4" fmla="*/ 20 w 278"/>
                <a:gd name="T5" fmla="*/ 278 h 279"/>
                <a:gd name="T6" fmla="*/ 15 w 278"/>
                <a:gd name="T7" fmla="*/ 275 h 279"/>
                <a:gd name="T8" fmla="*/ 4 w 278"/>
                <a:gd name="T9" fmla="*/ 264 h 279"/>
                <a:gd name="T10" fmla="*/ 4 w 278"/>
                <a:gd name="T11" fmla="*/ 264 h 279"/>
                <a:gd name="T12" fmla="*/ 1 w 278"/>
                <a:gd name="T13" fmla="*/ 258 h 279"/>
                <a:gd name="T14" fmla="*/ 0 w 278"/>
                <a:gd name="T15" fmla="*/ 253 h 279"/>
                <a:gd name="T16" fmla="*/ 0 w 278"/>
                <a:gd name="T17" fmla="*/ 253 h 279"/>
                <a:gd name="T18" fmla="*/ 1 w 278"/>
                <a:gd name="T19" fmla="*/ 246 h 279"/>
                <a:gd name="T20" fmla="*/ 4 w 278"/>
                <a:gd name="T21" fmla="*/ 240 h 279"/>
                <a:gd name="T22" fmla="*/ 239 w 278"/>
                <a:gd name="T23" fmla="*/ 5 h 279"/>
                <a:gd name="T24" fmla="*/ 239 w 278"/>
                <a:gd name="T25" fmla="*/ 5 h 279"/>
                <a:gd name="T26" fmla="*/ 245 w 278"/>
                <a:gd name="T27" fmla="*/ 2 h 279"/>
                <a:gd name="T28" fmla="*/ 252 w 278"/>
                <a:gd name="T29" fmla="*/ 0 h 279"/>
                <a:gd name="T30" fmla="*/ 252 w 278"/>
                <a:gd name="T31" fmla="*/ 0 h 279"/>
                <a:gd name="T32" fmla="*/ 258 w 278"/>
                <a:gd name="T33" fmla="*/ 2 h 279"/>
                <a:gd name="T34" fmla="*/ 263 w 278"/>
                <a:gd name="T35" fmla="*/ 5 h 279"/>
                <a:gd name="T36" fmla="*/ 274 w 278"/>
                <a:gd name="T37" fmla="*/ 15 h 279"/>
                <a:gd name="T38" fmla="*/ 274 w 278"/>
                <a:gd name="T39" fmla="*/ 15 h 279"/>
                <a:gd name="T40" fmla="*/ 276 w 278"/>
                <a:gd name="T41" fmla="*/ 18 h 279"/>
                <a:gd name="T42" fmla="*/ 277 w 278"/>
                <a:gd name="T43" fmla="*/ 21 h 279"/>
                <a:gd name="T44" fmla="*/ 278 w 278"/>
                <a:gd name="T45" fmla="*/ 28 h 279"/>
                <a:gd name="T46" fmla="*/ 277 w 278"/>
                <a:gd name="T47" fmla="*/ 34 h 279"/>
                <a:gd name="T48" fmla="*/ 276 w 278"/>
                <a:gd name="T49" fmla="*/ 37 h 279"/>
                <a:gd name="T50" fmla="*/ 274 w 278"/>
                <a:gd name="T51" fmla="*/ 40 h 279"/>
                <a:gd name="T52" fmla="*/ 39 w 278"/>
                <a:gd name="T53" fmla="*/ 275 h 279"/>
                <a:gd name="T54" fmla="*/ 39 w 278"/>
                <a:gd name="T55" fmla="*/ 275 h 279"/>
                <a:gd name="T56" fmla="*/ 33 w 278"/>
                <a:gd name="T57" fmla="*/ 278 h 279"/>
                <a:gd name="T58" fmla="*/ 27 w 278"/>
                <a:gd name="T59" fmla="*/ 279 h 279"/>
                <a:gd name="T60" fmla="*/ 27 w 278"/>
                <a:gd name="T61" fmla="*/ 279 h 279"/>
                <a:gd name="T62" fmla="*/ 252 w 278"/>
                <a:gd name="T63" fmla="*/ 11 h 279"/>
                <a:gd name="T64" fmla="*/ 252 w 278"/>
                <a:gd name="T65" fmla="*/ 11 h 279"/>
                <a:gd name="T66" fmla="*/ 250 w 278"/>
                <a:gd name="T67" fmla="*/ 12 h 279"/>
                <a:gd name="T68" fmla="*/ 247 w 278"/>
                <a:gd name="T69" fmla="*/ 13 h 279"/>
                <a:gd name="T70" fmla="*/ 12 w 278"/>
                <a:gd name="T71" fmla="*/ 248 h 279"/>
                <a:gd name="T72" fmla="*/ 12 w 278"/>
                <a:gd name="T73" fmla="*/ 248 h 279"/>
                <a:gd name="T74" fmla="*/ 11 w 278"/>
                <a:gd name="T75" fmla="*/ 250 h 279"/>
                <a:gd name="T76" fmla="*/ 10 w 278"/>
                <a:gd name="T77" fmla="*/ 253 h 279"/>
                <a:gd name="T78" fmla="*/ 10 w 278"/>
                <a:gd name="T79" fmla="*/ 253 h 279"/>
                <a:gd name="T80" fmla="*/ 11 w 278"/>
                <a:gd name="T81" fmla="*/ 255 h 279"/>
                <a:gd name="T82" fmla="*/ 12 w 278"/>
                <a:gd name="T83" fmla="*/ 257 h 279"/>
                <a:gd name="T84" fmla="*/ 23 w 278"/>
                <a:gd name="T85" fmla="*/ 267 h 279"/>
                <a:gd name="T86" fmla="*/ 23 w 278"/>
                <a:gd name="T87" fmla="*/ 267 h 279"/>
                <a:gd name="T88" fmla="*/ 25 w 278"/>
                <a:gd name="T89" fmla="*/ 269 h 279"/>
                <a:gd name="T90" fmla="*/ 27 w 278"/>
                <a:gd name="T91" fmla="*/ 269 h 279"/>
                <a:gd name="T92" fmla="*/ 30 w 278"/>
                <a:gd name="T93" fmla="*/ 269 h 279"/>
                <a:gd name="T94" fmla="*/ 31 w 278"/>
                <a:gd name="T95" fmla="*/ 267 h 279"/>
                <a:gd name="T96" fmla="*/ 267 w 278"/>
                <a:gd name="T97" fmla="*/ 31 h 279"/>
                <a:gd name="T98" fmla="*/ 267 w 278"/>
                <a:gd name="T99" fmla="*/ 31 h 279"/>
                <a:gd name="T100" fmla="*/ 268 w 278"/>
                <a:gd name="T101" fmla="*/ 30 h 279"/>
                <a:gd name="T102" fmla="*/ 268 w 278"/>
                <a:gd name="T103" fmla="*/ 28 h 279"/>
                <a:gd name="T104" fmla="*/ 268 w 278"/>
                <a:gd name="T105" fmla="*/ 25 h 279"/>
                <a:gd name="T106" fmla="*/ 267 w 278"/>
                <a:gd name="T107" fmla="*/ 23 h 279"/>
                <a:gd name="T108" fmla="*/ 257 w 278"/>
                <a:gd name="T109" fmla="*/ 13 h 279"/>
                <a:gd name="T110" fmla="*/ 257 w 278"/>
                <a:gd name="T111" fmla="*/ 13 h 279"/>
                <a:gd name="T112" fmla="*/ 254 w 278"/>
                <a:gd name="T113" fmla="*/ 12 h 279"/>
                <a:gd name="T114" fmla="*/ 252 w 278"/>
                <a:gd name="T115" fmla="*/ 11 h 279"/>
                <a:gd name="T116" fmla="*/ 252 w 278"/>
                <a:gd name="T117" fmla="*/ 1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8" h="279">
                  <a:moveTo>
                    <a:pt x="27" y="279"/>
                  </a:moveTo>
                  <a:lnTo>
                    <a:pt x="27" y="279"/>
                  </a:lnTo>
                  <a:lnTo>
                    <a:pt x="20" y="278"/>
                  </a:lnTo>
                  <a:lnTo>
                    <a:pt x="15" y="275"/>
                  </a:lnTo>
                  <a:lnTo>
                    <a:pt x="4" y="264"/>
                  </a:lnTo>
                  <a:lnTo>
                    <a:pt x="4" y="264"/>
                  </a:lnTo>
                  <a:lnTo>
                    <a:pt x="1" y="258"/>
                  </a:lnTo>
                  <a:lnTo>
                    <a:pt x="0" y="253"/>
                  </a:lnTo>
                  <a:lnTo>
                    <a:pt x="0" y="253"/>
                  </a:lnTo>
                  <a:lnTo>
                    <a:pt x="1" y="246"/>
                  </a:lnTo>
                  <a:lnTo>
                    <a:pt x="4" y="240"/>
                  </a:lnTo>
                  <a:lnTo>
                    <a:pt x="239" y="5"/>
                  </a:lnTo>
                  <a:lnTo>
                    <a:pt x="239" y="5"/>
                  </a:lnTo>
                  <a:lnTo>
                    <a:pt x="245" y="2"/>
                  </a:lnTo>
                  <a:lnTo>
                    <a:pt x="252" y="0"/>
                  </a:lnTo>
                  <a:lnTo>
                    <a:pt x="252" y="0"/>
                  </a:lnTo>
                  <a:lnTo>
                    <a:pt x="258" y="2"/>
                  </a:lnTo>
                  <a:lnTo>
                    <a:pt x="263" y="5"/>
                  </a:lnTo>
                  <a:lnTo>
                    <a:pt x="274" y="15"/>
                  </a:lnTo>
                  <a:lnTo>
                    <a:pt x="274" y="15"/>
                  </a:lnTo>
                  <a:lnTo>
                    <a:pt x="276" y="18"/>
                  </a:lnTo>
                  <a:lnTo>
                    <a:pt x="277" y="21"/>
                  </a:lnTo>
                  <a:lnTo>
                    <a:pt x="278" y="28"/>
                  </a:lnTo>
                  <a:lnTo>
                    <a:pt x="277" y="34"/>
                  </a:lnTo>
                  <a:lnTo>
                    <a:pt x="276" y="37"/>
                  </a:lnTo>
                  <a:lnTo>
                    <a:pt x="274" y="40"/>
                  </a:lnTo>
                  <a:lnTo>
                    <a:pt x="39" y="275"/>
                  </a:lnTo>
                  <a:lnTo>
                    <a:pt x="39" y="275"/>
                  </a:lnTo>
                  <a:lnTo>
                    <a:pt x="33" y="278"/>
                  </a:lnTo>
                  <a:lnTo>
                    <a:pt x="27" y="279"/>
                  </a:lnTo>
                  <a:lnTo>
                    <a:pt x="27" y="279"/>
                  </a:lnTo>
                  <a:close/>
                  <a:moveTo>
                    <a:pt x="252" y="11"/>
                  </a:moveTo>
                  <a:lnTo>
                    <a:pt x="252" y="11"/>
                  </a:lnTo>
                  <a:lnTo>
                    <a:pt x="250" y="12"/>
                  </a:lnTo>
                  <a:lnTo>
                    <a:pt x="247" y="13"/>
                  </a:lnTo>
                  <a:lnTo>
                    <a:pt x="12" y="248"/>
                  </a:lnTo>
                  <a:lnTo>
                    <a:pt x="12" y="248"/>
                  </a:lnTo>
                  <a:lnTo>
                    <a:pt x="11" y="250"/>
                  </a:lnTo>
                  <a:lnTo>
                    <a:pt x="10" y="253"/>
                  </a:lnTo>
                  <a:lnTo>
                    <a:pt x="10" y="253"/>
                  </a:lnTo>
                  <a:lnTo>
                    <a:pt x="11" y="255"/>
                  </a:lnTo>
                  <a:lnTo>
                    <a:pt x="12" y="257"/>
                  </a:lnTo>
                  <a:lnTo>
                    <a:pt x="23" y="267"/>
                  </a:lnTo>
                  <a:lnTo>
                    <a:pt x="23" y="267"/>
                  </a:lnTo>
                  <a:lnTo>
                    <a:pt x="25" y="269"/>
                  </a:lnTo>
                  <a:lnTo>
                    <a:pt x="27" y="269"/>
                  </a:lnTo>
                  <a:lnTo>
                    <a:pt x="30" y="269"/>
                  </a:lnTo>
                  <a:lnTo>
                    <a:pt x="31" y="267"/>
                  </a:lnTo>
                  <a:lnTo>
                    <a:pt x="267" y="31"/>
                  </a:lnTo>
                  <a:lnTo>
                    <a:pt x="267" y="31"/>
                  </a:lnTo>
                  <a:lnTo>
                    <a:pt x="268" y="30"/>
                  </a:lnTo>
                  <a:lnTo>
                    <a:pt x="268" y="28"/>
                  </a:lnTo>
                  <a:lnTo>
                    <a:pt x="268" y="25"/>
                  </a:lnTo>
                  <a:lnTo>
                    <a:pt x="267" y="23"/>
                  </a:lnTo>
                  <a:lnTo>
                    <a:pt x="257" y="13"/>
                  </a:lnTo>
                  <a:lnTo>
                    <a:pt x="257" y="13"/>
                  </a:lnTo>
                  <a:lnTo>
                    <a:pt x="254" y="12"/>
                  </a:lnTo>
                  <a:lnTo>
                    <a:pt x="252" y="11"/>
                  </a:lnTo>
                  <a:lnTo>
                    <a:pt x="252"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p:cNvSpPr>
              <a:spLocks noEditPoints="1"/>
            </p:cNvSpPr>
            <p:nvPr userDrawn="1"/>
          </p:nvSpPr>
          <p:spPr bwMode="auto">
            <a:xfrm>
              <a:off x="3802" y="1982"/>
              <a:ext cx="224" cy="303"/>
            </a:xfrm>
            <a:custGeom>
              <a:avLst/>
              <a:gdLst>
                <a:gd name="T0" fmla="*/ 225 w 448"/>
                <a:gd name="T1" fmla="*/ 0 h 607"/>
                <a:gd name="T2" fmla="*/ 180 w 448"/>
                <a:gd name="T3" fmla="*/ 4 h 607"/>
                <a:gd name="T4" fmla="*/ 137 w 448"/>
                <a:gd name="T5" fmla="*/ 17 h 607"/>
                <a:gd name="T6" fmla="*/ 99 w 448"/>
                <a:gd name="T7" fmla="*/ 38 h 607"/>
                <a:gd name="T8" fmla="*/ 66 w 448"/>
                <a:gd name="T9" fmla="*/ 65 h 607"/>
                <a:gd name="T10" fmla="*/ 40 w 448"/>
                <a:gd name="T11" fmla="*/ 99 h 607"/>
                <a:gd name="T12" fmla="*/ 19 w 448"/>
                <a:gd name="T13" fmla="*/ 137 h 607"/>
                <a:gd name="T14" fmla="*/ 5 w 448"/>
                <a:gd name="T15" fmla="*/ 178 h 607"/>
                <a:gd name="T16" fmla="*/ 0 w 448"/>
                <a:gd name="T17" fmla="*/ 223 h 607"/>
                <a:gd name="T18" fmla="*/ 2 w 448"/>
                <a:gd name="T19" fmla="*/ 236 h 607"/>
                <a:gd name="T20" fmla="*/ 6 w 448"/>
                <a:gd name="T21" fmla="*/ 261 h 607"/>
                <a:gd name="T22" fmla="*/ 15 w 448"/>
                <a:gd name="T23" fmla="*/ 290 h 607"/>
                <a:gd name="T24" fmla="*/ 36 w 448"/>
                <a:gd name="T25" fmla="*/ 335 h 607"/>
                <a:gd name="T26" fmla="*/ 72 w 448"/>
                <a:gd name="T27" fmla="*/ 399 h 607"/>
                <a:gd name="T28" fmla="*/ 113 w 448"/>
                <a:gd name="T29" fmla="*/ 462 h 607"/>
                <a:gd name="T30" fmla="*/ 154 w 448"/>
                <a:gd name="T31" fmla="*/ 518 h 607"/>
                <a:gd name="T32" fmla="*/ 215 w 448"/>
                <a:gd name="T33" fmla="*/ 596 h 607"/>
                <a:gd name="T34" fmla="*/ 225 w 448"/>
                <a:gd name="T35" fmla="*/ 607 h 607"/>
                <a:gd name="T36" fmla="*/ 260 w 448"/>
                <a:gd name="T37" fmla="*/ 564 h 607"/>
                <a:gd name="T38" fmla="*/ 316 w 448"/>
                <a:gd name="T39" fmla="*/ 492 h 607"/>
                <a:gd name="T40" fmla="*/ 357 w 448"/>
                <a:gd name="T41" fmla="*/ 431 h 607"/>
                <a:gd name="T42" fmla="*/ 397 w 448"/>
                <a:gd name="T43" fmla="*/ 367 h 607"/>
                <a:gd name="T44" fmla="*/ 428 w 448"/>
                <a:gd name="T45" fmla="*/ 305 h 607"/>
                <a:gd name="T46" fmla="*/ 438 w 448"/>
                <a:gd name="T47" fmla="*/ 275 h 607"/>
                <a:gd name="T48" fmla="*/ 446 w 448"/>
                <a:gd name="T49" fmla="*/ 248 h 607"/>
                <a:gd name="T50" fmla="*/ 448 w 448"/>
                <a:gd name="T51" fmla="*/ 223 h 607"/>
                <a:gd name="T52" fmla="*/ 447 w 448"/>
                <a:gd name="T53" fmla="*/ 200 h 607"/>
                <a:gd name="T54" fmla="*/ 438 w 448"/>
                <a:gd name="T55" fmla="*/ 156 h 607"/>
                <a:gd name="T56" fmla="*/ 421 w 448"/>
                <a:gd name="T57" fmla="*/ 117 h 607"/>
                <a:gd name="T58" fmla="*/ 397 w 448"/>
                <a:gd name="T59" fmla="*/ 81 h 607"/>
                <a:gd name="T60" fmla="*/ 367 w 448"/>
                <a:gd name="T61" fmla="*/ 50 h 607"/>
                <a:gd name="T62" fmla="*/ 331 w 448"/>
                <a:gd name="T63" fmla="*/ 26 h 607"/>
                <a:gd name="T64" fmla="*/ 291 w 448"/>
                <a:gd name="T65" fmla="*/ 10 h 607"/>
                <a:gd name="T66" fmla="*/ 247 w 448"/>
                <a:gd name="T67" fmla="*/ 1 h 607"/>
                <a:gd name="T68" fmla="*/ 225 w 448"/>
                <a:gd name="T69" fmla="*/ 0 h 607"/>
                <a:gd name="T70" fmla="*/ 225 w 448"/>
                <a:gd name="T71" fmla="*/ 288 h 607"/>
                <a:gd name="T72" fmla="*/ 210 w 448"/>
                <a:gd name="T73" fmla="*/ 286 h 607"/>
                <a:gd name="T74" fmla="*/ 197 w 448"/>
                <a:gd name="T75" fmla="*/ 282 h 607"/>
                <a:gd name="T76" fmla="*/ 174 w 448"/>
                <a:gd name="T77" fmla="*/ 267 h 607"/>
                <a:gd name="T78" fmla="*/ 158 w 448"/>
                <a:gd name="T79" fmla="*/ 244 h 607"/>
                <a:gd name="T80" fmla="*/ 155 w 448"/>
                <a:gd name="T81" fmla="*/ 230 h 607"/>
                <a:gd name="T82" fmla="*/ 152 w 448"/>
                <a:gd name="T83" fmla="*/ 216 h 607"/>
                <a:gd name="T84" fmla="*/ 154 w 448"/>
                <a:gd name="T85" fmla="*/ 208 h 607"/>
                <a:gd name="T86" fmla="*/ 156 w 448"/>
                <a:gd name="T87" fmla="*/ 194 h 607"/>
                <a:gd name="T88" fmla="*/ 165 w 448"/>
                <a:gd name="T89" fmla="*/ 176 h 607"/>
                <a:gd name="T90" fmla="*/ 185 w 448"/>
                <a:gd name="T91" fmla="*/ 156 h 607"/>
                <a:gd name="T92" fmla="*/ 203 w 448"/>
                <a:gd name="T93" fmla="*/ 147 h 607"/>
                <a:gd name="T94" fmla="*/ 217 w 448"/>
                <a:gd name="T95" fmla="*/ 145 h 607"/>
                <a:gd name="T96" fmla="*/ 225 w 448"/>
                <a:gd name="T97" fmla="*/ 144 h 607"/>
                <a:gd name="T98" fmla="*/ 239 w 448"/>
                <a:gd name="T99" fmla="*/ 146 h 607"/>
                <a:gd name="T100" fmla="*/ 253 w 448"/>
                <a:gd name="T101" fmla="*/ 149 h 607"/>
                <a:gd name="T102" fmla="*/ 276 w 448"/>
                <a:gd name="T103" fmla="*/ 164 h 607"/>
                <a:gd name="T104" fmla="*/ 291 w 448"/>
                <a:gd name="T105" fmla="*/ 187 h 607"/>
                <a:gd name="T106" fmla="*/ 295 w 448"/>
                <a:gd name="T107" fmla="*/ 201 h 607"/>
                <a:gd name="T108" fmla="*/ 296 w 448"/>
                <a:gd name="T109" fmla="*/ 216 h 607"/>
                <a:gd name="T110" fmla="*/ 296 w 448"/>
                <a:gd name="T111" fmla="*/ 223 h 607"/>
                <a:gd name="T112" fmla="*/ 293 w 448"/>
                <a:gd name="T113" fmla="*/ 237 h 607"/>
                <a:gd name="T114" fmla="*/ 284 w 448"/>
                <a:gd name="T115" fmla="*/ 255 h 607"/>
                <a:gd name="T116" fmla="*/ 265 w 448"/>
                <a:gd name="T117" fmla="*/ 275 h 607"/>
                <a:gd name="T118" fmla="*/ 246 w 448"/>
                <a:gd name="T119" fmla="*/ 284 h 607"/>
                <a:gd name="T120" fmla="*/ 232 w 448"/>
                <a:gd name="T121" fmla="*/ 288 h 607"/>
                <a:gd name="T122" fmla="*/ 225 w 448"/>
                <a:gd name="T123" fmla="*/ 288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8" h="607">
                  <a:moveTo>
                    <a:pt x="225" y="0"/>
                  </a:moveTo>
                  <a:lnTo>
                    <a:pt x="225" y="0"/>
                  </a:lnTo>
                  <a:lnTo>
                    <a:pt x="202" y="1"/>
                  </a:lnTo>
                  <a:lnTo>
                    <a:pt x="180" y="4"/>
                  </a:lnTo>
                  <a:lnTo>
                    <a:pt x="158" y="10"/>
                  </a:lnTo>
                  <a:lnTo>
                    <a:pt x="137" y="17"/>
                  </a:lnTo>
                  <a:lnTo>
                    <a:pt x="118" y="26"/>
                  </a:lnTo>
                  <a:lnTo>
                    <a:pt x="99" y="38"/>
                  </a:lnTo>
                  <a:lnTo>
                    <a:pt x="82" y="50"/>
                  </a:lnTo>
                  <a:lnTo>
                    <a:pt x="66" y="65"/>
                  </a:lnTo>
                  <a:lnTo>
                    <a:pt x="52" y="81"/>
                  </a:lnTo>
                  <a:lnTo>
                    <a:pt x="40" y="99"/>
                  </a:lnTo>
                  <a:lnTo>
                    <a:pt x="28" y="117"/>
                  </a:lnTo>
                  <a:lnTo>
                    <a:pt x="19" y="137"/>
                  </a:lnTo>
                  <a:lnTo>
                    <a:pt x="11" y="156"/>
                  </a:lnTo>
                  <a:lnTo>
                    <a:pt x="5" y="178"/>
                  </a:lnTo>
                  <a:lnTo>
                    <a:pt x="2" y="200"/>
                  </a:lnTo>
                  <a:lnTo>
                    <a:pt x="0" y="223"/>
                  </a:lnTo>
                  <a:lnTo>
                    <a:pt x="0" y="223"/>
                  </a:lnTo>
                  <a:lnTo>
                    <a:pt x="2" y="236"/>
                  </a:lnTo>
                  <a:lnTo>
                    <a:pt x="4" y="248"/>
                  </a:lnTo>
                  <a:lnTo>
                    <a:pt x="6" y="261"/>
                  </a:lnTo>
                  <a:lnTo>
                    <a:pt x="11" y="275"/>
                  </a:lnTo>
                  <a:lnTo>
                    <a:pt x="15" y="290"/>
                  </a:lnTo>
                  <a:lnTo>
                    <a:pt x="21" y="305"/>
                  </a:lnTo>
                  <a:lnTo>
                    <a:pt x="36" y="335"/>
                  </a:lnTo>
                  <a:lnTo>
                    <a:pt x="53" y="367"/>
                  </a:lnTo>
                  <a:lnTo>
                    <a:pt x="72" y="399"/>
                  </a:lnTo>
                  <a:lnTo>
                    <a:pt x="91" y="431"/>
                  </a:lnTo>
                  <a:lnTo>
                    <a:pt x="113" y="462"/>
                  </a:lnTo>
                  <a:lnTo>
                    <a:pt x="134" y="492"/>
                  </a:lnTo>
                  <a:lnTo>
                    <a:pt x="154" y="518"/>
                  </a:lnTo>
                  <a:lnTo>
                    <a:pt x="189" y="564"/>
                  </a:lnTo>
                  <a:lnTo>
                    <a:pt x="215" y="596"/>
                  </a:lnTo>
                  <a:lnTo>
                    <a:pt x="225" y="607"/>
                  </a:lnTo>
                  <a:lnTo>
                    <a:pt x="225" y="607"/>
                  </a:lnTo>
                  <a:lnTo>
                    <a:pt x="234" y="596"/>
                  </a:lnTo>
                  <a:lnTo>
                    <a:pt x="260" y="564"/>
                  </a:lnTo>
                  <a:lnTo>
                    <a:pt x="295" y="518"/>
                  </a:lnTo>
                  <a:lnTo>
                    <a:pt x="316" y="492"/>
                  </a:lnTo>
                  <a:lnTo>
                    <a:pt x="337" y="462"/>
                  </a:lnTo>
                  <a:lnTo>
                    <a:pt x="357" y="431"/>
                  </a:lnTo>
                  <a:lnTo>
                    <a:pt x="377" y="399"/>
                  </a:lnTo>
                  <a:lnTo>
                    <a:pt x="397" y="367"/>
                  </a:lnTo>
                  <a:lnTo>
                    <a:pt x="413" y="335"/>
                  </a:lnTo>
                  <a:lnTo>
                    <a:pt x="428" y="305"/>
                  </a:lnTo>
                  <a:lnTo>
                    <a:pt x="434" y="290"/>
                  </a:lnTo>
                  <a:lnTo>
                    <a:pt x="438" y="275"/>
                  </a:lnTo>
                  <a:lnTo>
                    <a:pt x="443" y="261"/>
                  </a:lnTo>
                  <a:lnTo>
                    <a:pt x="446" y="248"/>
                  </a:lnTo>
                  <a:lnTo>
                    <a:pt x="447" y="236"/>
                  </a:lnTo>
                  <a:lnTo>
                    <a:pt x="448" y="223"/>
                  </a:lnTo>
                  <a:lnTo>
                    <a:pt x="448" y="223"/>
                  </a:lnTo>
                  <a:lnTo>
                    <a:pt x="447" y="200"/>
                  </a:lnTo>
                  <a:lnTo>
                    <a:pt x="444" y="178"/>
                  </a:lnTo>
                  <a:lnTo>
                    <a:pt x="438" y="156"/>
                  </a:lnTo>
                  <a:lnTo>
                    <a:pt x="430" y="137"/>
                  </a:lnTo>
                  <a:lnTo>
                    <a:pt x="421" y="117"/>
                  </a:lnTo>
                  <a:lnTo>
                    <a:pt x="410" y="99"/>
                  </a:lnTo>
                  <a:lnTo>
                    <a:pt x="397" y="81"/>
                  </a:lnTo>
                  <a:lnTo>
                    <a:pt x="383" y="65"/>
                  </a:lnTo>
                  <a:lnTo>
                    <a:pt x="367" y="50"/>
                  </a:lnTo>
                  <a:lnTo>
                    <a:pt x="349" y="38"/>
                  </a:lnTo>
                  <a:lnTo>
                    <a:pt x="331" y="26"/>
                  </a:lnTo>
                  <a:lnTo>
                    <a:pt x="311" y="17"/>
                  </a:lnTo>
                  <a:lnTo>
                    <a:pt x="291" y="10"/>
                  </a:lnTo>
                  <a:lnTo>
                    <a:pt x="270" y="4"/>
                  </a:lnTo>
                  <a:lnTo>
                    <a:pt x="247" y="1"/>
                  </a:lnTo>
                  <a:lnTo>
                    <a:pt x="225" y="0"/>
                  </a:lnTo>
                  <a:lnTo>
                    <a:pt x="225" y="0"/>
                  </a:lnTo>
                  <a:close/>
                  <a:moveTo>
                    <a:pt x="225" y="288"/>
                  </a:moveTo>
                  <a:lnTo>
                    <a:pt x="225" y="288"/>
                  </a:lnTo>
                  <a:lnTo>
                    <a:pt x="217" y="288"/>
                  </a:lnTo>
                  <a:lnTo>
                    <a:pt x="210" y="286"/>
                  </a:lnTo>
                  <a:lnTo>
                    <a:pt x="203" y="284"/>
                  </a:lnTo>
                  <a:lnTo>
                    <a:pt x="197" y="282"/>
                  </a:lnTo>
                  <a:lnTo>
                    <a:pt x="185" y="275"/>
                  </a:lnTo>
                  <a:lnTo>
                    <a:pt x="174" y="267"/>
                  </a:lnTo>
                  <a:lnTo>
                    <a:pt x="165" y="255"/>
                  </a:lnTo>
                  <a:lnTo>
                    <a:pt x="158" y="244"/>
                  </a:lnTo>
                  <a:lnTo>
                    <a:pt x="156" y="237"/>
                  </a:lnTo>
                  <a:lnTo>
                    <a:pt x="155" y="230"/>
                  </a:lnTo>
                  <a:lnTo>
                    <a:pt x="154" y="223"/>
                  </a:lnTo>
                  <a:lnTo>
                    <a:pt x="152" y="216"/>
                  </a:lnTo>
                  <a:lnTo>
                    <a:pt x="152" y="216"/>
                  </a:lnTo>
                  <a:lnTo>
                    <a:pt x="154" y="208"/>
                  </a:lnTo>
                  <a:lnTo>
                    <a:pt x="155" y="201"/>
                  </a:lnTo>
                  <a:lnTo>
                    <a:pt x="156" y="194"/>
                  </a:lnTo>
                  <a:lnTo>
                    <a:pt x="158" y="187"/>
                  </a:lnTo>
                  <a:lnTo>
                    <a:pt x="165" y="176"/>
                  </a:lnTo>
                  <a:lnTo>
                    <a:pt x="174" y="164"/>
                  </a:lnTo>
                  <a:lnTo>
                    <a:pt x="185" y="156"/>
                  </a:lnTo>
                  <a:lnTo>
                    <a:pt x="197" y="149"/>
                  </a:lnTo>
                  <a:lnTo>
                    <a:pt x="203" y="147"/>
                  </a:lnTo>
                  <a:lnTo>
                    <a:pt x="210" y="146"/>
                  </a:lnTo>
                  <a:lnTo>
                    <a:pt x="217" y="145"/>
                  </a:lnTo>
                  <a:lnTo>
                    <a:pt x="225" y="144"/>
                  </a:lnTo>
                  <a:lnTo>
                    <a:pt x="225" y="144"/>
                  </a:lnTo>
                  <a:lnTo>
                    <a:pt x="232" y="145"/>
                  </a:lnTo>
                  <a:lnTo>
                    <a:pt x="239" y="146"/>
                  </a:lnTo>
                  <a:lnTo>
                    <a:pt x="246" y="147"/>
                  </a:lnTo>
                  <a:lnTo>
                    <a:pt x="253" y="149"/>
                  </a:lnTo>
                  <a:lnTo>
                    <a:pt x="265" y="156"/>
                  </a:lnTo>
                  <a:lnTo>
                    <a:pt x="276" y="164"/>
                  </a:lnTo>
                  <a:lnTo>
                    <a:pt x="284" y="176"/>
                  </a:lnTo>
                  <a:lnTo>
                    <a:pt x="291" y="187"/>
                  </a:lnTo>
                  <a:lnTo>
                    <a:pt x="293" y="194"/>
                  </a:lnTo>
                  <a:lnTo>
                    <a:pt x="295" y="201"/>
                  </a:lnTo>
                  <a:lnTo>
                    <a:pt x="296" y="208"/>
                  </a:lnTo>
                  <a:lnTo>
                    <a:pt x="296" y="216"/>
                  </a:lnTo>
                  <a:lnTo>
                    <a:pt x="296" y="216"/>
                  </a:lnTo>
                  <a:lnTo>
                    <a:pt x="296" y="223"/>
                  </a:lnTo>
                  <a:lnTo>
                    <a:pt x="295" y="230"/>
                  </a:lnTo>
                  <a:lnTo>
                    <a:pt x="293" y="237"/>
                  </a:lnTo>
                  <a:lnTo>
                    <a:pt x="291" y="244"/>
                  </a:lnTo>
                  <a:lnTo>
                    <a:pt x="284" y="255"/>
                  </a:lnTo>
                  <a:lnTo>
                    <a:pt x="276" y="267"/>
                  </a:lnTo>
                  <a:lnTo>
                    <a:pt x="265" y="275"/>
                  </a:lnTo>
                  <a:lnTo>
                    <a:pt x="253" y="282"/>
                  </a:lnTo>
                  <a:lnTo>
                    <a:pt x="246" y="284"/>
                  </a:lnTo>
                  <a:lnTo>
                    <a:pt x="239" y="286"/>
                  </a:lnTo>
                  <a:lnTo>
                    <a:pt x="232" y="288"/>
                  </a:lnTo>
                  <a:lnTo>
                    <a:pt x="225" y="288"/>
                  </a:lnTo>
                  <a:lnTo>
                    <a:pt x="225" y="288"/>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p:cNvSpPr>
              <a:spLocks/>
            </p:cNvSpPr>
            <p:nvPr userDrawn="1"/>
          </p:nvSpPr>
          <p:spPr bwMode="auto">
            <a:xfrm>
              <a:off x="3179" y="2138"/>
              <a:ext cx="294" cy="123"/>
            </a:xfrm>
            <a:custGeom>
              <a:avLst/>
              <a:gdLst>
                <a:gd name="T0" fmla="*/ 587 w 587"/>
                <a:gd name="T1" fmla="*/ 242 h 244"/>
                <a:gd name="T2" fmla="*/ 577 w 587"/>
                <a:gd name="T3" fmla="*/ 226 h 244"/>
                <a:gd name="T4" fmla="*/ 570 w 587"/>
                <a:gd name="T5" fmla="*/ 207 h 244"/>
                <a:gd name="T6" fmla="*/ 562 w 587"/>
                <a:gd name="T7" fmla="*/ 169 h 244"/>
                <a:gd name="T8" fmla="*/ 561 w 587"/>
                <a:gd name="T9" fmla="*/ 138 h 244"/>
                <a:gd name="T10" fmla="*/ 561 w 587"/>
                <a:gd name="T11" fmla="*/ 82 h 244"/>
                <a:gd name="T12" fmla="*/ 560 w 587"/>
                <a:gd name="T13" fmla="*/ 74 h 244"/>
                <a:gd name="T14" fmla="*/ 557 w 587"/>
                <a:gd name="T15" fmla="*/ 58 h 244"/>
                <a:gd name="T16" fmla="*/ 551 w 587"/>
                <a:gd name="T17" fmla="*/ 43 h 244"/>
                <a:gd name="T18" fmla="*/ 541 w 587"/>
                <a:gd name="T19" fmla="*/ 30 h 244"/>
                <a:gd name="T20" fmla="*/ 531 w 587"/>
                <a:gd name="T21" fmla="*/ 18 h 244"/>
                <a:gd name="T22" fmla="*/ 517 w 587"/>
                <a:gd name="T23" fmla="*/ 9 h 244"/>
                <a:gd name="T24" fmla="*/ 502 w 587"/>
                <a:gd name="T25" fmla="*/ 3 h 244"/>
                <a:gd name="T26" fmla="*/ 486 w 587"/>
                <a:gd name="T27" fmla="*/ 0 h 244"/>
                <a:gd name="T28" fmla="*/ 82 w 587"/>
                <a:gd name="T29" fmla="*/ 0 h 244"/>
                <a:gd name="T30" fmla="*/ 74 w 587"/>
                <a:gd name="T31" fmla="*/ 0 h 244"/>
                <a:gd name="T32" fmla="*/ 57 w 587"/>
                <a:gd name="T33" fmla="*/ 3 h 244"/>
                <a:gd name="T34" fmla="*/ 43 w 587"/>
                <a:gd name="T35" fmla="*/ 9 h 244"/>
                <a:gd name="T36" fmla="*/ 30 w 587"/>
                <a:gd name="T37" fmla="*/ 18 h 244"/>
                <a:gd name="T38" fmla="*/ 18 w 587"/>
                <a:gd name="T39" fmla="*/ 30 h 244"/>
                <a:gd name="T40" fmla="*/ 9 w 587"/>
                <a:gd name="T41" fmla="*/ 43 h 244"/>
                <a:gd name="T42" fmla="*/ 3 w 587"/>
                <a:gd name="T43" fmla="*/ 58 h 244"/>
                <a:gd name="T44" fmla="*/ 0 w 587"/>
                <a:gd name="T45" fmla="*/ 74 h 244"/>
                <a:gd name="T46" fmla="*/ 0 w 587"/>
                <a:gd name="T47" fmla="*/ 124 h 244"/>
                <a:gd name="T48" fmla="*/ 0 w 587"/>
                <a:gd name="T49" fmla="*/ 134 h 244"/>
                <a:gd name="T50" fmla="*/ 3 w 587"/>
                <a:gd name="T51" fmla="*/ 150 h 244"/>
                <a:gd name="T52" fmla="*/ 9 w 587"/>
                <a:gd name="T53" fmla="*/ 165 h 244"/>
                <a:gd name="T54" fmla="*/ 18 w 587"/>
                <a:gd name="T55" fmla="*/ 177 h 244"/>
                <a:gd name="T56" fmla="*/ 30 w 587"/>
                <a:gd name="T57" fmla="*/ 189 h 244"/>
                <a:gd name="T58" fmla="*/ 43 w 587"/>
                <a:gd name="T59" fmla="*/ 197 h 244"/>
                <a:gd name="T60" fmla="*/ 57 w 587"/>
                <a:gd name="T61" fmla="*/ 204 h 244"/>
                <a:gd name="T62" fmla="*/ 74 w 587"/>
                <a:gd name="T63" fmla="*/ 207 h 244"/>
                <a:gd name="T64" fmla="*/ 478 w 587"/>
                <a:gd name="T65" fmla="*/ 207 h 244"/>
                <a:gd name="T66" fmla="*/ 486 w 587"/>
                <a:gd name="T67" fmla="*/ 207 h 244"/>
                <a:gd name="T68" fmla="*/ 502 w 587"/>
                <a:gd name="T69" fmla="*/ 204 h 244"/>
                <a:gd name="T70" fmla="*/ 509 w 587"/>
                <a:gd name="T71" fmla="*/ 202 h 244"/>
                <a:gd name="T72" fmla="*/ 531 w 587"/>
                <a:gd name="T73" fmla="*/ 210 h 244"/>
                <a:gd name="T74" fmla="*/ 568 w 587"/>
                <a:gd name="T75" fmla="*/ 230 h 244"/>
                <a:gd name="T76" fmla="*/ 586 w 587"/>
                <a:gd name="T77" fmla="*/ 244 h 244"/>
                <a:gd name="T78" fmla="*/ 587 w 587"/>
                <a:gd name="T79" fmla="*/ 244 h 244"/>
                <a:gd name="T80" fmla="*/ 587 w 587"/>
                <a:gd name="T81" fmla="*/ 24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587" y="242"/>
                  </a:moveTo>
                  <a:lnTo>
                    <a:pt x="587" y="242"/>
                  </a:lnTo>
                  <a:lnTo>
                    <a:pt x="582" y="235"/>
                  </a:lnTo>
                  <a:lnTo>
                    <a:pt x="577" y="226"/>
                  </a:lnTo>
                  <a:lnTo>
                    <a:pt x="574" y="217"/>
                  </a:lnTo>
                  <a:lnTo>
                    <a:pt x="570" y="207"/>
                  </a:lnTo>
                  <a:lnTo>
                    <a:pt x="566" y="188"/>
                  </a:lnTo>
                  <a:lnTo>
                    <a:pt x="562" y="169"/>
                  </a:lnTo>
                  <a:lnTo>
                    <a:pt x="561" y="152"/>
                  </a:lnTo>
                  <a:lnTo>
                    <a:pt x="561" y="138"/>
                  </a:lnTo>
                  <a:lnTo>
                    <a:pt x="561" y="124"/>
                  </a:lnTo>
                  <a:lnTo>
                    <a:pt x="561" y="82"/>
                  </a:lnTo>
                  <a:lnTo>
                    <a:pt x="561" y="82"/>
                  </a:lnTo>
                  <a:lnTo>
                    <a:pt x="560" y="74"/>
                  </a:lnTo>
                  <a:lnTo>
                    <a:pt x="559" y="66"/>
                  </a:lnTo>
                  <a:lnTo>
                    <a:pt x="557" y="58"/>
                  </a:lnTo>
                  <a:lnTo>
                    <a:pt x="554" y="50"/>
                  </a:lnTo>
                  <a:lnTo>
                    <a:pt x="551" y="43"/>
                  </a:lnTo>
                  <a:lnTo>
                    <a:pt x="547" y="36"/>
                  </a:lnTo>
                  <a:lnTo>
                    <a:pt x="541" y="30"/>
                  </a:lnTo>
                  <a:lnTo>
                    <a:pt x="537" y="24"/>
                  </a:lnTo>
                  <a:lnTo>
                    <a:pt x="531" y="18"/>
                  </a:lnTo>
                  <a:lnTo>
                    <a:pt x="524" y="14"/>
                  </a:lnTo>
                  <a:lnTo>
                    <a:pt x="517" y="9"/>
                  </a:lnTo>
                  <a:lnTo>
                    <a:pt x="510" y="6"/>
                  </a:lnTo>
                  <a:lnTo>
                    <a:pt x="502" y="3"/>
                  </a:lnTo>
                  <a:lnTo>
                    <a:pt x="495" y="1"/>
                  </a:lnTo>
                  <a:lnTo>
                    <a:pt x="486" y="0"/>
                  </a:lnTo>
                  <a:lnTo>
                    <a:pt x="478" y="0"/>
                  </a:lnTo>
                  <a:lnTo>
                    <a:pt x="82" y="0"/>
                  </a:lnTo>
                  <a:lnTo>
                    <a:pt x="82" y="0"/>
                  </a:lnTo>
                  <a:lnTo>
                    <a:pt x="74" y="0"/>
                  </a:lnTo>
                  <a:lnTo>
                    <a:pt x="66" y="1"/>
                  </a:lnTo>
                  <a:lnTo>
                    <a:pt x="57" y="3"/>
                  </a:lnTo>
                  <a:lnTo>
                    <a:pt x="49" y="6"/>
                  </a:lnTo>
                  <a:lnTo>
                    <a:pt x="43" y="9"/>
                  </a:lnTo>
                  <a:lnTo>
                    <a:pt x="36" y="14"/>
                  </a:lnTo>
                  <a:lnTo>
                    <a:pt x="30" y="18"/>
                  </a:lnTo>
                  <a:lnTo>
                    <a:pt x="24" y="24"/>
                  </a:lnTo>
                  <a:lnTo>
                    <a:pt x="18" y="30"/>
                  </a:lnTo>
                  <a:lnTo>
                    <a:pt x="14" y="36"/>
                  </a:lnTo>
                  <a:lnTo>
                    <a:pt x="9" y="43"/>
                  </a:lnTo>
                  <a:lnTo>
                    <a:pt x="6" y="50"/>
                  </a:lnTo>
                  <a:lnTo>
                    <a:pt x="3" y="58"/>
                  </a:lnTo>
                  <a:lnTo>
                    <a:pt x="1" y="66"/>
                  </a:lnTo>
                  <a:lnTo>
                    <a:pt x="0" y="74"/>
                  </a:lnTo>
                  <a:lnTo>
                    <a:pt x="0" y="82"/>
                  </a:lnTo>
                  <a:lnTo>
                    <a:pt x="0" y="124"/>
                  </a:lnTo>
                  <a:lnTo>
                    <a:pt x="0" y="124"/>
                  </a:lnTo>
                  <a:lnTo>
                    <a:pt x="0" y="134"/>
                  </a:lnTo>
                  <a:lnTo>
                    <a:pt x="1" y="142"/>
                  </a:lnTo>
                  <a:lnTo>
                    <a:pt x="3" y="150"/>
                  </a:lnTo>
                  <a:lnTo>
                    <a:pt x="6" y="157"/>
                  </a:lnTo>
                  <a:lnTo>
                    <a:pt x="9" y="165"/>
                  </a:lnTo>
                  <a:lnTo>
                    <a:pt x="14" y="171"/>
                  </a:lnTo>
                  <a:lnTo>
                    <a:pt x="18" y="177"/>
                  </a:lnTo>
                  <a:lnTo>
                    <a:pt x="24" y="183"/>
                  </a:lnTo>
                  <a:lnTo>
                    <a:pt x="30" y="189"/>
                  </a:lnTo>
                  <a:lnTo>
                    <a:pt x="36" y="194"/>
                  </a:lnTo>
                  <a:lnTo>
                    <a:pt x="43" y="197"/>
                  </a:lnTo>
                  <a:lnTo>
                    <a:pt x="49" y="200"/>
                  </a:lnTo>
                  <a:lnTo>
                    <a:pt x="57" y="204"/>
                  </a:lnTo>
                  <a:lnTo>
                    <a:pt x="66" y="206"/>
                  </a:lnTo>
                  <a:lnTo>
                    <a:pt x="74" y="207"/>
                  </a:lnTo>
                  <a:lnTo>
                    <a:pt x="82" y="207"/>
                  </a:lnTo>
                  <a:lnTo>
                    <a:pt x="478" y="207"/>
                  </a:lnTo>
                  <a:lnTo>
                    <a:pt x="478" y="207"/>
                  </a:lnTo>
                  <a:lnTo>
                    <a:pt x="486" y="207"/>
                  </a:lnTo>
                  <a:lnTo>
                    <a:pt x="494" y="206"/>
                  </a:lnTo>
                  <a:lnTo>
                    <a:pt x="502" y="204"/>
                  </a:lnTo>
                  <a:lnTo>
                    <a:pt x="509" y="202"/>
                  </a:lnTo>
                  <a:lnTo>
                    <a:pt x="509" y="202"/>
                  </a:lnTo>
                  <a:lnTo>
                    <a:pt x="521" y="205"/>
                  </a:lnTo>
                  <a:lnTo>
                    <a:pt x="531" y="210"/>
                  </a:lnTo>
                  <a:lnTo>
                    <a:pt x="549" y="219"/>
                  </a:lnTo>
                  <a:lnTo>
                    <a:pt x="568" y="230"/>
                  </a:lnTo>
                  <a:lnTo>
                    <a:pt x="586" y="244"/>
                  </a:lnTo>
                  <a:lnTo>
                    <a:pt x="586" y="244"/>
                  </a:lnTo>
                  <a:lnTo>
                    <a:pt x="587" y="244"/>
                  </a:lnTo>
                  <a:lnTo>
                    <a:pt x="587" y="244"/>
                  </a:lnTo>
                  <a:lnTo>
                    <a:pt x="587" y="242"/>
                  </a:lnTo>
                  <a:lnTo>
                    <a:pt x="587" y="242"/>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p:cNvSpPr>
              <a:spLocks/>
            </p:cNvSpPr>
            <p:nvPr userDrawn="1"/>
          </p:nvSpPr>
          <p:spPr bwMode="auto">
            <a:xfrm>
              <a:off x="3159" y="2004"/>
              <a:ext cx="294" cy="122"/>
            </a:xfrm>
            <a:custGeom>
              <a:avLst/>
              <a:gdLst>
                <a:gd name="T0" fmla="*/ 0 w 587"/>
                <a:gd name="T1" fmla="*/ 243 h 244"/>
                <a:gd name="T2" fmla="*/ 10 w 587"/>
                <a:gd name="T3" fmla="*/ 227 h 244"/>
                <a:gd name="T4" fmla="*/ 17 w 587"/>
                <a:gd name="T5" fmla="*/ 208 h 244"/>
                <a:gd name="T6" fmla="*/ 25 w 587"/>
                <a:gd name="T7" fmla="*/ 170 h 244"/>
                <a:gd name="T8" fmla="*/ 26 w 587"/>
                <a:gd name="T9" fmla="*/ 139 h 244"/>
                <a:gd name="T10" fmla="*/ 26 w 587"/>
                <a:gd name="T11" fmla="*/ 82 h 244"/>
                <a:gd name="T12" fmla="*/ 27 w 587"/>
                <a:gd name="T13" fmla="*/ 74 h 244"/>
                <a:gd name="T14" fmla="*/ 30 w 587"/>
                <a:gd name="T15" fmla="*/ 58 h 244"/>
                <a:gd name="T16" fmla="*/ 36 w 587"/>
                <a:gd name="T17" fmla="*/ 43 h 244"/>
                <a:gd name="T18" fmla="*/ 46 w 587"/>
                <a:gd name="T19" fmla="*/ 29 h 244"/>
                <a:gd name="T20" fmla="*/ 56 w 587"/>
                <a:gd name="T21" fmla="*/ 19 h 244"/>
                <a:gd name="T22" fmla="*/ 70 w 587"/>
                <a:gd name="T23" fmla="*/ 10 h 244"/>
                <a:gd name="T24" fmla="*/ 85 w 587"/>
                <a:gd name="T25" fmla="*/ 4 h 244"/>
                <a:gd name="T26" fmla="*/ 101 w 587"/>
                <a:gd name="T27" fmla="*/ 1 h 244"/>
                <a:gd name="T28" fmla="*/ 505 w 587"/>
                <a:gd name="T29" fmla="*/ 0 h 244"/>
                <a:gd name="T30" fmla="*/ 513 w 587"/>
                <a:gd name="T31" fmla="*/ 1 h 244"/>
                <a:gd name="T32" fmla="*/ 529 w 587"/>
                <a:gd name="T33" fmla="*/ 4 h 244"/>
                <a:gd name="T34" fmla="*/ 544 w 587"/>
                <a:gd name="T35" fmla="*/ 10 h 244"/>
                <a:gd name="T36" fmla="*/ 557 w 587"/>
                <a:gd name="T37" fmla="*/ 19 h 244"/>
                <a:gd name="T38" fmla="*/ 569 w 587"/>
                <a:gd name="T39" fmla="*/ 29 h 244"/>
                <a:gd name="T40" fmla="*/ 578 w 587"/>
                <a:gd name="T41" fmla="*/ 43 h 244"/>
                <a:gd name="T42" fmla="*/ 584 w 587"/>
                <a:gd name="T43" fmla="*/ 58 h 244"/>
                <a:gd name="T44" fmla="*/ 587 w 587"/>
                <a:gd name="T45" fmla="*/ 74 h 244"/>
                <a:gd name="T46" fmla="*/ 587 w 587"/>
                <a:gd name="T47" fmla="*/ 125 h 244"/>
                <a:gd name="T48" fmla="*/ 587 w 587"/>
                <a:gd name="T49" fmla="*/ 133 h 244"/>
                <a:gd name="T50" fmla="*/ 584 w 587"/>
                <a:gd name="T51" fmla="*/ 149 h 244"/>
                <a:gd name="T52" fmla="*/ 578 w 587"/>
                <a:gd name="T53" fmla="*/ 164 h 244"/>
                <a:gd name="T54" fmla="*/ 569 w 587"/>
                <a:gd name="T55" fmla="*/ 178 h 244"/>
                <a:gd name="T56" fmla="*/ 557 w 587"/>
                <a:gd name="T57" fmla="*/ 188 h 244"/>
                <a:gd name="T58" fmla="*/ 544 w 587"/>
                <a:gd name="T59" fmla="*/ 198 h 244"/>
                <a:gd name="T60" fmla="*/ 529 w 587"/>
                <a:gd name="T61" fmla="*/ 205 h 244"/>
                <a:gd name="T62" fmla="*/ 513 w 587"/>
                <a:gd name="T63" fmla="*/ 207 h 244"/>
                <a:gd name="T64" fmla="*/ 109 w 587"/>
                <a:gd name="T65" fmla="*/ 208 h 244"/>
                <a:gd name="T66" fmla="*/ 101 w 587"/>
                <a:gd name="T67" fmla="*/ 207 h 244"/>
                <a:gd name="T68" fmla="*/ 85 w 587"/>
                <a:gd name="T69" fmla="*/ 205 h 244"/>
                <a:gd name="T70" fmla="*/ 78 w 587"/>
                <a:gd name="T71" fmla="*/ 202 h 244"/>
                <a:gd name="T72" fmla="*/ 56 w 587"/>
                <a:gd name="T73" fmla="*/ 209 h 244"/>
                <a:gd name="T74" fmla="*/ 19 w 587"/>
                <a:gd name="T75" fmla="*/ 231 h 244"/>
                <a:gd name="T76" fmla="*/ 1 w 587"/>
                <a:gd name="T77" fmla="*/ 244 h 244"/>
                <a:gd name="T78" fmla="*/ 0 w 587"/>
                <a:gd name="T79" fmla="*/ 244 h 244"/>
                <a:gd name="T80" fmla="*/ 0 w 587"/>
                <a:gd name="T81" fmla="*/ 24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0" y="243"/>
                  </a:moveTo>
                  <a:lnTo>
                    <a:pt x="0" y="243"/>
                  </a:lnTo>
                  <a:lnTo>
                    <a:pt x="5" y="235"/>
                  </a:lnTo>
                  <a:lnTo>
                    <a:pt x="10" y="227"/>
                  </a:lnTo>
                  <a:lnTo>
                    <a:pt x="13" y="217"/>
                  </a:lnTo>
                  <a:lnTo>
                    <a:pt x="17" y="208"/>
                  </a:lnTo>
                  <a:lnTo>
                    <a:pt x="21" y="188"/>
                  </a:lnTo>
                  <a:lnTo>
                    <a:pt x="25" y="170"/>
                  </a:lnTo>
                  <a:lnTo>
                    <a:pt x="26" y="153"/>
                  </a:lnTo>
                  <a:lnTo>
                    <a:pt x="26" y="139"/>
                  </a:lnTo>
                  <a:lnTo>
                    <a:pt x="26" y="125"/>
                  </a:lnTo>
                  <a:lnTo>
                    <a:pt x="26" y="82"/>
                  </a:lnTo>
                  <a:lnTo>
                    <a:pt x="26" y="82"/>
                  </a:lnTo>
                  <a:lnTo>
                    <a:pt x="27" y="74"/>
                  </a:lnTo>
                  <a:lnTo>
                    <a:pt x="28" y="66"/>
                  </a:lnTo>
                  <a:lnTo>
                    <a:pt x="30" y="58"/>
                  </a:lnTo>
                  <a:lnTo>
                    <a:pt x="33" y="50"/>
                  </a:lnTo>
                  <a:lnTo>
                    <a:pt x="36" y="43"/>
                  </a:lnTo>
                  <a:lnTo>
                    <a:pt x="40" y="36"/>
                  </a:lnTo>
                  <a:lnTo>
                    <a:pt x="46" y="29"/>
                  </a:lnTo>
                  <a:lnTo>
                    <a:pt x="50" y="24"/>
                  </a:lnTo>
                  <a:lnTo>
                    <a:pt x="56" y="19"/>
                  </a:lnTo>
                  <a:lnTo>
                    <a:pt x="63" y="14"/>
                  </a:lnTo>
                  <a:lnTo>
                    <a:pt x="70" y="10"/>
                  </a:lnTo>
                  <a:lnTo>
                    <a:pt x="77" y="6"/>
                  </a:lnTo>
                  <a:lnTo>
                    <a:pt x="85" y="4"/>
                  </a:lnTo>
                  <a:lnTo>
                    <a:pt x="92" y="2"/>
                  </a:lnTo>
                  <a:lnTo>
                    <a:pt x="101" y="1"/>
                  </a:lnTo>
                  <a:lnTo>
                    <a:pt x="109" y="0"/>
                  </a:lnTo>
                  <a:lnTo>
                    <a:pt x="505" y="0"/>
                  </a:lnTo>
                  <a:lnTo>
                    <a:pt x="505" y="0"/>
                  </a:lnTo>
                  <a:lnTo>
                    <a:pt x="513" y="1"/>
                  </a:lnTo>
                  <a:lnTo>
                    <a:pt x="521" y="2"/>
                  </a:lnTo>
                  <a:lnTo>
                    <a:pt x="529" y="4"/>
                  </a:lnTo>
                  <a:lnTo>
                    <a:pt x="538" y="6"/>
                  </a:lnTo>
                  <a:lnTo>
                    <a:pt x="544" y="10"/>
                  </a:lnTo>
                  <a:lnTo>
                    <a:pt x="551" y="14"/>
                  </a:lnTo>
                  <a:lnTo>
                    <a:pt x="557" y="19"/>
                  </a:lnTo>
                  <a:lnTo>
                    <a:pt x="563" y="24"/>
                  </a:lnTo>
                  <a:lnTo>
                    <a:pt x="569" y="29"/>
                  </a:lnTo>
                  <a:lnTo>
                    <a:pt x="573" y="36"/>
                  </a:lnTo>
                  <a:lnTo>
                    <a:pt x="578" y="43"/>
                  </a:lnTo>
                  <a:lnTo>
                    <a:pt x="581" y="50"/>
                  </a:lnTo>
                  <a:lnTo>
                    <a:pt x="584" y="58"/>
                  </a:lnTo>
                  <a:lnTo>
                    <a:pt x="586" y="66"/>
                  </a:lnTo>
                  <a:lnTo>
                    <a:pt x="587" y="74"/>
                  </a:lnTo>
                  <a:lnTo>
                    <a:pt x="587" y="82"/>
                  </a:lnTo>
                  <a:lnTo>
                    <a:pt x="587" y="125"/>
                  </a:lnTo>
                  <a:lnTo>
                    <a:pt x="587" y="125"/>
                  </a:lnTo>
                  <a:lnTo>
                    <a:pt x="587" y="133"/>
                  </a:lnTo>
                  <a:lnTo>
                    <a:pt x="586" y="142"/>
                  </a:lnTo>
                  <a:lnTo>
                    <a:pt x="584" y="149"/>
                  </a:lnTo>
                  <a:lnTo>
                    <a:pt x="581" y="157"/>
                  </a:lnTo>
                  <a:lnTo>
                    <a:pt x="578" y="164"/>
                  </a:lnTo>
                  <a:lnTo>
                    <a:pt x="573" y="171"/>
                  </a:lnTo>
                  <a:lnTo>
                    <a:pt x="569" y="178"/>
                  </a:lnTo>
                  <a:lnTo>
                    <a:pt x="563" y="184"/>
                  </a:lnTo>
                  <a:lnTo>
                    <a:pt x="557" y="188"/>
                  </a:lnTo>
                  <a:lnTo>
                    <a:pt x="551" y="194"/>
                  </a:lnTo>
                  <a:lnTo>
                    <a:pt x="544" y="198"/>
                  </a:lnTo>
                  <a:lnTo>
                    <a:pt x="538" y="201"/>
                  </a:lnTo>
                  <a:lnTo>
                    <a:pt x="529" y="205"/>
                  </a:lnTo>
                  <a:lnTo>
                    <a:pt x="521" y="206"/>
                  </a:lnTo>
                  <a:lnTo>
                    <a:pt x="513" y="207"/>
                  </a:lnTo>
                  <a:lnTo>
                    <a:pt x="505" y="208"/>
                  </a:lnTo>
                  <a:lnTo>
                    <a:pt x="109" y="208"/>
                  </a:lnTo>
                  <a:lnTo>
                    <a:pt x="109" y="208"/>
                  </a:lnTo>
                  <a:lnTo>
                    <a:pt x="101" y="207"/>
                  </a:lnTo>
                  <a:lnTo>
                    <a:pt x="93" y="206"/>
                  </a:lnTo>
                  <a:lnTo>
                    <a:pt x="85" y="205"/>
                  </a:lnTo>
                  <a:lnTo>
                    <a:pt x="78" y="202"/>
                  </a:lnTo>
                  <a:lnTo>
                    <a:pt x="78" y="202"/>
                  </a:lnTo>
                  <a:lnTo>
                    <a:pt x="66" y="206"/>
                  </a:lnTo>
                  <a:lnTo>
                    <a:pt x="56" y="209"/>
                  </a:lnTo>
                  <a:lnTo>
                    <a:pt x="38" y="220"/>
                  </a:lnTo>
                  <a:lnTo>
                    <a:pt x="19" y="231"/>
                  </a:lnTo>
                  <a:lnTo>
                    <a:pt x="1" y="244"/>
                  </a:lnTo>
                  <a:lnTo>
                    <a:pt x="1" y="244"/>
                  </a:lnTo>
                  <a:lnTo>
                    <a:pt x="0" y="244"/>
                  </a:lnTo>
                  <a:lnTo>
                    <a:pt x="0" y="244"/>
                  </a:lnTo>
                  <a:lnTo>
                    <a:pt x="0" y="243"/>
                  </a:lnTo>
                  <a:lnTo>
                    <a:pt x="0" y="243"/>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6"/>
            <p:cNvSpPr>
              <a:spLocks/>
            </p:cNvSpPr>
            <p:nvPr userDrawn="1"/>
          </p:nvSpPr>
          <p:spPr bwMode="auto">
            <a:xfrm>
              <a:off x="3276" y="2180"/>
              <a:ext cx="26" cy="26"/>
            </a:xfrm>
            <a:custGeom>
              <a:avLst/>
              <a:gdLst>
                <a:gd name="T0" fmla="*/ 51 w 51"/>
                <a:gd name="T1" fmla="*/ 26 h 52"/>
                <a:gd name="T2" fmla="*/ 51 w 51"/>
                <a:gd name="T3" fmla="*/ 26 h 52"/>
                <a:gd name="T4" fmla="*/ 51 w 51"/>
                <a:gd name="T5" fmla="*/ 31 h 52"/>
                <a:gd name="T6" fmla="*/ 49 w 51"/>
                <a:gd name="T7" fmla="*/ 36 h 52"/>
                <a:gd name="T8" fmla="*/ 47 w 51"/>
                <a:gd name="T9" fmla="*/ 40 h 52"/>
                <a:gd name="T10" fmla="*/ 45 w 51"/>
                <a:gd name="T11" fmla="*/ 44 h 52"/>
                <a:gd name="T12" fmla="*/ 40 w 51"/>
                <a:gd name="T13" fmla="*/ 47 h 52"/>
                <a:gd name="T14" fmla="*/ 36 w 51"/>
                <a:gd name="T15" fmla="*/ 49 h 52"/>
                <a:gd name="T16" fmla="*/ 31 w 51"/>
                <a:gd name="T17" fmla="*/ 52 h 52"/>
                <a:gd name="T18" fmla="*/ 26 w 51"/>
                <a:gd name="T19" fmla="*/ 52 h 52"/>
                <a:gd name="T20" fmla="*/ 26 w 51"/>
                <a:gd name="T21" fmla="*/ 52 h 52"/>
                <a:gd name="T22" fmla="*/ 20 w 51"/>
                <a:gd name="T23" fmla="*/ 52 h 52"/>
                <a:gd name="T24" fmla="*/ 16 w 51"/>
                <a:gd name="T25" fmla="*/ 49 h 52"/>
                <a:gd name="T26" fmla="*/ 11 w 51"/>
                <a:gd name="T27" fmla="*/ 47 h 52"/>
                <a:gd name="T28" fmla="*/ 8 w 51"/>
                <a:gd name="T29" fmla="*/ 44 h 52"/>
                <a:gd name="T30" fmla="*/ 4 w 51"/>
                <a:gd name="T31" fmla="*/ 40 h 52"/>
                <a:gd name="T32" fmla="*/ 2 w 51"/>
                <a:gd name="T33" fmla="*/ 36 h 52"/>
                <a:gd name="T34" fmla="*/ 1 w 51"/>
                <a:gd name="T35" fmla="*/ 31 h 52"/>
                <a:gd name="T36" fmla="*/ 0 w 51"/>
                <a:gd name="T37" fmla="*/ 26 h 52"/>
                <a:gd name="T38" fmla="*/ 0 w 51"/>
                <a:gd name="T39" fmla="*/ 26 h 52"/>
                <a:gd name="T40" fmla="*/ 1 w 51"/>
                <a:gd name="T41" fmla="*/ 21 h 52"/>
                <a:gd name="T42" fmla="*/ 2 w 51"/>
                <a:gd name="T43" fmla="*/ 16 h 52"/>
                <a:gd name="T44" fmla="*/ 4 w 51"/>
                <a:gd name="T45" fmla="*/ 11 h 52"/>
                <a:gd name="T46" fmla="*/ 8 w 51"/>
                <a:gd name="T47" fmla="*/ 8 h 52"/>
                <a:gd name="T48" fmla="*/ 11 w 51"/>
                <a:gd name="T49" fmla="*/ 5 h 52"/>
                <a:gd name="T50" fmla="*/ 16 w 51"/>
                <a:gd name="T51" fmla="*/ 2 h 52"/>
                <a:gd name="T52" fmla="*/ 20 w 51"/>
                <a:gd name="T53" fmla="*/ 1 h 52"/>
                <a:gd name="T54" fmla="*/ 26 w 51"/>
                <a:gd name="T55" fmla="*/ 0 h 52"/>
                <a:gd name="T56" fmla="*/ 26 w 51"/>
                <a:gd name="T57" fmla="*/ 0 h 52"/>
                <a:gd name="T58" fmla="*/ 31 w 51"/>
                <a:gd name="T59" fmla="*/ 1 h 52"/>
                <a:gd name="T60" fmla="*/ 36 w 51"/>
                <a:gd name="T61" fmla="*/ 2 h 52"/>
                <a:gd name="T62" fmla="*/ 40 w 51"/>
                <a:gd name="T63" fmla="*/ 5 h 52"/>
                <a:gd name="T64" fmla="*/ 45 w 51"/>
                <a:gd name="T65" fmla="*/ 8 h 52"/>
                <a:gd name="T66" fmla="*/ 47 w 51"/>
                <a:gd name="T67" fmla="*/ 11 h 52"/>
                <a:gd name="T68" fmla="*/ 49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49" y="36"/>
                  </a:lnTo>
                  <a:lnTo>
                    <a:pt x="47" y="40"/>
                  </a:lnTo>
                  <a:lnTo>
                    <a:pt x="45" y="44"/>
                  </a:lnTo>
                  <a:lnTo>
                    <a:pt x="40" y="47"/>
                  </a:lnTo>
                  <a:lnTo>
                    <a:pt x="36" y="49"/>
                  </a:lnTo>
                  <a:lnTo>
                    <a:pt x="31" y="52"/>
                  </a:lnTo>
                  <a:lnTo>
                    <a:pt x="26" y="52"/>
                  </a:lnTo>
                  <a:lnTo>
                    <a:pt x="26" y="52"/>
                  </a:lnTo>
                  <a:lnTo>
                    <a:pt x="20" y="52"/>
                  </a:lnTo>
                  <a:lnTo>
                    <a:pt x="16" y="49"/>
                  </a:lnTo>
                  <a:lnTo>
                    <a:pt x="11" y="47"/>
                  </a:lnTo>
                  <a:lnTo>
                    <a:pt x="8" y="44"/>
                  </a:lnTo>
                  <a:lnTo>
                    <a:pt x="4" y="40"/>
                  </a:lnTo>
                  <a:lnTo>
                    <a:pt x="2" y="36"/>
                  </a:lnTo>
                  <a:lnTo>
                    <a:pt x="1" y="31"/>
                  </a:lnTo>
                  <a:lnTo>
                    <a:pt x="0" y="26"/>
                  </a:lnTo>
                  <a:lnTo>
                    <a:pt x="0" y="26"/>
                  </a:lnTo>
                  <a:lnTo>
                    <a:pt x="1" y="21"/>
                  </a:lnTo>
                  <a:lnTo>
                    <a:pt x="2" y="16"/>
                  </a:lnTo>
                  <a:lnTo>
                    <a:pt x="4" y="11"/>
                  </a:lnTo>
                  <a:lnTo>
                    <a:pt x="8" y="8"/>
                  </a:lnTo>
                  <a:lnTo>
                    <a:pt x="11" y="5"/>
                  </a:lnTo>
                  <a:lnTo>
                    <a:pt x="16" y="2"/>
                  </a:lnTo>
                  <a:lnTo>
                    <a:pt x="20" y="1"/>
                  </a:lnTo>
                  <a:lnTo>
                    <a:pt x="26" y="0"/>
                  </a:lnTo>
                  <a:lnTo>
                    <a:pt x="26" y="0"/>
                  </a:lnTo>
                  <a:lnTo>
                    <a:pt x="31" y="1"/>
                  </a:lnTo>
                  <a:lnTo>
                    <a:pt x="36" y="2"/>
                  </a:lnTo>
                  <a:lnTo>
                    <a:pt x="40" y="5"/>
                  </a:lnTo>
                  <a:lnTo>
                    <a:pt x="45" y="8"/>
                  </a:lnTo>
                  <a:lnTo>
                    <a:pt x="47" y="11"/>
                  </a:lnTo>
                  <a:lnTo>
                    <a:pt x="49"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p:cNvSpPr>
              <a:spLocks/>
            </p:cNvSpPr>
            <p:nvPr userDrawn="1"/>
          </p:nvSpPr>
          <p:spPr bwMode="auto">
            <a:xfrm>
              <a:off x="3313" y="2180"/>
              <a:ext cx="25" cy="26"/>
            </a:xfrm>
            <a:custGeom>
              <a:avLst/>
              <a:gdLst>
                <a:gd name="T0" fmla="*/ 51 w 51"/>
                <a:gd name="T1" fmla="*/ 26 h 52"/>
                <a:gd name="T2" fmla="*/ 51 w 51"/>
                <a:gd name="T3" fmla="*/ 26 h 52"/>
                <a:gd name="T4" fmla="*/ 51 w 51"/>
                <a:gd name="T5" fmla="*/ 31 h 52"/>
                <a:gd name="T6" fmla="*/ 50 w 51"/>
                <a:gd name="T7" fmla="*/ 36 h 52"/>
                <a:gd name="T8" fmla="*/ 48 w 51"/>
                <a:gd name="T9" fmla="*/ 40 h 52"/>
                <a:gd name="T10" fmla="*/ 44 w 51"/>
                <a:gd name="T11" fmla="*/ 44 h 52"/>
                <a:gd name="T12" fmla="*/ 41 w 51"/>
                <a:gd name="T13" fmla="*/ 47 h 52"/>
                <a:gd name="T14" fmla="*/ 36 w 51"/>
                <a:gd name="T15" fmla="*/ 49 h 52"/>
                <a:gd name="T16" fmla="*/ 31 w 51"/>
                <a:gd name="T17" fmla="*/ 52 h 52"/>
                <a:gd name="T18" fmla="*/ 26 w 51"/>
                <a:gd name="T19" fmla="*/ 52 h 52"/>
                <a:gd name="T20" fmla="*/ 26 w 51"/>
                <a:gd name="T21" fmla="*/ 52 h 52"/>
                <a:gd name="T22" fmla="*/ 21 w 51"/>
                <a:gd name="T23" fmla="*/ 52 h 52"/>
                <a:gd name="T24" fmla="*/ 15 w 51"/>
                <a:gd name="T25" fmla="*/ 49 h 52"/>
                <a:gd name="T26" fmla="*/ 12 w 51"/>
                <a:gd name="T27" fmla="*/ 47 h 52"/>
                <a:gd name="T28" fmla="*/ 7 w 51"/>
                <a:gd name="T29" fmla="*/ 44 h 52"/>
                <a:gd name="T30" fmla="*/ 4 w 51"/>
                <a:gd name="T31" fmla="*/ 40 h 52"/>
                <a:gd name="T32" fmla="*/ 1 w 51"/>
                <a:gd name="T33" fmla="*/ 36 h 52"/>
                <a:gd name="T34" fmla="*/ 0 w 51"/>
                <a:gd name="T35" fmla="*/ 31 h 52"/>
                <a:gd name="T36" fmla="*/ 0 w 51"/>
                <a:gd name="T37" fmla="*/ 26 h 52"/>
                <a:gd name="T38" fmla="*/ 0 w 51"/>
                <a:gd name="T39" fmla="*/ 26 h 52"/>
                <a:gd name="T40" fmla="*/ 0 w 51"/>
                <a:gd name="T41" fmla="*/ 21 h 52"/>
                <a:gd name="T42" fmla="*/ 1 w 51"/>
                <a:gd name="T43" fmla="*/ 16 h 52"/>
                <a:gd name="T44" fmla="*/ 4 w 51"/>
                <a:gd name="T45" fmla="*/ 11 h 52"/>
                <a:gd name="T46" fmla="*/ 7 w 51"/>
                <a:gd name="T47" fmla="*/ 8 h 52"/>
                <a:gd name="T48" fmla="*/ 12 w 51"/>
                <a:gd name="T49" fmla="*/ 5 h 52"/>
                <a:gd name="T50" fmla="*/ 15 w 51"/>
                <a:gd name="T51" fmla="*/ 2 h 52"/>
                <a:gd name="T52" fmla="*/ 21 w 51"/>
                <a:gd name="T53" fmla="*/ 1 h 52"/>
                <a:gd name="T54" fmla="*/ 26 w 51"/>
                <a:gd name="T55" fmla="*/ 0 h 52"/>
                <a:gd name="T56" fmla="*/ 26 w 51"/>
                <a:gd name="T57" fmla="*/ 0 h 52"/>
                <a:gd name="T58" fmla="*/ 31 w 51"/>
                <a:gd name="T59" fmla="*/ 1 h 52"/>
                <a:gd name="T60" fmla="*/ 36 w 51"/>
                <a:gd name="T61" fmla="*/ 2 h 52"/>
                <a:gd name="T62" fmla="*/ 41 w 51"/>
                <a:gd name="T63" fmla="*/ 5 h 52"/>
                <a:gd name="T64" fmla="*/ 44 w 51"/>
                <a:gd name="T65" fmla="*/ 8 h 52"/>
                <a:gd name="T66" fmla="*/ 48 w 51"/>
                <a:gd name="T67" fmla="*/ 11 h 52"/>
                <a:gd name="T68" fmla="*/ 50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50" y="36"/>
                  </a:lnTo>
                  <a:lnTo>
                    <a:pt x="48" y="40"/>
                  </a:lnTo>
                  <a:lnTo>
                    <a:pt x="44" y="44"/>
                  </a:lnTo>
                  <a:lnTo>
                    <a:pt x="41" y="47"/>
                  </a:lnTo>
                  <a:lnTo>
                    <a:pt x="36" y="49"/>
                  </a:lnTo>
                  <a:lnTo>
                    <a:pt x="31" y="52"/>
                  </a:lnTo>
                  <a:lnTo>
                    <a:pt x="26" y="52"/>
                  </a:lnTo>
                  <a:lnTo>
                    <a:pt x="26" y="52"/>
                  </a:lnTo>
                  <a:lnTo>
                    <a:pt x="21" y="52"/>
                  </a:lnTo>
                  <a:lnTo>
                    <a:pt x="15" y="49"/>
                  </a:lnTo>
                  <a:lnTo>
                    <a:pt x="12" y="47"/>
                  </a:lnTo>
                  <a:lnTo>
                    <a:pt x="7" y="44"/>
                  </a:lnTo>
                  <a:lnTo>
                    <a:pt x="4" y="40"/>
                  </a:lnTo>
                  <a:lnTo>
                    <a:pt x="1" y="36"/>
                  </a:lnTo>
                  <a:lnTo>
                    <a:pt x="0" y="31"/>
                  </a:lnTo>
                  <a:lnTo>
                    <a:pt x="0" y="26"/>
                  </a:lnTo>
                  <a:lnTo>
                    <a:pt x="0" y="26"/>
                  </a:lnTo>
                  <a:lnTo>
                    <a:pt x="0" y="21"/>
                  </a:lnTo>
                  <a:lnTo>
                    <a:pt x="1" y="16"/>
                  </a:lnTo>
                  <a:lnTo>
                    <a:pt x="4" y="11"/>
                  </a:lnTo>
                  <a:lnTo>
                    <a:pt x="7" y="8"/>
                  </a:lnTo>
                  <a:lnTo>
                    <a:pt x="12" y="5"/>
                  </a:lnTo>
                  <a:lnTo>
                    <a:pt x="15" y="2"/>
                  </a:lnTo>
                  <a:lnTo>
                    <a:pt x="21" y="1"/>
                  </a:lnTo>
                  <a:lnTo>
                    <a:pt x="26" y="0"/>
                  </a:lnTo>
                  <a:lnTo>
                    <a:pt x="26" y="0"/>
                  </a:lnTo>
                  <a:lnTo>
                    <a:pt x="31" y="1"/>
                  </a:lnTo>
                  <a:lnTo>
                    <a:pt x="36" y="2"/>
                  </a:lnTo>
                  <a:lnTo>
                    <a:pt x="41" y="5"/>
                  </a:lnTo>
                  <a:lnTo>
                    <a:pt x="44" y="8"/>
                  </a:lnTo>
                  <a:lnTo>
                    <a:pt x="48" y="11"/>
                  </a:lnTo>
                  <a:lnTo>
                    <a:pt x="50"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p:cNvSpPr>
              <a:spLocks/>
            </p:cNvSpPr>
            <p:nvPr userDrawn="1"/>
          </p:nvSpPr>
          <p:spPr bwMode="auto">
            <a:xfrm>
              <a:off x="3349" y="2180"/>
              <a:ext cx="26" cy="26"/>
            </a:xfrm>
            <a:custGeom>
              <a:avLst/>
              <a:gdLst>
                <a:gd name="T0" fmla="*/ 52 w 52"/>
                <a:gd name="T1" fmla="*/ 26 h 52"/>
                <a:gd name="T2" fmla="*/ 52 w 52"/>
                <a:gd name="T3" fmla="*/ 26 h 52"/>
                <a:gd name="T4" fmla="*/ 51 w 52"/>
                <a:gd name="T5" fmla="*/ 31 h 52"/>
                <a:gd name="T6" fmla="*/ 49 w 52"/>
                <a:gd name="T7" fmla="*/ 36 h 52"/>
                <a:gd name="T8" fmla="*/ 47 w 52"/>
                <a:gd name="T9" fmla="*/ 40 h 52"/>
                <a:gd name="T10" fmla="*/ 44 w 52"/>
                <a:gd name="T11" fmla="*/ 44 h 52"/>
                <a:gd name="T12" fmla="*/ 40 w 52"/>
                <a:gd name="T13" fmla="*/ 47 h 52"/>
                <a:gd name="T14" fmla="*/ 36 w 52"/>
                <a:gd name="T15" fmla="*/ 49 h 52"/>
                <a:gd name="T16" fmla="*/ 31 w 52"/>
                <a:gd name="T17" fmla="*/ 52 h 52"/>
                <a:gd name="T18" fmla="*/ 25 w 52"/>
                <a:gd name="T19" fmla="*/ 52 h 52"/>
                <a:gd name="T20" fmla="*/ 25 w 52"/>
                <a:gd name="T21" fmla="*/ 52 h 52"/>
                <a:gd name="T22" fmla="*/ 21 w 52"/>
                <a:gd name="T23" fmla="*/ 52 h 52"/>
                <a:gd name="T24" fmla="*/ 16 w 52"/>
                <a:gd name="T25" fmla="*/ 49 h 52"/>
                <a:gd name="T26" fmla="*/ 11 w 52"/>
                <a:gd name="T27" fmla="*/ 47 h 52"/>
                <a:gd name="T28" fmla="*/ 7 w 52"/>
                <a:gd name="T29" fmla="*/ 44 h 52"/>
                <a:gd name="T30" fmla="*/ 4 w 52"/>
                <a:gd name="T31" fmla="*/ 40 h 52"/>
                <a:gd name="T32" fmla="*/ 2 w 52"/>
                <a:gd name="T33" fmla="*/ 36 h 52"/>
                <a:gd name="T34" fmla="*/ 0 w 52"/>
                <a:gd name="T35" fmla="*/ 31 h 52"/>
                <a:gd name="T36" fmla="*/ 0 w 52"/>
                <a:gd name="T37" fmla="*/ 26 h 52"/>
                <a:gd name="T38" fmla="*/ 0 w 52"/>
                <a:gd name="T39" fmla="*/ 26 h 52"/>
                <a:gd name="T40" fmla="*/ 0 w 52"/>
                <a:gd name="T41" fmla="*/ 21 h 52"/>
                <a:gd name="T42" fmla="*/ 2 w 52"/>
                <a:gd name="T43" fmla="*/ 16 h 52"/>
                <a:gd name="T44" fmla="*/ 4 w 52"/>
                <a:gd name="T45" fmla="*/ 11 h 52"/>
                <a:gd name="T46" fmla="*/ 7 w 52"/>
                <a:gd name="T47" fmla="*/ 8 h 52"/>
                <a:gd name="T48" fmla="*/ 11 w 52"/>
                <a:gd name="T49" fmla="*/ 5 h 52"/>
                <a:gd name="T50" fmla="*/ 16 w 52"/>
                <a:gd name="T51" fmla="*/ 2 h 52"/>
                <a:gd name="T52" fmla="*/ 21 w 52"/>
                <a:gd name="T53" fmla="*/ 1 h 52"/>
                <a:gd name="T54" fmla="*/ 25 w 52"/>
                <a:gd name="T55" fmla="*/ 0 h 52"/>
                <a:gd name="T56" fmla="*/ 25 w 52"/>
                <a:gd name="T57" fmla="*/ 0 h 52"/>
                <a:gd name="T58" fmla="*/ 31 w 52"/>
                <a:gd name="T59" fmla="*/ 1 h 52"/>
                <a:gd name="T60" fmla="*/ 36 w 52"/>
                <a:gd name="T61" fmla="*/ 2 h 52"/>
                <a:gd name="T62" fmla="*/ 40 w 52"/>
                <a:gd name="T63" fmla="*/ 5 h 52"/>
                <a:gd name="T64" fmla="*/ 44 w 52"/>
                <a:gd name="T65" fmla="*/ 8 h 52"/>
                <a:gd name="T66" fmla="*/ 47 w 52"/>
                <a:gd name="T67" fmla="*/ 11 h 52"/>
                <a:gd name="T68" fmla="*/ 49 w 52"/>
                <a:gd name="T69" fmla="*/ 16 h 52"/>
                <a:gd name="T70" fmla="*/ 51 w 52"/>
                <a:gd name="T71" fmla="*/ 21 h 52"/>
                <a:gd name="T72" fmla="*/ 52 w 52"/>
                <a:gd name="T73" fmla="*/ 26 h 52"/>
                <a:gd name="T74" fmla="*/ 52 w 52"/>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52">
                  <a:moveTo>
                    <a:pt x="52" y="26"/>
                  </a:moveTo>
                  <a:lnTo>
                    <a:pt x="52" y="26"/>
                  </a:lnTo>
                  <a:lnTo>
                    <a:pt x="51" y="31"/>
                  </a:lnTo>
                  <a:lnTo>
                    <a:pt x="49" y="36"/>
                  </a:lnTo>
                  <a:lnTo>
                    <a:pt x="47" y="40"/>
                  </a:lnTo>
                  <a:lnTo>
                    <a:pt x="44" y="44"/>
                  </a:lnTo>
                  <a:lnTo>
                    <a:pt x="40" y="47"/>
                  </a:lnTo>
                  <a:lnTo>
                    <a:pt x="36" y="49"/>
                  </a:lnTo>
                  <a:lnTo>
                    <a:pt x="31" y="52"/>
                  </a:lnTo>
                  <a:lnTo>
                    <a:pt x="25" y="52"/>
                  </a:lnTo>
                  <a:lnTo>
                    <a:pt x="25" y="52"/>
                  </a:lnTo>
                  <a:lnTo>
                    <a:pt x="21" y="52"/>
                  </a:lnTo>
                  <a:lnTo>
                    <a:pt x="16" y="49"/>
                  </a:lnTo>
                  <a:lnTo>
                    <a:pt x="11" y="47"/>
                  </a:lnTo>
                  <a:lnTo>
                    <a:pt x="7" y="44"/>
                  </a:lnTo>
                  <a:lnTo>
                    <a:pt x="4" y="40"/>
                  </a:lnTo>
                  <a:lnTo>
                    <a:pt x="2" y="36"/>
                  </a:lnTo>
                  <a:lnTo>
                    <a:pt x="0" y="31"/>
                  </a:lnTo>
                  <a:lnTo>
                    <a:pt x="0" y="26"/>
                  </a:lnTo>
                  <a:lnTo>
                    <a:pt x="0" y="26"/>
                  </a:lnTo>
                  <a:lnTo>
                    <a:pt x="0" y="21"/>
                  </a:lnTo>
                  <a:lnTo>
                    <a:pt x="2" y="16"/>
                  </a:lnTo>
                  <a:lnTo>
                    <a:pt x="4" y="11"/>
                  </a:lnTo>
                  <a:lnTo>
                    <a:pt x="7" y="8"/>
                  </a:lnTo>
                  <a:lnTo>
                    <a:pt x="11" y="5"/>
                  </a:lnTo>
                  <a:lnTo>
                    <a:pt x="16" y="2"/>
                  </a:lnTo>
                  <a:lnTo>
                    <a:pt x="21" y="1"/>
                  </a:lnTo>
                  <a:lnTo>
                    <a:pt x="25" y="0"/>
                  </a:lnTo>
                  <a:lnTo>
                    <a:pt x="25" y="0"/>
                  </a:lnTo>
                  <a:lnTo>
                    <a:pt x="31" y="1"/>
                  </a:lnTo>
                  <a:lnTo>
                    <a:pt x="36" y="2"/>
                  </a:lnTo>
                  <a:lnTo>
                    <a:pt x="40" y="5"/>
                  </a:lnTo>
                  <a:lnTo>
                    <a:pt x="44" y="8"/>
                  </a:lnTo>
                  <a:lnTo>
                    <a:pt x="47" y="11"/>
                  </a:lnTo>
                  <a:lnTo>
                    <a:pt x="49" y="16"/>
                  </a:lnTo>
                  <a:lnTo>
                    <a:pt x="51" y="21"/>
                  </a:lnTo>
                  <a:lnTo>
                    <a:pt x="52" y="26"/>
                  </a:lnTo>
                  <a:lnTo>
                    <a:pt x="5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Line 19"/>
            <p:cNvSpPr>
              <a:spLocks noChangeShapeType="1"/>
            </p:cNvSpPr>
            <p:nvPr userDrawn="1"/>
          </p:nvSpPr>
          <p:spPr bwMode="auto">
            <a:xfrm>
              <a:off x="3211" y="2046"/>
              <a:ext cx="206"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0"/>
            <p:cNvSpPr>
              <a:spLocks noChangeShapeType="1"/>
            </p:cNvSpPr>
            <p:nvPr userDrawn="1"/>
          </p:nvSpPr>
          <p:spPr bwMode="auto">
            <a:xfrm>
              <a:off x="3211" y="2075"/>
              <a:ext cx="107"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28"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409819" y="6443663"/>
            <a:ext cx="1719263"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9848394"/>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Lst>
  <p:txStyles>
    <p:titleStyle>
      <a:lvl1pPr algn="ctr" defTabSz="914400" rtl="0" eaLnBrk="1" latinLnBrk="0" hangingPunct="1">
        <a:spcBef>
          <a:spcPct val="0"/>
        </a:spcBef>
        <a:buNone/>
        <a:defRPr kumimoji="0" lang="zh-TW" altLang="en-US" sz="4000" b="1" kern="1200" dirty="0" smtClean="0">
          <a:ln>
            <a:noFill/>
          </a:ln>
          <a:solidFill>
            <a:schemeClr val="accent5">
              <a:lumMod val="50000"/>
            </a:schemeClr>
          </a:solidFill>
          <a:effectLst>
            <a:outerShdw blurRad="38100" dist="38100" dir="2700000" algn="tl">
              <a:srgbClr val="000000">
                <a:alpha val="43137"/>
              </a:srgbClr>
            </a:outerShdw>
          </a:effectLst>
          <a:latin typeface="Times New Roman" pitchFamily="18" charset="0"/>
          <a:ea typeface="標楷體" pitchFamily="65" charset="-120"/>
          <a:cs typeface="Times New Roman" pitchFamily="18" charset="0"/>
        </a:defRPr>
      </a:lvl1pPr>
    </p:titleStyle>
    <p:bodyStyle>
      <a:lvl1pPr marL="447675" indent="-357188" algn="l" defTabSz="914400" rtl="0" eaLnBrk="1" latinLnBrk="0" hangingPunct="1">
        <a:spcBef>
          <a:spcPts val="1200"/>
        </a:spcBef>
        <a:buClr>
          <a:srgbClr val="0070C0"/>
        </a:buClr>
        <a:buSzPct val="85000"/>
        <a:buFont typeface="Wingdings" pitchFamily="2" charset="2"/>
        <a:buChar char="l"/>
        <a:defRPr sz="2400" kern="1200">
          <a:solidFill>
            <a:schemeClr val="tx1"/>
          </a:solidFill>
          <a:latin typeface="Times New Roman" pitchFamily="18" charset="0"/>
          <a:ea typeface="標楷體" pitchFamily="65" charset="-120"/>
          <a:cs typeface="Times New Roman" pitchFamily="18" charset="0"/>
        </a:defRPr>
      </a:lvl1pPr>
      <a:lvl2pPr marL="625475" indent="-285750" algn="l" defTabSz="914400" rtl="0" eaLnBrk="1" latinLnBrk="0" hangingPunct="1">
        <a:spcBef>
          <a:spcPts val="1200"/>
        </a:spcBef>
        <a:buClr>
          <a:srgbClr val="7030A0"/>
        </a:buClr>
        <a:buFont typeface="Arial" pitchFamily="34" charset="0"/>
        <a:buChar char="–"/>
        <a:defRPr sz="2200" kern="1200">
          <a:solidFill>
            <a:schemeClr val="tx1"/>
          </a:solidFill>
          <a:latin typeface="Times New Roman" pitchFamily="18" charset="0"/>
          <a:ea typeface="標楷體" pitchFamily="65" charset="-120"/>
          <a:cs typeface="Times New Roman" pitchFamily="18" charset="0"/>
        </a:defRPr>
      </a:lvl2pPr>
      <a:lvl3pPr marL="806450" indent="-268288" algn="l" defTabSz="914400" rtl="0" eaLnBrk="1" latinLnBrk="0" hangingPunct="1">
        <a:spcBef>
          <a:spcPts val="1200"/>
        </a:spcBef>
        <a:buClr>
          <a:srgbClr val="002060"/>
        </a:buClr>
        <a:buSzPct val="80000"/>
        <a:buFont typeface="Wingdings" pitchFamily="2" charset="2"/>
        <a:buChar char="l"/>
        <a:tabLst/>
        <a:defRPr sz="2000" kern="1200">
          <a:solidFill>
            <a:schemeClr val="tx1"/>
          </a:solidFill>
          <a:latin typeface="Times New Roman" pitchFamily="18" charset="0"/>
          <a:ea typeface="標楷體" pitchFamily="65" charset="-120"/>
          <a:cs typeface="Times New Roman" pitchFamily="18" charset="0"/>
        </a:defRPr>
      </a:lvl3pPr>
      <a:lvl4pPr marL="985838" indent="-268288" algn="l" defTabSz="914400" rtl="0" eaLnBrk="1" latinLnBrk="0" hangingPunct="1">
        <a:spcBef>
          <a:spcPts val="1200"/>
        </a:spcBef>
        <a:buClr>
          <a:schemeClr val="accent6">
            <a:lumMod val="50000"/>
          </a:schemeClr>
        </a:buClr>
        <a:buFont typeface="Arial" pitchFamily="34" charset="0"/>
        <a:buChar char="–"/>
        <a:tabLst/>
        <a:defRPr sz="2000" kern="1200">
          <a:solidFill>
            <a:schemeClr val="tx1"/>
          </a:solidFill>
          <a:latin typeface="Times New Roman" pitchFamily="18" charset="0"/>
          <a:ea typeface="標楷體" pitchFamily="65" charset="-120"/>
          <a:cs typeface="Times New Roman" pitchFamily="18" charset="0"/>
        </a:defRPr>
      </a:lvl4pPr>
      <a:lvl5pPr marL="1347788" indent="-271463" algn="l" defTabSz="914400" rtl="0" eaLnBrk="1" latinLnBrk="0" hangingPunct="1">
        <a:spcBef>
          <a:spcPts val="1200"/>
        </a:spcBef>
        <a:buClr>
          <a:srgbClr val="00B050"/>
        </a:buClr>
        <a:buFont typeface="Arial" pitchFamily="34" charset="0"/>
        <a:buChar char="»"/>
        <a:defRPr sz="2000" kern="1200">
          <a:solidFill>
            <a:schemeClr val="tx1"/>
          </a:solidFill>
          <a:latin typeface="Times New Roman" pitchFamily="18" charset="0"/>
          <a:ea typeface="標楷體" pitchFamily="65" charset="-120"/>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hoHYmELnuoU"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WRnBHHcdHJQ"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youtube.com/watch?v=I4tvqalREho"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www.youtube.com/watch?v=2sj2iQyBTQs"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youtube.com/watch?v=HAQh-_nFH-s"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www.youtube.com/watch?v=AqgkCli2OZM"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txBox="1">
            <a:spLocks/>
          </p:cNvSpPr>
          <p:nvPr/>
        </p:nvSpPr>
        <p:spPr>
          <a:xfrm>
            <a:off x="1117848" y="260648"/>
            <a:ext cx="3310136" cy="1224137"/>
          </a:xfrm>
          <a:prstGeom prst="rect">
            <a:avLst/>
          </a:prstGeom>
        </p:spPr>
        <p:txBody>
          <a:bodyPr vert="horz" lIns="0" rIns="0" bIns="0" anchor="b">
            <a:normAutofit fontScale="75000" lnSpcReduction="20000"/>
          </a:bodyPr>
          <a:lstStyle>
            <a:lvl1pPr algn="ctr" defTabSz="914400" rtl="0" eaLnBrk="1" latinLnBrk="0" hangingPunct="1">
              <a:spcBef>
                <a:spcPct val="0"/>
              </a:spcBef>
              <a:buNone/>
              <a:defRPr kumimoji="0" lang="zh-TW" altLang="en-US" sz="4000" b="1" kern="1200">
                <a:ln>
                  <a:noFill/>
                </a:ln>
                <a:solidFill>
                  <a:schemeClr val="accent6">
                    <a:lumMod val="75000"/>
                  </a:schemeClr>
                </a:solidFill>
                <a:effectLst>
                  <a:outerShdw blurRad="38100" dist="38100" dir="2700000" algn="tl">
                    <a:srgbClr val="000000">
                      <a:alpha val="43137"/>
                    </a:srgbClr>
                  </a:outerShdw>
                </a:effectLst>
                <a:latin typeface="Times New Roman" pitchFamily="18" charset="0"/>
                <a:ea typeface="標楷體" pitchFamily="65" charset="-120"/>
                <a:cs typeface="Times New Roman" pitchFamily="18" charset="0"/>
              </a:defRPr>
            </a:lvl1pPr>
          </a:lstStyle>
          <a:p>
            <a:pPr algn="l"/>
            <a:r>
              <a:rPr lang="en-US" altLang="zh-TW" sz="5400" i="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微軟正黑體" pitchFamily="34" charset="-120"/>
                <a:ea typeface="微軟正黑體" pitchFamily="34" charset="-120"/>
              </a:rPr>
              <a:t>Chapter</a:t>
            </a:r>
            <a:r>
              <a:rPr lang="en-US" altLang="zh-TW" sz="60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微軟正黑體" pitchFamily="34" charset="-120"/>
                <a:ea typeface="微軟正黑體" pitchFamily="34" charset="-120"/>
              </a:rPr>
              <a:t>  </a:t>
            </a:r>
            <a:r>
              <a:rPr lang="en-US" altLang="zh-TW" sz="66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微軟正黑體" pitchFamily="34" charset="-120"/>
                <a:ea typeface="微軟正黑體" pitchFamily="34" charset="-120"/>
              </a:rPr>
              <a:t>10</a:t>
            </a:r>
            <a:endParaRPr lang="en-US" sz="66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微軟正黑體" pitchFamily="34" charset="-120"/>
              <a:ea typeface="微軟正黑體" pitchFamily="34" charset="-120"/>
            </a:endParaRPr>
          </a:p>
        </p:txBody>
      </p:sp>
      <p:sp>
        <p:nvSpPr>
          <p:cNvPr id="5" name="副標題 2"/>
          <p:cNvSpPr txBox="1">
            <a:spLocks/>
          </p:cNvSpPr>
          <p:nvPr/>
        </p:nvSpPr>
        <p:spPr>
          <a:xfrm>
            <a:off x="251520" y="2204864"/>
            <a:ext cx="5832648" cy="2040632"/>
          </a:xfrm>
          <a:prstGeom prst="rect">
            <a:avLst/>
          </a:prstGeom>
        </p:spPr>
        <p:txBody>
          <a:bodyPr vert="horz" lIns="91440" tIns="45720" rIns="91440" bIns="45720" rtlCol="0">
            <a:noAutofit/>
          </a:bodyPr>
          <a:lstStyle>
            <a:lvl1pPr marL="0" indent="0" algn="ctr" defTabSz="914400" rtl="0" eaLnBrk="1" latinLnBrk="0" hangingPunct="1">
              <a:spcBef>
                <a:spcPts val="1200"/>
              </a:spcBef>
              <a:buClr>
                <a:srgbClr val="0070C0"/>
              </a:buClr>
              <a:buSzPct val="85000"/>
              <a:buFont typeface="Wingdings" pitchFamily="2" charset="2"/>
              <a:buNone/>
              <a:defRPr sz="2400" kern="1200">
                <a:solidFill>
                  <a:schemeClr val="tx1">
                    <a:tint val="75000"/>
                  </a:schemeClr>
                </a:solidFill>
                <a:latin typeface="Times New Roman" pitchFamily="18" charset="0"/>
                <a:ea typeface="標楷體" pitchFamily="65" charset="-120"/>
                <a:cs typeface="Times New Roman" pitchFamily="18" charset="0"/>
              </a:defRPr>
            </a:lvl1pPr>
            <a:lvl2pPr marL="457200" indent="0" algn="ctr" defTabSz="914400" rtl="0" eaLnBrk="1" latinLnBrk="0" hangingPunct="1">
              <a:spcBef>
                <a:spcPts val="1200"/>
              </a:spcBef>
              <a:buClr>
                <a:srgbClr val="7030A0"/>
              </a:buClr>
              <a:buFont typeface="Arial" pitchFamily="34" charset="0"/>
              <a:buNone/>
              <a:defRPr sz="2200" kern="1200">
                <a:solidFill>
                  <a:schemeClr val="tx1">
                    <a:tint val="75000"/>
                  </a:schemeClr>
                </a:solidFill>
                <a:latin typeface="Times New Roman" pitchFamily="18" charset="0"/>
                <a:ea typeface="標楷體" pitchFamily="65" charset="-120"/>
                <a:cs typeface="Times New Roman" pitchFamily="18" charset="0"/>
              </a:defRPr>
            </a:lvl2pPr>
            <a:lvl3pPr marL="914400" indent="0" algn="ctr" defTabSz="914400" rtl="0" eaLnBrk="1" latinLnBrk="0" hangingPunct="1">
              <a:spcBef>
                <a:spcPts val="1200"/>
              </a:spcBef>
              <a:buClr>
                <a:srgbClr val="002060"/>
              </a:buClr>
              <a:buSzPct val="80000"/>
              <a:buFont typeface="Wingdings" pitchFamily="2" charset="2"/>
              <a:buNone/>
              <a:tabLst/>
              <a:defRPr sz="2000" kern="1200">
                <a:solidFill>
                  <a:schemeClr val="tx1">
                    <a:tint val="75000"/>
                  </a:schemeClr>
                </a:solidFill>
                <a:latin typeface="Times New Roman" pitchFamily="18" charset="0"/>
                <a:ea typeface="標楷體" pitchFamily="65" charset="-120"/>
                <a:cs typeface="Times New Roman" pitchFamily="18" charset="0"/>
              </a:defRPr>
            </a:lvl3pPr>
            <a:lvl4pPr marL="1371600" indent="0" algn="ctr" defTabSz="914400" rtl="0" eaLnBrk="1" latinLnBrk="0" hangingPunct="1">
              <a:spcBef>
                <a:spcPts val="1200"/>
              </a:spcBef>
              <a:buClr>
                <a:schemeClr val="accent6">
                  <a:lumMod val="50000"/>
                </a:schemeClr>
              </a:buClr>
              <a:buFont typeface="Arial" pitchFamily="34" charset="0"/>
              <a:buNone/>
              <a:tabLst/>
              <a:defRPr sz="2000" kern="1200">
                <a:solidFill>
                  <a:schemeClr val="tx1">
                    <a:tint val="75000"/>
                  </a:schemeClr>
                </a:solidFill>
                <a:latin typeface="Times New Roman" pitchFamily="18" charset="0"/>
                <a:ea typeface="標楷體" pitchFamily="65" charset="-120"/>
                <a:cs typeface="Times New Roman" pitchFamily="18" charset="0"/>
              </a:defRPr>
            </a:lvl4pPr>
            <a:lvl5pPr marL="1828800" indent="0" algn="ctr" defTabSz="914400" rtl="0" eaLnBrk="1" latinLnBrk="0" hangingPunct="1">
              <a:spcBef>
                <a:spcPts val="1200"/>
              </a:spcBef>
              <a:buClr>
                <a:srgbClr val="00B050"/>
              </a:buClr>
              <a:buFont typeface="Arial" pitchFamily="34" charset="0"/>
              <a:buNone/>
              <a:defRPr sz="2000" kern="1200">
                <a:solidFill>
                  <a:schemeClr val="tx1">
                    <a:tint val="75000"/>
                  </a:schemeClr>
                </a:solidFill>
                <a:latin typeface="Times New Roman" pitchFamily="18" charset="0"/>
                <a:ea typeface="標楷體" pitchFamily="65" charset="-120"/>
                <a:cs typeface="Times New Roman" pitchFamily="18"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lvl="0">
              <a:spcBef>
                <a:spcPct val="20000"/>
              </a:spcBef>
              <a:buSzPct val="90000"/>
            </a:pPr>
            <a:r>
              <a:rPr lang="zh-TW" altLang="en-US" sz="4400" b="1" dirty="0">
                <a:solidFill>
                  <a:schemeClr val="accent1">
                    <a:lumMod val="75000"/>
                  </a:schemeClr>
                </a:solidFill>
                <a:effectLst>
                  <a:outerShdw blurRad="38100" dist="38100" dir="2700000" algn="tl">
                    <a:srgbClr val="000000">
                      <a:alpha val="43137"/>
                    </a:srgbClr>
                  </a:outerShdw>
                </a:effectLst>
                <a:latin typeface="標楷體" pitchFamily="65" charset="-120"/>
              </a:rPr>
              <a:t>行動商務與</a:t>
            </a:r>
            <a:endParaRPr lang="en-US" altLang="zh-TW" sz="4400" b="1" dirty="0">
              <a:solidFill>
                <a:schemeClr val="accent1">
                  <a:lumMod val="75000"/>
                </a:schemeClr>
              </a:solidFill>
              <a:effectLst>
                <a:outerShdw blurRad="38100" dist="38100" dir="2700000" algn="tl">
                  <a:srgbClr val="000000">
                    <a:alpha val="43137"/>
                  </a:srgbClr>
                </a:outerShdw>
              </a:effectLst>
              <a:latin typeface="標楷體" pitchFamily="65" charset="-120"/>
            </a:endParaRPr>
          </a:p>
          <a:p>
            <a:pPr lvl="0">
              <a:spcBef>
                <a:spcPct val="20000"/>
              </a:spcBef>
              <a:buSzPct val="90000"/>
            </a:pPr>
            <a:r>
              <a:rPr lang="zh-TW" altLang="en-US" sz="4400" b="1" dirty="0">
                <a:solidFill>
                  <a:schemeClr val="accent1">
                    <a:lumMod val="75000"/>
                  </a:schemeClr>
                </a:solidFill>
                <a:effectLst>
                  <a:outerShdw blurRad="38100" dist="38100" dir="2700000" algn="tl">
                    <a:srgbClr val="000000">
                      <a:alpha val="43137"/>
                    </a:srgbClr>
                  </a:outerShdw>
                </a:effectLst>
                <a:latin typeface="標楷體" pitchFamily="65" charset="-120"/>
              </a:rPr>
              <a:t>泛在科技的</a:t>
            </a:r>
            <a:endParaRPr lang="en-US" altLang="zh-TW" sz="4400" b="1" dirty="0">
              <a:solidFill>
                <a:schemeClr val="accent1">
                  <a:lumMod val="75000"/>
                </a:schemeClr>
              </a:solidFill>
              <a:effectLst>
                <a:outerShdw blurRad="38100" dist="38100" dir="2700000" algn="tl">
                  <a:srgbClr val="000000">
                    <a:alpha val="43137"/>
                  </a:srgbClr>
                </a:outerShdw>
              </a:effectLst>
              <a:latin typeface="標楷體" pitchFamily="65" charset="-120"/>
            </a:endParaRPr>
          </a:p>
          <a:p>
            <a:pPr lvl="0">
              <a:spcBef>
                <a:spcPct val="20000"/>
              </a:spcBef>
              <a:buSzPct val="90000"/>
            </a:pPr>
            <a:r>
              <a:rPr lang="zh-TW" altLang="en-US" sz="4400" b="1" dirty="0">
                <a:solidFill>
                  <a:schemeClr val="accent1">
                    <a:lumMod val="75000"/>
                  </a:schemeClr>
                </a:solidFill>
                <a:effectLst>
                  <a:outerShdw blurRad="38100" dist="38100" dir="2700000" algn="tl">
                    <a:srgbClr val="000000">
                      <a:alpha val="43137"/>
                    </a:srgbClr>
                  </a:outerShdw>
                </a:effectLst>
                <a:latin typeface="標楷體" pitchFamily="65" charset="-120"/>
              </a:rPr>
              <a:t>新應用</a:t>
            </a:r>
          </a:p>
          <a:p>
            <a:pPr>
              <a:spcBef>
                <a:spcPct val="20000"/>
              </a:spcBef>
              <a:buSzPct val="90000"/>
            </a:pPr>
            <a:endParaRPr lang="zh-TW" altLang="en-US" sz="4400" b="1" dirty="0">
              <a:solidFill>
                <a:schemeClr val="accent1">
                  <a:lumMod val="75000"/>
                </a:schemeClr>
              </a:solidFill>
              <a:effectLst>
                <a:outerShdw blurRad="38100" dist="38100" dir="2700000" algn="tl">
                  <a:srgbClr val="000000">
                    <a:alpha val="43137"/>
                  </a:srgbClr>
                </a:outerShdw>
              </a:effectLst>
              <a:latin typeface="標楷體" pitchFamily="65" charset="-120"/>
            </a:endParaRPr>
          </a:p>
        </p:txBody>
      </p:sp>
    </p:spTree>
    <p:extLst>
      <p:ext uri="{BB962C8B-B14F-4D97-AF65-F5344CB8AC3E}">
        <p14:creationId xmlns:p14="http://schemas.microsoft.com/office/powerpoint/2010/main" val="600281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10.2</a:t>
            </a:r>
            <a:r>
              <a:rPr lang="zh-TW" altLang="en-US" dirty="0"/>
              <a:t>  </a:t>
            </a:r>
            <a:r>
              <a:rPr lang="zh-TW" altLang="zh-TW" dirty="0">
                <a:effectLst/>
              </a:rPr>
              <a:t>行動商務的定義與相關技術</a:t>
            </a:r>
            <a:endParaRPr lang="zh-TW" altLang="en-US" dirty="0"/>
          </a:p>
        </p:txBody>
      </p:sp>
      <p:sp>
        <p:nvSpPr>
          <p:cNvPr id="3" name="內容版面配置區 2"/>
          <p:cNvSpPr>
            <a:spLocks noGrp="1"/>
          </p:cNvSpPr>
          <p:nvPr>
            <p:ph idx="1"/>
          </p:nvPr>
        </p:nvSpPr>
        <p:spPr/>
        <p:txBody>
          <a:bodyPr/>
          <a:lstStyle/>
          <a:p>
            <a:pPr hangingPunct="0"/>
            <a:r>
              <a:rPr lang="zh-TW" altLang="zh-TW" dirty="0">
                <a:solidFill>
                  <a:srgbClr val="003300"/>
                </a:solidFill>
              </a:rPr>
              <a:t>行動商務</a:t>
            </a:r>
            <a:r>
              <a:rPr lang="en-US" altLang="zh-TW" dirty="0">
                <a:solidFill>
                  <a:srgbClr val="003300"/>
                </a:solidFill>
              </a:rPr>
              <a:t> (mobile commerce, M-Commerce) </a:t>
            </a:r>
            <a:r>
              <a:rPr lang="zh-TW" altLang="zh-TW" dirty="0"/>
              <a:t>的定義相當廣泛，早期由於</a:t>
            </a:r>
            <a:r>
              <a:rPr lang="zh-TW" altLang="zh-TW" dirty="0">
                <a:solidFill>
                  <a:srgbClr val="FF0066"/>
                </a:solidFill>
              </a:rPr>
              <a:t>行動商務多聚焦於交易</a:t>
            </a:r>
            <a:r>
              <a:rPr lang="en-US" altLang="zh-TW" dirty="0">
                <a:solidFill>
                  <a:srgbClr val="FF0066"/>
                </a:solidFill>
              </a:rPr>
              <a:t> (transaction)</a:t>
            </a:r>
            <a:r>
              <a:rPr lang="zh-TW" altLang="zh-TW" dirty="0"/>
              <a:t>，因此早期的行動商務定義為「</a:t>
            </a:r>
            <a:r>
              <a:rPr lang="zh-TW" altLang="zh-TW" b="1" dirty="0">
                <a:solidFill>
                  <a:srgbClr val="FF0066"/>
                </a:solidFill>
              </a:rPr>
              <a:t>透過無線手持設備，來進行商品或服務的購買、銷售以及費用支付的過程</a:t>
            </a:r>
            <a:r>
              <a:rPr lang="zh-TW" altLang="zh-TW" dirty="0"/>
              <a:t>」。</a:t>
            </a:r>
            <a:endParaRPr lang="zh-TW" altLang="en-US" dirty="0"/>
          </a:p>
        </p:txBody>
      </p:sp>
    </p:spTree>
    <p:extLst>
      <p:ext uri="{BB962C8B-B14F-4D97-AF65-F5344CB8AC3E}">
        <p14:creationId xmlns:p14="http://schemas.microsoft.com/office/powerpoint/2010/main" val="2094582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10.2.1</a:t>
            </a:r>
            <a:r>
              <a:rPr lang="zh-TW" altLang="en-US" sz="2800" dirty="0">
                <a:solidFill>
                  <a:srgbClr val="660066"/>
                </a:solidFill>
              </a:rPr>
              <a:t>  </a:t>
            </a:r>
            <a:r>
              <a:rPr lang="zh-TW" altLang="zh-TW" sz="2800" dirty="0">
                <a:solidFill>
                  <a:srgbClr val="660066"/>
                </a:solidFill>
                <a:effectLst/>
              </a:rPr>
              <a:t>行動商務定義與特性</a:t>
            </a:r>
            <a:endParaRPr lang="zh-TW" altLang="en-US" sz="2800" dirty="0">
              <a:solidFill>
                <a:srgbClr val="660066"/>
              </a:solidFill>
            </a:endParaRPr>
          </a:p>
        </p:txBody>
      </p:sp>
      <p:sp>
        <p:nvSpPr>
          <p:cNvPr id="3" name="內容版面配置區 2"/>
          <p:cNvSpPr>
            <a:spLocks noGrp="1"/>
          </p:cNvSpPr>
          <p:nvPr>
            <p:ph idx="1"/>
          </p:nvPr>
        </p:nvSpPr>
        <p:spPr/>
        <p:txBody>
          <a:bodyPr>
            <a:normAutofit/>
          </a:bodyPr>
          <a:lstStyle/>
          <a:p>
            <a:r>
              <a:rPr lang="zh-TW" altLang="zh-TW" dirty="0"/>
              <a:t>行動商務對使用者來說，可以隨時隨地，</a:t>
            </a:r>
            <a:r>
              <a:rPr lang="zh-TW" altLang="zh-TW" dirty="0">
                <a:solidFill>
                  <a:srgbClr val="FF0066"/>
                </a:solidFill>
              </a:rPr>
              <a:t>無接縫</a:t>
            </a:r>
            <a:r>
              <a:rPr lang="en-US" altLang="zh-TW" dirty="0">
                <a:solidFill>
                  <a:srgbClr val="FF0066"/>
                </a:solidFill>
              </a:rPr>
              <a:t> (seamless) </a:t>
            </a:r>
            <a:r>
              <a:rPr lang="zh-TW" altLang="zh-TW" dirty="0"/>
              <a:t>的對資訊、商品或服務進行</a:t>
            </a:r>
            <a:r>
              <a:rPr lang="zh-TW" altLang="zh-TW" dirty="0">
                <a:solidFill>
                  <a:srgbClr val="FF0066"/>
                </a:solidFill>
              </a:rPr>
              <a:t>查詢、交易及分享</a:t>
            </a:r>
            <a:r>
              <a:rPr lang="zh-TW" altLang="zh-TW" dirty="0"/>
              <a:t>。對行動商務提供者來說，透過電子化且無接縫之連貫及整合性的行動商務，使得銷售所需花費的交易及人力等成本大幅降低，並使</a:t>
            </a:r>
            <a:r>
              <a:rPr lang="zh-TW" altLang="zh-TW" dirty="0">
                <a:solidFill>
                  <a:srgbClr val="003300"/>
                </a:solidFill>
              </a:rPr>
              <a:t>生產力</a:t>
            </a:r>
            <a:r>
              <a:rPr lang="en-US" altLang="zh-TW" dirty="0">
                <a:solidFill>
                  <a:srgbClr val="003300"/>
                </a:solidFill>
              </a:rPr>
              <a:t> (productivity) </a:t>
            </a:r>
            <a:r>
              <a:rPr lang="zh-TW" altLang="zh-TW" dirty="0"/>
              <a:t>獲得提升。此外，行動商務亦兼具以下幾項特性：</a:t>
            </a:r>
          </a:p>
          <a:p>
            <a:pPr marL="648000" lvl="1" indent="-288000">
              <a:buClr>
                <a:srgbClr val="000066"/>
              </a:buClr>
              <a:buFont typeface="+mj-lt"/>
              <a:buAutoNum type="arabicPeriod"/>
            </a:pPr>
            <a:r>
              <a:rPr lang="zh-TW" altLang="zh-TW" b="1" dirty="0">
                <a:solidFill>
                  <a:srgbClr val="000066"/>
                </a:solidFill>
              </a:rPr>
              <a:t>行動性 </a:t>
            </a:r>
            <a:r>
              <a:rPr lang="en-US" altLang="zh-TW" b="1" dirty="0">
                <a:solidFill>
                  <a:srgbClr val="000066"/>
                </a:solidFill>
              </a:rPr>
              <a:t>(mobility)</a:t>
            </a:r>
            <a:r>
              <a:rPr lang="zh-TW" altLang="zh-TW" b="1" dirty="0">
                <a:solidFill>
                  <a:srgbClr val="000066"/>
                </a:solidFill>
              </a:rPr>
              <a:t>：</a:t>
            </a:r>
            <a:r>
              <a:rPr lang="zh-TW" altLang="zh-TW" dirty="0"/>
              <a:t>使用者可隨時隨地攜帶其行動設備進行各種商務相關之需求。</a:t>
            </a:r>
            <a:endParaRPr lang="en-US" altLang="zh-TW" dirty="0"/>
          </a:p>
          <a:p>
            <a:pPr marL="648000" lvl="1" indent="-288000">
              <a:buClr>
                <a:srgbClr val="000066"/>
              </a:buClr>
              <a:buFont typeface="+mj-lt"/>
              <a:buAutoNum type="arabicPeriod"/>
            </a:pPr>
            <a:r>
              <a:rPr lang="zh-TW" altLang="zh-TW" b="1" dirty="0">
                <a:solidFill>
                  <a:srgbClr val="000066"/>
                </a:solidFill>
              </a:rPr>
              <a:t>增加資訊收集之廣度與深度 </a:t>
            </a:r>
            <a:r>
              <a:rPr lang="en-US" altLang="zh-TW" b="1" dirty="0">
                <a:solidFill>
                  <a:srgbClr val="000066"/>
                </a:solidFill>
              </a:rPr>
              <a:t>(broad reach)</a:t>
            </a:r>
            <a:r>
              <a:rPr lang="zh-TW" altLang="zh-TW" b="1" dirty="0">
                <a:solidFill>
                  <a:srgbClr val="000066"/>
                </a:solidFill>
              </a:rPr>
              <a:t>：</a:t>
            </a:r>
            <a:r>
              <a:rPr lang="zh-TW" altLang="zh-TW" dirty="0"/>
              <a:t>消費者可以透過行動設備，於任何時候進行資訊收集與分享，獲得更多與交易決策相關資訊作為判斷。</a:t>
            </a:r>
            <a:endParaRPr lang="en-US" altLang="zh-TW" dirty="0"/>
          </a:p>
        </p:txBody>
      </p:sp>
    </p:spTree>
    <p:extLst>
      <p:ext uri="{BB962C8B-B14F-4D97-AF65-F5344CB8AC3E}">
        <p14:creationId xmlns:p14="http://schemas.microsoft.com/office/powerpoint/2010/main" val="3923844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10.2.1</a:t>
            </a:r>
            <a:r>
              <a:rPr lang="zh-TW" altLang="en-US" sz="2800" dirty="0">
                <a:solidFill>
                  <a:srgbClr val="660066"/>
                </a:solidFill>
              </a:rPr>
              <a:t>  </a:t>
            </a:r>
            <a:r>
              <a:rPr lang="zh-TW" altLang="zh-TW" sz="2800" dirty="0">
                <a:solidFill>
                  <a:srgbClr val="660066"/>
                </a:solidFill>
                <a:effectLst/>
              </a:rPr>
              <a:t>行動商務定義與特性</a:t>
            </a:r>
            <a:endParaRPr lang="zh-TW" altLang="en-US" sz="2800" dirty="0"/>
          </a:p>
        </p:txBody>
      </p:sp>
      <p:sp>
        <p:nvSpPr>
          <p:cNvPr id="3" name="內容版面配置區 2"/>
          <p:cNvSpPr>
            <a:spLocks noGrp="1"/>
          </p:cNvSpPr>
          <p:nvPr>
            <p:ph idx="1"/>
          </p:nvPr>
        </p:nvSpPr>
        <p:spPr/>
        <p:txBody>
          <a:bodyPr/>
          <a:lstStyle/>
          <a:p>
            <a:pPr marL="648000" lvl="1" indent="-288000">
              <a:buClr>
                <a:srgbClr val="000066"/>
              </a:buClr>
              <a:buFont typeface="+mj-lt"/>
              <a:buAutoNum type="arabicPeriod" startAt="3"/>
            </a:pPr>
            <a:r>
              <a:rPr lang="zh-TW" altLang="zh-TW" b="1" dirty="0">
                <a:solidFill>
                  <a:srgbClr val="000066"/>
                </a:solidFill>
              </a:rPr>
              <a:t>泛在性 </a:t>
            </a:r>
            <a:r>
              <a:rPr lang="en-US" altLang="zh-TW" b="1" dirty="0">
                <a:solidFill>
                  <a:srgbClr val="000066"/>
                </a:solidFill>
              </a:rPr>
              <a:t>(ubiquity)</a:t>
            </a:r>
            <a:r>
              <a:rPr lang="zh-TW" altLang="zh-TW" b="1" dirty="0">
                <a:solidFill>
                  <a:srgbClr val="000066"/>
                </a:solidFill>
              </a:rPr>
              <a:t>：</a:t>
            </a:r>
            <a:r>
              <a:rPr lang="zh-TW" altLang="zh-TW" dirty="0"/>
              <a:t>有更多物品或裝置，可以內嵌泛在科技，並藉此接收或傳送相關資料，進而形成所謂的「</a:t>
            </a:r>
            <a:r>
              <a:rPr lang="zh-TW" altLang="zh-TW" dirty="0">
                <a:solidFill>
                  <a:srgbClr val="003300"/>
                </a:solidFill>
              </a:rPr>
              <a:t>物聯網</a:t>
            </a:r>
            <a:r>
              <a:rPr lang="en-US" altLang="zh-TW" dirty="0">
                <a:solidFill>
                  <a:srgbClr val="003300"/>
                </a:solidFill>
              </a:rPr>
              <a:t> (Internet of Things, </a:t>
            </a:r>
            <a:r>
              <a:rPr lang="en-US" altLang="zh-TW" dirty="0" err="1">
                <a:solidFill>
                  <a:srgbClr val="003300"/>
                </a:solidFill>
              </a:rPr>
              <a:t>IoT</a:t>
            </a:r>
            <a:r>
              <a:rPr lang="en-US" altLang="zh-TW" dirty="0">
                <a:solidFill>
                  <a:srgbClr val="003300"/>
                </a:solidFill>
              </a:rPr>
              <a:t>)</a:t>
            </a:r>
            <a:r>
              <a:rPr lang="zh-TW" altLang="zh-TW" dirty="0"/>
              <a:t>」。</a:t>
            </a:r>
            <a:endParaRPr lang="zh-TW" altLang="en-US" dirty="0"/>
          </a:p>
          <a:p>
            <a:pPr lvl="1"/>
            <a:endParaRPr lang="zh-TW" alt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2420888"/>
            <a:ext cx="5558202" cy="4104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字方塊 5">
            <a:extLst>
              <a:ext uri="{FF2B5EF4-FFF2-40B4-BE49-F238E27FC236}">
                <a16:creationId xmlns:a16="http://schemas.microsoft.com/office/drawing/2014/main" id="{7E43353D-697A-1347-8C04-8A253106727C}"/>
              </a:ext>
            </a:extLst>
          </p:cNvPr>
          <p:cNvSpPr txBox="1"/>
          <p:nvPr/>
        </p:nvSpPr>
        <p:spPr>
          <a:xfrm>
            <a:off x="971600" y="6525344"/>
            <a:ext cx="5558202" cy="369332"/>
          </a:xfrm>
          <a:prstGeom prst="rect">
            <a:avLst/>
          </a:prstGeom>
          <a:noFill/>
        </p:spPr>
        <p:txBody>
          <a:bodyPr wrap="square">
            <a:spAutoFit/>
          </a:bodyPr>
          <a:lstStyle/>
          <a:p>
            <a:r>
              <a:rPr lang="en-US" altLang="zh-TW" dirty="0"/>
              <a:t>https://</a:t>
            </a:r>
            <a:r>
              <a:rPr lang="en-US" altLang="zh-TW" dirty="0" err="1"/>
              <a:t>www.youtube.com</a:t>
            </a:r>
            <a:r>
              <a:rPr lang="en-US" altLang="zh-TW" dirty="0"/>
              <a:t>/</a:t>
            </a:r>
            <a:r>
              <a:rPr lang="en-US" altLang="zh-TW" dirty="0" err="1"/>
              <a:t>watch?v</a:t>
            </a:r>
            <a:r>
              <a:rPr lang="en-US" altLang="zh-TW" dirty="0"/>
              <a:t>=boM3EAuz-oU</a:t>
            </a:r>
            <a:endParaRPr lang="zh-TW" altLang="en-US" dirty="0"/>
          </a:p>
        </p:txBody>
      </p:sp>
    </p:spTree>
    <p:extLst>
      <p:ext uri="{BB962C8B-B14F-4D97-AF65-F5344CB8AC3E}">
        <p14:creationId xmlns:p14="http://schemas.microsoft.com/office/powerpoint/2010/main" val="2199153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10.2.1</a:t>
            </a:r>
            <a:r>
              <a:rPr lang="zh-TW" altLang="en-US" sz="2800" dirty="0">
                <a:solidFill>
                  <a:srgbClr val="660066"/>
                </a:solidFill>
              </a:rPr>
              <a:t>  </a:t>
            </a:r>
            <a:r>
              <a:rPr lang="zh-TW" altLang="zh-TW" sz="2800" dirty="0">
                <a:solidFill>
                  <a:srgbClr val="660066"/>
                </a:solidFill>
                <a:effectLst/>
              </a:rPr>
              <a:t>行動商務定義與特性</a:t>
            </a:r>
            <a:endParaRPr lang="zh-TW" altLang="en-US" sz="2800" dirty="0"/>
          </a:p>
        </p:txBody>
      </p:sp>
      <p:sp>
        <p:nvSpPr>
          <p:cNvPr id="3" name="內容版面配置區 2"/>
          <p:cNvSpPr>
            <a:spLocks noGrp="1"/>
          </p:cNvSpPr>
          <p:nvPr>
            <p:ph idx="1"/>
          </p:nvPr>
        </p:nvSpPr>
        <p:spPr/>
        <p:txBody>
          <a:bodyPr/>
          <a:lstStyle/>
          <a:p>
            <a:pPr marL="648000" lvl="1" indent="-288000">
              <a:buClr>
                <a:srgbClr val="000066"/>
              </a:buClr>
              <a:buFont typeface="+mj-lt"/>
              <a:buAutoNum type="arabicPeriod" startAt="4"/>
            </a:pPr>
            <a:r>
              <a:rPr lang="zh-TW" altLang="zh-TW" b="1" dirty="0">
                <a:solidFill>
                  <a:srgbClr val="000066"/>
                </a:solidFill>
              </a:rPr>
              <a:t>便利性 </a:t>
            </a:r>
            <a:r>
              <a:rPr lang="en-US" altLang="zh-TW" b="1" dirty="0">
                <a:solidFill>
                  <a:srgbClr val="000066"/>
                </a:solidFill>
              </a:rPr>
              <a:t>(convenience)</a:t>
            </a:r>
            <a:r>
              <a:rPr lang="zh-TW" altLang="zh-TW" b="1" dirty="0">
                <a:solidFill>
                  <a:srgbClr val="000066"/>
                </a:solidFill>
              </a:rPr>
              <a:t>：</a:t>
            </a:r>
            <a:r>
              <a:rPr lang="zh-TW" altLang="zh-TW" dirty="0"/>
              <a:t>透過泛在科技或行動設備，可以隨時隨地將所偵測的資料記載或上傳至所謂的「</a:t>
            </a:r>
            <a:r>
              <a:rPr lang="zh-TW" altLang="zh-TW" dirty="0">
                <a:solidFill>
                  <a:srgbClr val="003300"/>
                </a:solidFill>
              </a:rPr>
              <a:t>雲端主機</a:t>
            </a:r>
            <a:r>
              <a:rPr lang="en-US" altLang="zh-TW" dirty="0">
                <a:solidFill>
                  <a:srgbClr val="003300"/>
                </a:solidFill>
              </a:rPr>
              <a:t> (cloud server)</a:t>
            </a:r>
            <a:r>
              <a:rPr lang="zh-TW" altLang="zh-TW" dirty="0"/>
              <a:t>」，同時也可以隨時將資料從雲端主機下載至使用者的行動設備。</a:t>
            </a:r>
            <a:endParaRPr lang="en-US" altLang="zh-TW" dirty="0"/>
          </a:p>
          <a:p>
            <a:pPr marL="648000" lvl="1" indent="-288000">
              <a:buClr>
                <a:srgbClr val="000066"/>
              </a:buClr>
              <a:buFont typeface="+mj-lt"/>
              <a:buAutoNum type="arabicPeriod" startAt="4"/>
            </a:pPr>
            <a:r>
              <a:rPr lang="zh-TW" altLang="zh-TW" b="1" dirty="0">
                <a:solidFill>
                  <a:srgbClr val="000066"/>
                </a:solidFill>
              </a:rPr>
              <a:t>互動性 </a:t>
            </a:r>
            <a:r>
              <a:rPr lang="en-US" altLang="zh-TW" b="1" dirty="0">
                <a:solidFill>
                  <a:srgbClr val="000066"/>
                </a:solidFill>
              </a:rPr>
              <a:t>(interactivity)</a:t>
            </a:r>
            <a:r>
              <a:rPr lang="zh-TW" altLang="zh-TW" b="1" dirty="0">
                <a:solidFill>
                  <a:srgbClr val="000066"/>
                </a:solidFill>
              </a:rPr>
              <a:t>：</a:t>
            </a:r>
            <a:r>
              <a:rPr lang="zh-TW" altLang="zh-TW" dirty="0"/>
              <a:t>可隨時隨地透過各種應用軟體，了解他人所分享的各種資料，進而隨時給予意見或評論。</a:t>
            </a:r>
            <a:endParaRPr lang="en-US" altLang="zh-TW" dirty="0"/>
          </a:p>
          <a:p>
            <a:pPr marL="648000" lvl="1" indent="-288000">
              <a:buClr>
                <a:srgbClr val="000066"/>
              </a:buClr>
              <a:buFont typeface="+mj-lt"/>
              <a:buAutoNum type="arabicPeriod" startAt="4"/>
            </a:pPr>
            <a:r>
              <a:rPr lang="zh-TW" altLang="zh-TW" b="1" dirty="0">
                <a:solidFill>
                  <a:srgbClr val="000066"/>
                </a:solidFill>
              </a:rPr>
              <a:t>個人化 </a:t>
            </a:r>
            <a:r>
              <a:rPr lang="en-US" altLang="zh-TW" b="1" dirty="0">
                <a:solidFill>
                  <a:srgbClr val="000066"/>
                </a:solidFill>
              </a:rPr>
              <a:t>(personalization)</a:t>
            </a:r>
            <a:r>
              <a:rPr lang="zh-TW" altLang="zh-TW" b="1" dirty="0">
                <a:solidFill>
                  <a:srgbClr val="000066"/>
                </a:solidFill>
              </a:rPr>
              <a:t>：</a:t>
            </a:r>
            <a:r>
              <a:rPr lang="zh-TW" altLang="zh-TW" dirty="0"/>
              <a:t>個人化意味著可以隨個人偏好，量身打造所需的行動商務環境、資訊、商品或服務。</a:t>
            </a:r>
            <a:endParaRPr lang="en-US" altLang="zh-TW" dirty="0"/>
          </a:p>
          <a:p>
            <a:pPr marL="648000" lvl="1" indent="-288000">
              <a:buClr>
                <a:srgbClr val="000066"/>
              </a:buClr>
              <a:buFont typeface="+mj-lt"/>
              <a:buAutoNum type="arabicPeriod" startAt="4"/>
            </a:pPr>
            <a:r>
              <a:rPr lang="zh-TW" altLang="zh-TW" b="1" dirty="0">
                <a:solidFill>
                  <a:srgbClr val="000066"/>
                </a:solidFill>
              </a:rPr>
              <a:t>適地化 </a:t>
            </a:r>
            <a:r>
              <a:rPr lang="en-US" altLang="zh-TW" b="1" dirty="0">
                <a:solidFill>
                  <a:srgbClr val="000066"/>
                </a:solidFill>
              </a:rPr>
              <a:t>(localization)</a:t>
            </a:r>
            <a:r>
              <a:rPr lang="zh-TW" altLang="zh-TW" b="1" dirty="0">
                <a:solidFill>
                  <a:srgbClr val="000066"/>
                </a:solidFill>
              </a:rPr>
              <a:t>：</a:t>
            </a:r>
            <a:r>
              <a:rPr lang="zh-TW" altLang="zh-TW" dirty="0"/>
              <a:t>任何時間使用者可透過其行動設備得知目前所在地周邊之商家或商品等資訊，且進一步進行交易或互動等過程。</a:t>
            </a:r>
            <a:endParaRPr lang="zh-TW" altLang="en-US" dirty="0"/>
          </a:p>
        </p:txBody>
      </p:sp>
    </p:spTree>
    <p:extLst>
      <p:ext uri="{BB962C8B-B14F-4D97-AF65-F5344CB8AC3E}">
        <p14:creationId xmlns:p14="http://schemas.microsoft.com/office/powerpoint/2010/main" val="608969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10.2.2</a:t>
            </a:r>
            <a:r>
              <a:rPr lang="zh-TW" altLang="en-US" sz="2800" dirty="0">
                <a:solidFill>
                  <a:srgbClr val="660066"/>
                </a:solidFill>
              </a:rPr>
              <a:t>  </a:t>
            </a:r>
            <a:r>
              <a:rPr lang="zh-TW" altLang="zh-TW" sz="2800" dirty="0">
                <a:solidFill>
                  <a:srgbClr val="660066"/>
                </a:solidFill>
                <a:effectLst/>
              </a:rPr>
              <a:t>行動商務相關技術</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zh-TW" altLang="zh-TW" dirty="0"/>
              <a:t>無線網路開始發展後，自此人們可以攜帶著筆記型電腦，在任何地方透過無線上網方式來進行電子商務。</a:t>
            </a:r>
            <a:endParaRPr lang="zh-TW" alt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988840"/>
            <a:ext cx="5967153"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1313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10.2.2</a:t>
            </a:r>
            <a:r>
              <a:rPr lang="zh-TW" altLang="en-US" sz="2800" dirty="0">
                <a:solidFill>
                  <a:srgbClr val="660066"/>
                </a:solidFill>
              </a:rPr>
              <a:t>  </a:t>
            </a:r>
            <a:r>
              <a:rPr lang="zh-TW" altLang="zh-TW" sz="2800" dirty="0">
                <a:solidFill>
                  <a:srgbClr val="660066"/>
                </a:solidFill>
                <a:effectLst/>
              </a:rPr>
              <a:t>行動商務相關技術</a:t>
            </a:r>
            <a:endParaRPr lang="zh-TW" altLang="en-US" sz="2800" dirty="0"/>
          </a:p>
        </p:txBody>
      </p:sp>
      <p:sp>
        <p:nvSpPr>
          <p:cNvPr id="3" name="內容版面配置區 2"/>
          <p:cNvSpPr>
            <a:spLocks noGrp="1"/>
          </p:cNvSpPr>
          <p:nvPr>
            <p:ph idx="1"/>
          </p:nvPr>
        </p:nvSpPr>
        <p:spPr/>
        <p:txBody>
          <a:bodyPr/>
          <a:lstStyle/>
          <a:p>
            <a:r>
              <a:rPr lang="zh-TW" altLang="zh-TW" dirty="0"/>
              <a:t>這種透過</a:t>
            </a:r>
            <a:r>
              <a:rPr lang="en-US" altLang="zh-TW" dirty="0"/>
              <a:t>AP</a:t>
            </a:r>
            <a:r>
              <a:rPr lang="zh-TW" altLang="zh-TW" dirty="0"/>
              <a:t>方式來進行無線網路的存取方式，也就是現在許多人所熟知的「</a:t>
            </a:r>
            <a:r>
              <a:rPr lang="en-US" altLang="zh-TW" dirty="0"/>
              <a:t>Wi-Fi</a:t>
            </a:r>
            <a:r>
              <a:rPr lang="zh-TW" altLang="zh-TW" dirty="0"/>
              <a:t>」上網方式。所謂的「</a:t>
            </a:r>
            <a:r>
              <a:rPr lang="en-US" altLang="zh-TW" dirty="0"/>
              <a:t>Wi-Fi</a:t>
            </a:r>
            <a:r>
              <a:rPr lang="zh-TW" altLang="zh-TW" dirty="0"/>
              <a:t>」全名為「</a:t>
            </a:r>
            <a:r>
              <a:rPr lang="zh-TW" altLang="zh-TW" b="1" dirty="0">
                <a:solidFill>
                  <a:srgbClr val="FF0066"/>
                </a:solidFill>
              </a:rPr>
              <a:t>無線保真</a:t>
            </a:r>
            <a:r>
              <a:rPr lang="en-US" altLang="zh-TW" b="1" dirty="0">
                <a:solidFill>
                  <a:srgbClr val="FF0066"/>
                </a:solidFill>
              </a:rPr>
              <a:t> (Wireless Fidelity)</a:t>
            </a:r>
            <a:r>
              <a:rPr lang="zh-TW" altLang="zh-TW" dirty="0"/>
              <a:t>」，只要任何無線設備掃描到可以上網的</a:t>
            </a:r>
            <a:r>
              <a:rPr lang="en-US" altLang="zh-TW" dirty="0"/>
              <a:t>Wi-Fi</a:t>
            </a:r>
            <a:r>
              <a:rPr lang="zh-TW" altLang="zh-TW" dirty="0"/>
              <a:t>熱點</a:t>
            </a:r>
            <a:r>
              <a:rPr lang="zh-TW" altLang="en-US" dirty="0"/>
              <a:t>。</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0032" y="2564904"/>
            <a:ext cx="2404062" cy="4055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8637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10.2.2</a:t>
            </a:r>
            <a:r>
              <a:rPr lang="zh-TW" altLang="en-US" sz="2800" dirty="0">
                <a:solidFill>
                  <a:srgbClr val="660066"/>
                </a:solidFill>
              </a:rPr>
              <a:t>  </a:t>
            </a:r>
            <a:r>
              <a:rPr lang="zh-TW" altLang="zh-TW" sz="2800" dirty="0">
                <a:solidFill>
                  <a:srgbClr val="660066"/>
                </a:solidFill>
                <a:effectLst/>
              </a:rPr>
              <a:t>行動商務相關技術</a:t>
            </a:r>
            <a:endParaRPr lang="zh-TW" altLang="en-US" sz="2800" dirty="0"/>
          </a:p>
        </p:txBody>
      </p:sp>
      <p:sp>
        <p:nvSpPr>
          <p:cNvPr id="3" name="內容版面配置區 2"/>
          <p:cNvSpPr>
            <a:spLocks noGrp="1"/>
          </p:cNvSpPr>
          <p:nvPr>
            <p:ph idx="1"/>
          </p:nvPr>
        </p:nvSpPr>
        <p:spPr/>
        <p:txBody>
          <a:bodyPr/>
          <a:lstStyle/>
          <a:p>
            <a:r>
              <a:rPr lang="zh-TW" altLang="zh-TW" dirty="0"/>
              <a:t>當使用者來到架設如上述的</a:t>
            </a:r>
            <a:r>
              <a:rPr lang="zh-TW" altLang="zh-TW" dirty="0">
                <a:solidFill>
                  <a:srgbClr val="FF0066"/>
                </a:solidFill>
              </a:rPr>
              <a:t>無線上網器</a:t>
            </a:r>
            <a:r>
              <a:rPr lang="en-US" altLang="zh-TW" dirty="0">
                <a:solidFill>
                  <a:srgbClr val="FF0066"/>
                </a:solidFill>
              </a:rPr>
              <a:t>AP</a:t>
            </a:r>
            <a:r>
              <a:rPr lang="zh-TW" altLang="zh-TW" dirty="0">
                <a:solidFill>
                  <a:srgbClr val="FF0066"/>
                </a:solidFill>
              </a:rPr>
              <a:t>或熱點</a:t>
            </a:r>
            <a:r>
              <a:rPr lang="zh-TW" altLang="zh-TW" dirty="0"/>
              <a:t>的地方，裝有無線網路卡的行動設備便會偵測到這些熱點</a:t>
            </a:r>
            <a:r>
              <a:rPr lang="zh-TW" altLang="en-US" dirty="0"/>
              <a:t>。</a:t>
            </a:r>
            <a:endParaRPr lang="en-US" altLang="zh-TW" dirty="0"/>
          </a:p>
          <a:p>
            <a:r>
              <a:rPr lang="zh-TW" altLang="zh-TW" dirty="0"/>
              <a:t>不過，雖然可以使用</a:t>
            </a:r>
            <a:r>
              <a:rPr lang="en-US" altLang="zh-TW" dirty="0"/>
              <a:t>Wi-Fi</a:t>
            </a:r>
            <a:r>
              <a:rPr lang="zh-TW" altLang="zh-TW" dirty="0"/>
              <a:t>方式來進行無線上網，但透過</a:t>
            </a:r>
            <a:r>
              <a:rPr lang="en-US" altLang="zh-TW" dirty="0"/>
              <a:t>Wi-Fi</a:t>
            </a:r>
            <a:r>
              <a:rPr lang="zh-TW" altLang="zh-TW" dirty="0"/>
              <a:t>方式上網有幾項缺點，第一，使用者必須靠近有</a:t>
            </a:r>
            <a:r>
              <a:rPr lang="en-US" altLang="zh-TW" dirty="0"/>
              <a:t>Wi-Fi</a:t>
            </a:r>
            <a:r>
              <a:rPr lang="zh-TW" altLang="zh-TW" dirty="0"/>
              <a:t>熱點的地方才能進行無線上網，如果使用者到了郊區或沒有</a:t>
            </a:r>
            <a:r>
              <a:rPr lang="en-US" altLang="zh-TW" dirty="0"/>
              <a:t>Wi-Fi</a:t>
            </a:r>
            <a:r>
              <a:rPr lang="zh-TW" altLang="zh-TW" dirty="0"/>
              <a:t>熱點的地方，使用者就無法上網了。第二則是，不同地方有不同的</a:t>
            </a:r>
            <a:r>
              <a:rPr lang="en-US" altLang="zh-TW" dirty="0"/>
              <a:t>Wi-Fi</a:t>
            </a:r>
            <a:r>
              <a:rPr lang="zh-TW" altLang="zh-TW" dirty="0"/>
              <a:t>熱點名稱，當使用者進行移動後</a:t>
            </a:r>
            <a:r>
              <a:rPr lang="zh-TW" altLang="en-US" dirty="0"/>
              <a:t>。</a:t>
            </a:r>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73191" y="4005064"/>
            <a:ext cx="2119642" cy="274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743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effectLst/>
              </a:rPr>
              <a:t>10.3  </a:t>
            </a:r>
            <a:r>
              <a:rPr lang="zh-TW" altLang="zh-TW" dirty="0">
                <a:effectLst/>
              </a:rPr>
              <a:t>行動商務相關設備與技術</a:t>
            </a:r>
            <a:r>
              <a:rPr lang="en-US" altLang="zh-TW" dirty="0">
                <a:effectLst/>
              </a:rPr>
              <a:t> </a:t>
            </a:r>
            <a:endParaRPr lang="zh-TW" altLang="en-US" dirty="0">
              <a:solidFill>
                <a:srgbClr val="660066"/>
              </a:solidFill>
            </a:endParaRPr>
          </a:p>
        </p:txBody>
      </p:sp>
      <p:sp>
        <p:nvSpPr>
          <p:cNvPr id="3" name="內容版面配置區 2"/>
          <p:cNvSpPr>
            <a:spLocks noGrp="1"/>
          </p:cNvSpPr>
          <p:nvPr>
            <p:ph idx="1"/>
          </p:nvPr>
        </p:nvSpPr>
        <p:spPr/>
        <p:txBody>
          <a:bodyPr/>
          <a:lstStyle/>
          <a:p>
            <a:r>
              <a:rPr lang="zh-TW" altLang="zh-TW" dirty="0">
                <a:solidFill>
                  <a:srgbClr val="FF0066"/>
                </a:solidFill>
              </a:rPr>
              <a:t>行動設備是行動商務</a:t>
            </a:r>
            <a:r>
              <a:rPr lang="zh-TW" altLang="zh-TW" dirty="0"/>
              <a:t>最主要的工具，但為了能夠讓使用者獲得更多無接縫的體驗，甚至當下便立即記錄與使用者相關的偏好或行為，也因此還有一些相關的泛在科技需要了解方可。</a:t>
            </a:r>
            <a:r>
              <a:rPr lang="zh-TW" altLang="en-US" b="1" strike="sngStrike" dirty="0">
                <a:solidFill>
                  <a:srgbClr val="FF0000"/>
                </a:solidFill>
              </a:rPr>
              <a:t>   </a:t>
            </a:r>
            <a:endParaRPr lang="zh-TW" altLang="zh-TW" b="1" strike="sngStrike" dirty="0">
              <a:solidFill>
                <a:srgbClr val="FF0000"/>
              </a:solidFill>
            </a:endParaRPr>
          </a:p>
        </p:txBody>
      </p:sp>
    </p:spTree>
    <p:extLst>
      <p:ext uri="{BB962C8B-B14F-4D97-AF65-F5344CB8AC3E}">
        <p14:creationId xmlns:p14="http://schemas.microsoft.com/office/powerpoint/2010/main" val="1037168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10.3.1  </a:t>
            </a:r>
            <a:r>
              <a:rPr lang="zh-TW" altLang="zh-TW" sz="2800" dirty="0">
                <a:solidFill>
                  <a:srgbClr val="660066"/>
                </a:solidFill>
                <a:effectLst/>
              </a:rPr>
              <a:t>快速反應矩陣碼</a:t>
            </a:r>
            <a:r>
              <a:rPr lang="en-US" altLang="zh-TW" sz="2800" dirty="0">
                <a:solidFill>
                  <a:srgbClr val="660066"/>
                </a:solidFill>
                <a:effectLst/>
              </a:rPr>
              <a:t>QR Code</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en-US" altLang="zh-TW" dirty="0"/>
              <a:t>QR Code</a:t>
            </a:r>
            <a:r>
              <a:rPr lang="zh-TW" altLang="zh-TW" dirty="0"/>
              <a:t>全名是</a:t>
            </a:r>
            <a:r>
              <a:rPr lang="en-US" altLang="zh-TW" dirty="0"/>
              <a:t>Quick Response Code</a:t>
            </a:r>
            <a:r>
              <a:rPr lang="zh-TW" altLang="zh-TW" dirty="0"/>
              <a:t>，一般也將之稱為「二維條碼」。</a:t>
            </a:r>
            <a:r>
              <a:rPr lang="en-US" altLang="zh-TW" dirty="0"/>
              <a:t>QR Code</a:t>
            </a:r>
            <a:r>
              <a:rPr lang="zh-TW" altLang="zh-TW" dirty="0"/>
              <a:t>外型為正方形，可以發現其三個角落有類似「回」字的圖案，這三個圖案主要是讓使用者在拍攝</a:t>
            </a:r>
            <a:r>
              <a:rPr lang="en-US" altLang="zh-TW" dirty="0"/>
              <a:t>QR Code</a:t>
            </a:r>
            <a:r>
              <a:rPr lang="zh-TW" altLang="zh-TW" dirty="0"/>
              <a:t>時進行定位校正使用。</a:t>
            </a:r>
            <a:endParaRPr lang="en-US" altLang="zh-TW" dirty="0"/>
          </a:p>
          <a:p>
            <a:r>
              <a:rPr lang="zh-TW" altLang="zh-TW" dirty="0">
                <a:solidFill>
                  <a:srgbClr val="000066"/>
                </a:solidFill>
              </a:rPr>
              <a:t>第一是「自動化文字輸入」</a:t>
            </a:r>
            <a:r>
              <a:rPr lang="zh-TW" altLang="zh-TW" dirty="0"/>
              <a:t>。如前面所述的範例，使用者拍下</a:t>
            </a:r>
            <a:r>
              <a:rPr lang="en-US" altLang="zh-TW" dirty="0"/>
              <a:t>QR Code</a:t>
            </a:r>
            <a:r>
              <a:rPr lang="zh-TW" altLang="zh-TW" dirty="0"/>
              <a:t>之後，即可很快的轉換成各種資料。</a:t>
            </a:r>
            <a:endParaRPr lang="zh-TW" altLang="en-US" dirty="0"/>
          </a:p>
          <a:p>
            <a:r>
              <a:rPr lang="zh-TW" altLang="zh-TW" dirty="0">
                <a:solidFill>
                  <a:srgbClr val="000066"/>
                </a:solidFill>
              </a:rPr>
              <a:t>第二是「數位內容下載」。</a:t>
            </a:r>
            <a:r>
              <a:rPr lang="zh-TW" altLang="zh-TW" dirty="0"/>
              <a:t>透過</a:t>
            </a:r>
            <a:r>
              <a:rPr lang="en-US" altLang="zh-TW" dirty="0"/>
              <a:t>QR Code</a:t>
            </a:r>
            <a:r>
              <a:rPr lang="zh-TW" altLang="zh-TW" dirty="0"/>
              <a:t>掃描與解碼，使用者可以輕易地連線至網站並獲得各種數位內容。</a:t>
            </a:r>
            <a:endParaRPr lang="en-US" altLang="zh-TW" dirty="0"/>
          </a:p>
          <a:p>
            <a:r>
              <a:rPr lang="en-US" altLang="zh-TW" dirty="0"/>
              <a:t> QR Code</a:t>
            </a:r>
            <a:r>
              <a:rPr lang="zh-TW" altLang="zh-TW" dirty="0"/>
              <a:t>應用雖行之有年，但把</a:t>
            </a:r>
            <a:r>
              <a:rPr lang="en-US" altLang="zh-TW" dirty="0"/>
              <a:t>QR Code</a:t>
            </a:r>
            <a:r>
              <a:rPr lang="zh-TW" altLang="zh-TW" dirty="0"/>
              <a:t>應用發揮的最淋漓盡致的範例莫過於英國特易購</a:t>
            </a:r>
            <a:r>
              <a:rPr lang="en-US" altLang="zh-TW" dirty="0"/>
              <a:t> (Tesco) </a:t>
            </a:r>
            <a:r>
              <a:rPr lang="zh-TW" altLang="zh-TW" dirty="0"/>
              <a:t>公司在韓國子公司</a:t>
            </a:r>
            <a:r>
              <a:rPr lang="en-US" altLang="zh-TW" dirty="0"/>
              <a:t>Home plus</a:t>
            </a:r>
            <a:r>
              <a:rPr lang="zh-TW" altLang="zh-TW" dirty="0"/>
              <a:t>的創意應用。</a:t>
            </a:r>
            <a:endParaRPr lang="zh-TW" altLang="en-US" dirty="0"/>
          </a:p>
          <a:p>
            <a:endParaRPr lang="zh-TW" altLang="en-US" dirty="0"/>
          </a:p>
        </p:txBody>
      </p:sp>
    </p:spTree>
    <p:extLst>
      <p:ext uri="{BB962C8B-B14F-4D97-AF65-F5344CB8AC3E}">
        <p14:creationId xmlns:p14="http://schemas.microsoft.com/office/powerpoint/2010/main" val="725893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10.3.1  </a:t>
            </a:r>
            <a:r>
              <a:rPr lang="zh-TW" altLang="zh-TW" sz="2800" dirty="0">
                <a:solidFill>
                  <a:srgbClr val="660066"/>
                </a:solidFill>
                <a:effectLst/>
              </a:rPr>
              <a:t>快速反應矩陣碼</a:t>
            </a:r>
            <a:r>
              <a:rPr lang="en-US" altLang="zh-TW" sz="2800" dirty="0">
                <a:solidFill>
                  <a:srgbClr val="660066"/>
                </a:solidFill>
                <a:effectLst/>
              </a:rPr>
              <a:t>QR Code</a:t>
            </a:r>
            <a:endParaRPr lang="zh-TW" altLang="en-US" sz="2800" dirty="0">
              <a:solidFill>
                <a:srgbClr val="660066"/>
              </a:solidFill>
            </a:endParaRPr>
          </a:p>
        </p:txBody>
      </p:sp>
      <p:sp>
        <p:nvSpPr>
          <p:cNvPr id="3" name="內容版面配置區 2"/>
          <p:cNvSpPr>
            <a:spLocks noGrp="1"/>
          </p:cNvSpPr>
          <p:nvPr>
            <p:ph idx="1"/>
          </p:nvPr>
        </p:nvSpPr>
        <p:spPr/>
        <p:txBody>
          <a:bodyPr/>
          <a:lstStyle/>
          <a:p>
            <a:pPr hangingPunct="0"/>
            <a:r>
              <a:rPr lang="en-US" altLang="zh-TW" dirty="0"/>
              <a:t> Home plus</a:t>
            </a:r>
            <a:r>
              <a:rPr lang="zh-TW" altLang="zh-TW" dirty="0"/>
              <a:t>思索該如何才能在不擴張實體店面數量的情況下，同時也能提升銷售量。幾經思考後發現韓國消費者特有的現象，南韓上班族跟臺灣一樣，平日朝九晚五上班外，同時也常常加班。</a:t>
            </a:r>
            <a:endParaRPr lang="en-US" altLang="zh-TW" dirty="0"/>
          </a:p>
          <a:p>
            <a:pPr hangingPunct="0"/>
            <a:r>
              <a:rPr lang="zh-TW" altLang="zh-TW" dirty="0"/>
              <a:t>等候地鐵本來是件無聊的事情，但透過虛擬商店的活動，反而可以讓平日相當忙碌的通勤族忙裡偷閒，在等車之餘也可以在廣告牆上挑選想要的商品，且立刻拍下</a:t>
            </a:r>
            <a:r>
              <a:rPr lang="en-US" altLang="zh-TW" dirty="0"/>
              <a:t>QR Code</a:t>
            </a:r>
            <a:r>
              <a:rPr lang="zh-TW" altLang="zh-TW" dirty="0"/>
              <a:t>並完成交易。</a:t>
            </a:r>
            <a:endParaRPr lang="zh-TW" altLang="en-US" dirty="0"/>
          </a:p>
        </p:txBody>
      </p:sp>
    </p:spTree>
    <p:extLst>
      <p:ext uri="{BB962C8B-B14F-4D97-AF65-F5344CB8AC3E}">
        <p14:creationId xmlns:p14="http://schemas.microsoft.com/office/powerpoint/2010/main" val="3374224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zh-TW" dirty="0">
                <a:effectLst/>
              </a:rPr>
              <a:t>學習目標</a:t>
            </a:r>
          </a:p>
        </p:txBody>
      </p:sp>
      <p:sp>
        <p:nvSpPr>
          <p:cNvPr id="3" name="內容版面配置區 2"/>
          <p:cNvSpPr>
            <a:spLocks noGrp="1"/>
          </p:cNvSpPr>
          <p:nvPr>
            <p:ph idx="1"/>
          </p:nvPr>
        </p:nvSpPr>
        <p:spPr/>
        <p:txBody>
          <a:bodyPr>
            <a:normAutofit/>
          </a:bodyPr>
          <a:lstStyle/>
          <a:p>
            <a:pPr marL="288000" indent="-360000">
              <a:lnSpc>
                <a:spcPts val="3500"/>
              </a:lnSpc>
            </a:pPr>
            <a:r>
              <a:rPr lang="zh-TW" altLang="zh-TW" sz="2800" dirty="0"/>
              <a:t>行動商務：無接縫的世界。</a:t>
            </a:r>
          </a:p>
          <a:p>
            <a:pPr marL="288000" indent="-360000">
              <a:lnSpc>
                <a:spcPts val="3500"/>
              </a:lnSpc>
            </a:pPr>
            <a:r>
              <a:rPr lang="zh-TW" altLang="zh-TW" sz="2800" dirty="0"/>
              <a:t>行動商務的定義與相關技術。</a:t>
            </a:r>
          </a:p>
          <a:p>
            <a:pPr marL="288000" indent="-360000">
              <a:lnSpc>
                <a:spcPts val="3500"/>
              </a:lnSpc>
            </a:pPr>
            <a:r>
              <a:rPr lang="zh-TW" altLang="zh-TW" sz="2800" dirty="0"/>
              <a:t>行動商務相關硬體。</a:t>
            </a:r>
          </a:p>
          <a:p>
            <a:pPr marL="288000" indent="-360000">
              <a:lnSpc>
                <a:spcPts val="3500"/>
              </a:lnSpc>
            </a:pPr>
            <a:r>
              <a:rPr lang="zh-TW" altLang="zh-TW" sz="2800" dirty="0"/>
              <a:t>行動商務相關軟體。</a:t>
            </a:r>
          </a:p>
          <a:p>
            <a:pPr marL="288000" indent="-360000">
              <a:lnSpc>
                <a:spcPts val="3500"/>
              </a:lnSpc>
            </a:pPr>
            <a:r>
              <a:rPr lang="zh-TW" altLang="zh-TW" sz="2800" dirty="0"/>
              <a:t>國內智慧辨識應用個案。</a:t>
            </a:r>
          </a:p>
        </p:txBody>
      </p:sp>
      <p:sp>
        <p:nvSpPr>
          <p:cNvPr id="4" name="Freeform 12"/>
          <p:cNvSpPr>
            <a:spLocks/>
          </p:cNvSpPr>
          <p:nvPr/>
        </p:nvSpPr>
        <p:spPr bwMode="auto">
          <a:xfrm>
            <a:off x="0" y="5870877"/>
            <a:ext cx="9144000" cy="988713"/>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F3BC2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p:nvGrpSpPr>
        <p:grpSpPr bwMode="auto">
          <a:xfrm>
            <a:off x="6815519" y="114489"/>
            <a:ext cx="2076961" cy="794231"/>
            <a:chOff x="2474" y="1891"/>
            <a:chExt cx="1681" cy="482"/>
          </a:xfrm>
        </p:grpSpPr>
        <p:sp>
          <p:nvSpPr>
            <p:cNvPr id="6" name="Freeform 6"/>
            <p:cNvSpPr>
              <a:spLocks/>
            </p:cNvSpPr>
            <p:nvPr userDrawn="1"/>
          </p:nvSpPr>
          <p:spPr bwMode="auto">
            <a:xfrm>
              <a:off x="3074" y="1891"/>
              <a:ext cx="482" cy="482"/>
            </a:xfrm>
            <a:custGeom>
              <a:avLst/>
              <a:gdLst>
                <a:gd name="T0" fmla="*/ 963 w 964"/>
                <a:gd name="T1" fmla="*/ 507 h 964"/>
                <a:gd name="T2" fmla="*/ 954 w 964"/>
                <a:gd name="T3" fmla="*/ 579 h 964"/>
                <a:gd name="T4" fmla="*/ 934 w 964"/>
                <a:gd name="T5" fmla="*/ 647 h 964"/>
                <a:gd name="T6" fmla="*/ 906 w 964"/>
                <a:gd name="T7" fmla="*/ 712 h 964"/>
                <a:gd name="T8" fmla="*/ 868 w 964"/>
                <a:gd name="T9" fmla="*/ 770 h 964"/>
                <a:gd name="T10" fmla="*/ 823 w 964"/>
                <a:gd name="T11" fmla="*/ 822 h 964"/>
                <a:gd name="T12" fmla="*/ 771 w 964"/>
                <a:gd name="T13" fmla="*/ 868 h 964"/>
                <a:gd name="T14" fmla="*/ 712 w 964"/>
                <a:gd name="T15" fmla="*/ 905 h 964"/>
                <a:gd name="T16" fmla="*/ 647 w 964"/>
                <a:gd name="T17" fmla="*/ 934 h 964"/>
                <a:gd name="T18" fmla="*/ 580 w 964"/>
                <a:gd name="T19" fmla="*/ 954 h 964"/>
                <a:gd name="T20" fmla="*/ 507 w 964"/>
                <a:gd name="T21" fmla="*/ 963 h 964"/>
                <a:gd name="T22" fmla="*/ 457 w 964"/>
                <a:gd name="T23" fmla="*/ 963 h 964"/>
                <a:gd name="T24" fmla="*/ 385 w 964"/>
                <a:gd name="T25" fmla="*/ 954 h 964"/>
                <a:gd name="T26" fmla="*/ 317 w 964"/>
                <a:gd name="T27" fmla="*/ 934 h 964"/>
                <a:gd name="T28" fmla="*/ 252 w 964"/>
                <a:gd name="T29" fmla="*/ 905 h 964"/>
                <a:gd name="T30" fmla="*/ 194 w 964"/>
                <a:gd name="T31" fmla="*/ 868 h 964"/>
                <a:gd name="T32" fmla="*/ 142 w 964"/>
                <a:gd name="T33" fmla="*/ 822 h 964"/>
                <a:gd name="T34" fmla="*/ 96 w 964"/>
                <a:gd name="T35" fmla="*/ 770 h 964"/>
                <a:gd name="T36" fmla="*/ 59 w 964"/>
                <a:gd name="T37" fmla="*/ 712 h 964"/>
                <a:gd name="T38" fmla="*/ 29 w 964"/>
                <a:gd name="T39" fmla="*/ 647 h 964"/>
                <a:gd name="T40" fmla="*/ 10 w 964"/>
                <a:gd name="T41" fmla="*/ 579 h 964"/>
                <a:gd name="T42" fmla="*/ 1 w 964"/>
                <a:gd name="T43" fmla="*/ 507 h 964"/>
                <a:gd name="T44" fmla="*/ 1 w 964"/>
                <a:gd name="T45" fmla="*/ 457 h 964"/>
                <a:gd name="T46" fmla="*/ 10 w 964"/>
                <a:gd name="T47" fmla="*/ 384 h 964"/>
                <a:gd name="T48" fmla="*/ 29 w 964"/>
                <a:gd name="T49" fmla="*/ 316 h 964"/>
                <a:gd name="T50" fmla="*/ 59 w 964"/>
                <a:gd name="T51" fmla="*/ 252 h 964"/>
                <a:gd name="T52" fmla="*/ 96 w 964"/>
                <a:gd name="T53" fmla="*/ 193 h 964"/>
                <a:gd name="T54" fmla="*/ 142 w 964"/>
                <a:gd name="T55" fmla="*/ 141 h 964"/>
                <a:gd name="T56" fmla="*/ 194 w 964"/>
                <a:gd name="T57" fmla="*/ 95 h 964"/>
                <a:gd name="T58" fmla="*/ 252 w 964"/>
                <a:gd name="T59" fmla="*/ 58 h 964"/>
                <a:gd name="T60" fmla="*/ 317 w 964"/>
                <a:gd name="T61" fmla="*/ 29 h 964"/>
                <a:gd name="T62" fmla="*/ 385 w 964"/>
                <a:gd name="T63" fmla="*/ 10 h 964"/>
                <a:gd name="T64" fmla="*/ 457 w 964"/>
                <a:gd name="T65" fmla="*/ 1 h 964"/>
                <a:gd name="T66" fmla="*/ 507 w 964"/>
                <a:gd name="T67" fmla="*/ 1 h 964"/>
                <a:gd name="T68" fmla="*/ 580 w 964"/>
                <a:gd name="T69" fmla="*/ 10 h 964"/>
                <a:gd name="T70" fmla="*/ 647 w 964"/>
                <a:gd name="T71" fmla="*/ 29 h 964"/>
                <a:gd name="T72" fmla="*/ 712 w 964"/>
                <a:gd name="T73" fmla="*/ 58 h 964"/>
                <a:gd name="T74" fmla="*/ 771 w 964"/>
                <a:gd name="T75" fmla="*/ 95 h 964"/>
                <a:gd name="T76" fmla="*/ 823 w 964"/>
                <a:gd name="T77" fmla="*/ 141 h 964"/>
                <a:gd name="T78" fmla="*/ 868 w 964"/>
                <a:gd name="T79" fmla="*/ 193 h 964"/>
                <a:gd name="T80" fmla="*/ 906 w 964"/>
                <a:gd name="T81" fmla="*/ 252 h 964"/>
                <a:gd name="T82" fmla="*/ 934 w 964"/>
                <a:gd name="T83" fmla="*/ 316 h 964"/>
                <a:gd name="T84" fmla="*/ 954 w 964"/>
                <a:gd name="T85" fmla="*/ 384 h 964"/>
                <a:gd name="T86" fmla="*/ 963 w 964"/>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4" h="964">
                  <a:moveTo>
                    <a:pt x="964" y="482"/>
                  </a:moveTo>
                  <a:lnTo>
                    <a:pt x="964" y="482"/>
                  </a:lnTo>
                  <a:lnTo>
                    <a:pt x="963" y="507"/>
                  </a:lnTo>
                  <a:lnTo>
                    <a:pt x="961" y="531"/>
                  </a:lnTo>
                  <a:lnTo>
                    <a:pt x="959" y="555"/>
                  </a:lnTo>
                  <a:lnTo>
                    <a:pt x="954" y="579"/>
                  </a:lnTo>
                  <a:lnTo>
                    <a:pt x="948" y="602"/>
                  </a:lnTo>
                  <a:lnTo>
                    <a:pt x="942" y="625"/>
                  </a:lnTo>
                  <a:lnTo>
                    <a:pt x="934" y="647"/>
                  </a:lnTo>
                  <a:lnTo>
                    <a:pt x="926" y="669"/>
                  </a:lnTo>
                  <a:lnTo>
                    <a:pt x="916" y="691"/>
                  </a:lnTo>
                  <a:lnTo>
                    <a:pt x="906" y="712"/>
                  </a:lnTo>
                  <a:lnTo>
                    <a:pt x="894" y="731"/>
                  </a:lnTo>
                  <a:lnTo>
                    <a:pt x="881" y="751"/>
                  </a:lnTo>
                  <a:lnTo>
                    <a:pt x="868" y="770"/>
                  </a:lnTo>
                  <a:lnTo>
                    <a:pt x="854" y="789"/>
                  </a:lnTo>
                  <a:lnTo>
                    <a:pt x="839" y="806"/>
                  </a:lnTo>
                  <a:lnTo>
                    <a:pt x="823" y="822"/>
                  </a:lnTo>
                  <a:lnTo>
                    <a:pt x="806" y="838"/>
                  </a:lnTo>
                  <a:lnTo>
                    <a:pt x="788" y="853"/>
                  </a:lnTo>
                  <a:lnTo>
                    <a:pt x="771" y="868"/>
                  </a:lnTo>
                  <a:lnTo>
                    <a:pt x="751" y="881"/>
                  </a:lnTo>
                  <a:lnTo>
                    <a:pt x="732" y="894"/>
                  </a:lnTo>
                  <a:lnTo>
                    <a:pt x="712" y="905"/>
                  </a:lnTo>
                  <a:lnTo>
                    <a:pt x="691" y="917"/>
                  </a:lnTo>
                  <a:lnTo>
                    <a:pt x="669" y="926"/>
                  </a:lnTo>
                  <a:lnTo>
                    <a:pt x="647" y="934"/>
                  </a:lnTo>
                  <a:lnTo>
                    <a:pt x="626" y="942"/>
                  </a:lnTo>
                  <a:lnTo>
                    <a:pt x="603" y="949"/>
                  </a:lnTo>
                  <a:lnTo>
                    <a:pt x="580" y="954"/>
                  </a:lnTo>
                  <a:lnTo>
                    <a:pt x="555" y="958"/>
                  </a:lnTo>
                  <a:lnTo>
                    <a:pt x="531" y="962"/>
                  </a:lnTo>
                  <a:lnTo>
                    <a:pt x="507" y="963"/>
                  </a:lnTo>
                  <a:lnTo>
                    <a:pt x="482" y="964"/>
                  </a:lnTo>
                  <a:lnTo>
                    <a:pt x="482" y="964"/>
                  </a:lnTo>
                  <a:lnTo>
                    <a:pt x="457" y="963"/>
                  </a:lnTo>
                  <a:lnTo>
                    <a:pt x="433" y="962"/>
                  </a:lnTo>
                  <a:lnTo>
                    <a:pt x="409" y="958"/>
                  </a:lnTo>
                  <a:lnTo>
                    <a:pt x="385" y="954"/>
                  </a:lnTo>
                  <a:lnTo>
                    <a:pt x="362" y="949"/>
                  </a:lnTo>
                  <a:lnTo>
                    <a:pt x="339" y="942"/>
                  </a:lnTo>
                  <a:lnTo>
                    <a:pt x="317" y="934"/>
                  </a:lnTo>
                  <a:lnTo>
                    <a:pt x="295" y="926"/>
                  </a:lnTo>
                  <a:lnTo>
                    <a:pt x="273" y="917"/>
                  </a:lnTo>
                  <a:lnTo>
                    <a:pt x="252" y="905"/>
                  </a:lnTo>
                  <a:lnTo>
                    <a:pt x="232" y="894"/>
                  </a:lnTo>
                  <a:lnTo>
                    <a:pt x="212" y="881"/>
                  </a:lnTo>
                  <a:lnTo>
                    <a:pt x="194" y="868"/>
                  </a:lnTo>
                  <a:lnTo>
                    <a:pt x="175" y="853"/>
                  </a:lnTo>
                  <a:lnTo>
                    <a:pt x="158" y="838"/>
                  </a:lnTo>
                  <a:lnTo>
                    <a:pt x="142" y="822"/>
                  </a:lnTo>
                  <a:lnTo>
                    <a:pt x="126" y="806"/>
                  </a:lnTo>
                  <a:lnTo>
                    <a:pt x="111" y="789"/>
                  </a:lnTo>
                  <a:lnTo>
                    <a:pt x="96" y="770"/>
                  </a:lnTo>
                  <a:lnTo>
                    <a:pt x="83" y="751"/>
                  </a:lnTo>
                  <a:lnTo>
                    <a:pt x="70" y="731"/>
                  </a:lnTo>
                  <a:lnTo>
                    <a:pt x="59" y="712"/>
                  </a:lnTo>
                  <a:lnTo>
                    <a:pt x="47" y="691"/>
                  </a:lnTo>
                  <a:lnTo>
                    <a:pt x="38" y="669"/>
                  </a:lnTo>
                  <a:lnTo>
                    <a:pt x="29" y="647"/>
                  </a:lnTo>
                  <a:lnTo>
                    <a:pt x="22" y="625"/>
                  </a:lnTo>
                  <a:lnTo>
                    <a:pt x="15" y="602"/>
                  </a:lnTo>
                  <a:lnTo>
                    <a:pt x="10" y="579"/>
                  </a:lnTo>
                  <a:lnTo>
                    <a:pt x="6" y="555"/>
                  </a:lnTo>
                  <a:lnTo>
                    <a:pt x="2" y="531"/>
                  </a:lnTo>
                  <a:lnTo>
                    <a:pt x="1" y="507"/>
                  </a:lnTo>
                  <a:lnTo>
                    <a:pt x="0" y="482"/>
                  </a:lnTo>
                  <a:lnTo>
                    <a:pt x="0" y="482"/>
                  </a:lnTo>
                  <a:lnTo>
                    <a:pt x="1" y="457"/>
                  </a:lnTo>
                  <a:lnTo>
                    <a:pt x="2" y="433"/>
                  </a:lnTo>
                  <a:lnTo>
                    <a:pt x="6" y="409"/>
                  </a:lnTo>
                  <a:lnTo>
                    <a:pt x="10" y="384"/>
                  </a:lnTo>
                  <a:lnTo>
                    <a:pt x="15" y="361"/>
                  </a:lnTo>
                  <a:lnTo>
                    <a:pt x="22" y="338"/>
                  </a:lnTo>
                  <a:lnTo>
                    <a:pt x="29" y="316"/>
                  </a:lnTo>
                  <a:lnTo>
                    <a:pt x="38" y="295"/>
                  </a:lnTo>
                  <a:lnTo>
                    <a:pt x="47" y="273"/>
                  </a:lnTo>
                  <a:lnTo>
                    <a:pt x="59" y="252"/>
                  </a:lnTo>
                  <a:lnTo>
                    <a:pt x="70" y="232"/>
                  </a:lnTo>
                  <a:lnTo>
                    <a:pt x="83" y="213"/>
                  </a:lnTo>
                  <a:lnTo>
                    <a:pt x="96" y="193"/>
                  </a:lnTo>
                  <a:lnTo>
                    <a:pt x="111" y="176"/>
                  </a:lnTo>
                  <a:lnTo>
                    <a:pt x="126" y="157"/>
                  </a:lnTo>
                  <a:lnTo>
                    <a:pt x="142" y="141"/>
                  </a:lnTo>
                  <a:lnTo>
                    <a:pt x="158" y="125"/>
                  </a:lnTo>
                  <a:lnTo>
                    <a:pt x="175" y="110"/>
                  </a:lnTo>
                  <a:lnTo>
                    <a:pt x="194" y="95"/>
                  </a:lnTo>
                  <a:lnTo>
                    <a:pt x="212" y="82"/>
                  </a:lnTo>
                  <a:lnTo>
                    <a:pt x="232" y="70"/>
                  </a:lnTo>
                  <a:lnTo>
                    <a:pt x="252" y="58"/>
                  </a:lnTo>
                  <a:lnTo>
                    <a:pt x="273" y="48"/>
                  </a:lnTo>
                  <a:lnTo>
                    <a:pt x="295" y="38"/>
                  </a:lnTo>
                  <a:lnTo>
                    <a:pt x="317" y="29"/>
                  </a:lnTo>
                  <a:lnTo>
                    <a:pt x="339" y="21"/>
                  </a:lnTo>
                  <a:lnTo>
                    <a:pt x="362" y="16"/>
                  </a:lnTo>
                  <a:lnTo>
                    <a:pt x="385" y="10"/>
                  </a:lnTo>
                  <a:lnTo>
                    <a:pt x="409" y="5"/>
                  </a:lnTo>
                  <a:lnTo>
                    <a:pt x="433" y="3"/>
                  </a:lnTo>
                  <a:lnTo>
                    <a:pt x="457" y="1"/>
                  </a:lnTo>
                  <a:lnTo>
                    <a:pt x="482" y="0"/>
                  </a:lnTo>
                  <a:lnTo>
                    <a:pt x="482" y="0"/>
                  </a:lnTo>
                  <a:lnTo>
                    <a:pt x="507" y="1"/>
                  </a:lnTo>
                  <a:lnTo>
                    <a:pt x="531" y="3"/>
                  </a:lnTo>
                  <a:lnTo>
                    <a:pt x="555" y="5"/>
                  </a:lnTo>
                  <a:lnTo>
                    <a:pt x="580" y="10"/>
                  </a:lnTo>
                  <a:lnTo>
                    <a:pt x="603" y="16"/>
                  </a:lnTo>
                  <a:lnTo>
                    <a:pt x="626" y="21"/>
                  </a:lnTo>
                  <a:lnTo>
                    <a:pt x="647" y="29"/>
                  </a:lnTo>
                  <a:lnTo>
                    <a:pt x="669" y="38"/>
                  </a:lnTo>
                  <a:lnTo>
                    <a:pt x="691" y="48"/>
                  </a:lnTo>
                  <a:lnTo>
                    <a:pt x="712" y="58"/>
                  </a:lnTo>
                  <a:lnTo>
                    <a:pt x="732" y="70"/>
                  </a:lnTo>
                  <a:lnTo>
                    <a:pt x="751" y="82"/>
                  </a:lnTo>
                  <a:lnTo>
                    <a:pt x="771" y="95"/>
                  </a:lnTo>
                  <a:lnTo>
                    <a:pt x="788" y="110"/>
                  </a:lnTo>
                  <a:lnTo>
                    <a:pt x="806" y="125"/>
                  </a:lnTo>
                  <a:lnTo>
                    <a:pt x="823" y="141"/>
                  </a:lnTo>
                  <a:lnTo>
                    <a:pt x="839" y="157"/>
                  </a:lnTo>
                  <a:lnTo>
                    <a:pt x="854" y="176"/>
                  </a:lnTo>
                  <a:lnTo>
                    <a:pt x="868" y="193"/>
                  </a:lnTo>
                  <a:lnTo>
                    <a:pt x="881" y="213"/>
                  </a:lnTo>
                  <a:lnTo>
                    <a:pt x="894" y="232"/>
                  </a:lnTo>
                  <a:lnTo>
                    <a:pt x="906" y="252"/>
                  </a:lnTo>
                  <a:lnTo>
                    <a:pt x="916" y="273"/>
                  </a:lnTo>
                  <a:lnTo>
                    <a:pt x="926" y="295"/>
                  </a:lnTo>
                  <a:lnTo>
                    <a:pt x="934" y="316"/>
                  </a:lnTo>
                  <a:lnTo>
                    <a:pt x="942" y="338"/>
                  </a:lnTo>
                  <a:lnTo>
                    <a:pt x="948" y="361"/>
                  </a:lnTo>
                  <a:lnTo>
                    <a:pt x="954" y="384"/>
                  </a:lnTo>
                  <a:lnTo>
                    <a:pt x="959" y="409"/>
                  </a:lnTo>
                  <a:lnTo>
                    <a:pt x="961" y="433"/>
                  </a:lnTo>
                  <a:lnTo>
                    <a:pt x="963" y="457"/>
                  </a:lnTo>
                  <a:lnTo>
                    <a:pt x="964" y="482"/>
                  </a:lnTo>
                  <a:lnTo>
                    <a:pt x="964"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userDrawn="1"/>
          </p:nvSpPr>
          <p:spPr bwMode="auto">
            <a:xfrm>
              <a:off x="2474" y="1891"/>
              <a:ext cx="481" cy="482"/>
            </a:xfrm>
            <a:custGeom>
              <a:avLst/>
              <a:gdLst>
                <a:gd name="T0" fmla="*/ 963 w 963"/>
                <a:gd name="T1" fmla="*/ 507 h 964"/>
                <a:gd name="T2" fmla="*/ 954 w 963"/>
                <a:gd name="T3" fmla="*/ 579 h 964"/>
                <a:gd name="T4" fmla="*/ 934 w 963"/>
                <a:gd name="T5" fmla="*/ 647 h 964"/>
                <a:gd name="T6" fmla="*/ 905 w 963"/>
                <a:gd name="T7" fmla="*/ 712 h 964"/>
                <a:gd name="T8" fmla="*/ 867 w 963"/>
                <a:gd name="T9" fmla="*/ 770 h 964"/>
                <a:gd name="T10" fmla="*/ 822 w 963"/>
                <a:gd name="T11" fmla="*/ 822 h 964"/>
                <a:gd name="T12" fmla="*/ 769 w 963"/>
                <a:gd name="T13" fmla="*/ 868 h 964"/>
                <a:gd name="T14" fmla="*/ 711 w 963"/>
                <a:gd name="T15" fmla="*/ 905 h 964"/>
                <a:gd name="T16" fmla="*/ 647 w 963"/>
                <a:gd name="T17" fmla="*/ 934 h 964"/>
                <a:gd name="T18" fmla="*/ 578 w 963"/>
                <a:gd name="T19" fmla="*/ 954 h 964"/>
                <a:gd name="T20" fmla="*/ 507 w 963"/>
                <a:gd name="T21" fmla="*/ 963 h 964"/>
                <a:gd name="T22" fmla="*/ 456 w 963"/>
                <a:gd name="T23" fmla="*/ 963 h 964"/>
                <a:gd name="T24" fmla="*/ 385 w 963"/>
                <a:gd name="T25" fmla="*/ 954 h 964"/>
                <a:gd name="T26" fmla="*/ 315 w 963"/>
                <a:gd name="T27" fmla="*/ 934 h 964"/>
                <a:gd name="T28" fmla="*/ 252 w 963"/>
                <a:gd name="T29" fmla="*/ 905 h 964"/>
                <a:gd name="T30" fmla="*/ 193 w 963"/>
                <a:gd name="T31" fmla="*/ 868 h 964"/>
                <a:gd name="T32" fmla="*/ 140 w 963"/>
                <a:gd name="T33" fmla="*/ 822 h 964"/>
                <a:gd name="T34" fmla="*/ 95 w 963"/>
                <a:gd name="T35" fmla="*/ 770 h 964"/>
                <a:gd name="T36" fmla="*/ 57 w 963"/>
                <a:gd name="T37" fmla="*/ 712 h 964"/>
                <a:gd name="T38" fmla="*/ 29 w 963"/>
                <a:gd name="T39" fmla="*/ 647 h 964"/>
                <a:gd name="T40" fmla="*/ 9 w 963"/>
                <a:gd name="T41" fmla="*/ 579 h 964"/>
                <a:gd name="T42" fmla="*/ 0 w 963"/>
                <a:gd name="T43" fmla="*/ 507 h 964"/>
                <a:gd name="T44" fmla="*/ 0 w 963"/>
                <a:gd name="T45" fmla="*/ 457 h 964"/>
                <a:gd name="T46" fmla="*/ 9 w 963"/>
                <a:gd name="T47" fmla="*/ 384 h 964"/>
                <a:gd name="T48" fmla="*/ 29 w 963"/>
                <a:gd name="T49" fmla="*/ 316 h 964"/>
                <a:gd name="T50" fmla="*/ 57 w 963"/>
                <a:gd name="T51" fmla="*/ 252 h 964"/>
                <a:gd name="T52" fmla="*/ 95 w 963"/>
                <a:gd name="T53" fmla="*/ 193 h 964"/>
                <a:gd name="T54" fmla="*/ 140 w 963"/>
                <a:gd name="T55" fmla="*/ 141 h 964"/>
                <a:gd name="T56" fmla="*/ 193 w 963"/>
                <a:gd name="T57" fmla="*/ 95 h 964"/>
                <a:gd name="T58" fmla="*/ 252 w 963"/>
                <a:gd name="T59" fmla="*/ 58 h 964"/>
                <a:gd name="T60" fmla="*/ 315 w 963"/>
                <a:gd name="T61" fmla="*/ 29 h 964"/>
                <a:gd name="T62" fmla="*/ 385 w 963"/>
                <a:gd name="T63" fmla="*/ 10 h 964"/>
                <a:gd name="T64" fmla="*/ 456 w 963"/>
                <a:gd name="T65" fmla="*/ 1 h 964"/>
                <a:gd name="T66" fmla="*/ 507 w 963"/>
                <a:gd name="T67" fmla="*/ 1 h 964"/>
                <a:gd name="T68" fmla="*/ 578 w 963"/>
                <a:gd name="T69" fmla="*/ 10 h 964"/>
                <a:gd name="T70" fmla="*/ 647 w 963"/>
                <a:gd name="T71" fmla="*/ 29 h 964"/>
                <a:gd name="T72" fmla="*/ 711 w 963"/>
                <a:gd name="T73" fmla="*/ 58 h 964"/>
                <a:gd name="T74" fmla="*/ 769 w 963"/>
                <a:gd name="T75" fmla="*/ 95 h 964"/>
                <a:gd name="T76" fmla="*/ 822 w 963"/>
                <a:gd name="T77" fmla="*/ 141 h 964"/>
                <a:gd name="T78" fmla="*/ 867 w 963"/>
                <a:gd name="T79" fmla="*/ 193 h 964"/>
                <a:gd name="T80" fmla="*/ 905 w 963"/>
                <a:gd name="T81" fmla="*/ 252 h 964"/>
                <a:gd name="T82" fmla="*/ 934 w 963"/>
                <a:gd name="T83" fmla="*/ 316 h 964"/>
                <a:gd name="T84" fmla="*/ 954 w 963"/>
                <a:gd name="T85" fmla="*/ 384 h 964"/>
                <a:gd name="T86" fmla="*/ 963 w 963"/>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3" h="964">
                  <a:moveTo>
                    <a:pt x="963" y="482"/>
                  </a:moveTo>
                  <a:lnTo>
                    <a:pt x="963" y="482"/>
                  </a:lnTo>
                  <a:lnTo>
                    <a:pt x="963" y="507"/>
                  </a:lnTo>
                  <a:lnTo>
                    <a:pt x="961" y="531"/>
                  </a:lnTo>
                  <a:lnTo>
                    <a:pt x="957" y="555"/>
                  </a:lnTo>
                  <a:lnTo>
                    <a:pt x="954" y="579"/>
                  </a:lnTo>
                  <a:lnTo>
                    <a:pt x="948" y="602"/>
                  </a:lnTo>
                  <a:lnTo>
                    <a:pt x="941" y="625"/>
                  </a:lnTo>
                  <a:lnTo>
                    <a:pt x="934" y="647"/>
                  </a:lnTo>
                  <a:lnTo>
                    <a:pt x="925" y="669"/>
                  </a:lnTo>
                  <a:lnTo>
                    <a:pt x="916" y="691"/>
                  </a:lnTo>
                  <a:lnTo>
                    <a:pt x="905" y="712"/>
                  </a:lnTo>
                  <a:lnTo>
                    <a:pt x="894" y="731"/>
                  </a:lnTo>
                  <a:lnTo>
                    <a:pt x="881" y="751"/>
                  </a:lnTo>
                  <a:lnTo>
                    <a:pt x="867" y="770"/>
                  </a:lnTo>
                  <a:lnTo>
                    <a:pt x="853" y="789"/>
                  </a:lnTo>
                  <a:lnTo>
                    <a:pt x="838" y="806"/>
                  </a:lnTo>
                  <a:lnTo>
                    <a:pt x="822" y="822"/>
                  </a:lnTo>
                  <a:lnTo>
                    <a:pt x="805" y="838"/>
                  </a:lnTo>
                  <a:lnTo>
                    <a:pt x="788" y="853"/>
                  </a:lnTo>
                  <a:lnTo>
                    <a:pt x="769" y="868"/>
                  </a:lnTo>
                  <a:lnTo>
                    <a:pt x="751" y="881"/>
                  </a:lnTo>
                  <a:lnTo>
                    <a:pt x="731" y="894"/>
                  </a:lnTo>
                  <a:lnTo>
                    <a:pt x="711" y="905"/>
                  </a:lnTo>
                  <a:lnTo>
                    <a:pt x="690" y="917"/>
                  </a:lnTo>
                  <a:lnTo>
                    <a:pt x="669" y="926"/>
                  </a:lnTo>
                  <a:lnTo>
                    <a:pt x="647" y="934"/>
                  </a:lnTo>
                  <a:lnTo>
                    <a:pt x="624" y="942"/>
                  </a:lnTo>
                  <a:lnTo>
                    <a:pt x="602" y="949"/>
                  </a:lnTo>
                  <a:lnTo>
                    <a:pt x="578" y="954"/>
                  </a:lnTo>
                  <a:lnTo>
                    <a:pt x="555" y="958"/>
                  </a:lnTo>
                  <a:lnTo>
                    <a:pt x="531" y="962"/>
                  </a:lnTo>
                  <a:lnTo>
                    <a:pt x="507" y="963"/>
                  </a:lnTo>
                  <a:lnTo>
                    <a:pt x="481" y="964"/>
                  </a:lnTo>
                  <a:lnTo>
                    <a:pt x="481" y="964"/>
                  </a:lnTo>
                  <a:lnTo>
                    <a:pt x="456" y="963"/>
                  </a:lnTo>
                  <a:lnTo>
                    <a:pt x="432" y="962"/>
                  </a:lnTo>
                  <a:lnTo>
                    <a:pt x="408" y="958"/>
                  </a:lnTo>
                  <a:lnTo>
                    <a:pt x="385" y="954"/>
                  </a:lnTo>
                  <a:lnTo>
                    <a:pt x="360" y="949"/>
                  </a:lnTo>
                  <a:lnTo>
                    <a:pt x="339" y="942"/>
                  </a:lnTo>
                  <a:lnTo>
                    <a:pt x="315" y="934"/>
                  </a:lnTo>
                  <a:lnTo>
                    <a:pt x="294" y="926"/>
                  </a:lnTo>
                  <a:lnTo>
                    <a:pt x="273" y="917"/>
                  </a:lnTo>
                  <a:lnTo>
                    <a:pt x="252" y="905"/>
                  </a:lnTo>
                  <a:lnTo>
                    <a:pt x="231" y="894"/>
                  </a:lnTo>
                  <a:lnTo>
                    <a:pt x="212" y="881"/>
                  </a:lnTo>
                  <a:lnTo>
                    <a:pt x="193" y="868"/>
                  </a:lnTo>
                  <a:lnTo>
                    <a:pt x="175" y="853"/>
                  </a:lnTo>
                  <a:lnTo>
                    <a:pt x="158" y="838"/>
                  </a:lnTo>
                  <a:lnTo>
                    <a:pt x="140" y="822"/>
                  </a:lnTo>
                  <a:lnTo>
                    <a:pt x="124" y="806"/>
                  </a:lnTo>
                  <a:lnTo>
                    <a:pt x="109" y="789"/>
                  </a:lnTo>
                  <a:lnTo>
                    <a:pt x="95" y="770"/>
                  </a:lnTo>
                  <a:lnTo>
                    <a:pt x="82" y="751"/>
                  </a:lnTo>
                  <a:lnTo>
                    <a:pt x="69" y="731"/>
                  </a:lnTo>
                  <a:lnTo>
                    <a:pt x="57" y="712"/>
                  </a:lnTo>
                  <a:lnTo>
                    <a:pt x="47" y="691"/>
                  </a:lnTo>
                  <a:lnTo>
                    <a:pt x="38" y="669"/>
                  </a:lnTo>
                  <a:lnTo>
                    <a:pt x="29" y="647"/>
                  </a:lnTo>
                  <a:lnTo>
                    <a:pt x="22" y="625"/>
                  </a:lnTo>
                  <a:lnTo>
                    <a:pt x="15" y="602"/>
                  </a:lnTo>
                  <a:lnTo>
                    <a:pt x="9" y="579"/>
                  </a:lnTo>
                  <a:lnTo>
                    <a:pt x="6" y="555"/>
                  </a:lnTo>
                  <a:lnTo>
                    <a:pt x="2" y="531"/>
                  </a:lnTo>
                  <a:lnTo>
                    <a:pt x="0" y="507"/>
                  </a:lnTo>
                  <a:lnTo>
                    <a:pt x="0" y="482"/>
                  </a:lnTo>
                  <a:lnTo>
                    <a:pt x="0" y="482"/>
                  </a:lnTo>
                  <a:lnTo>
                    <a:pt x="0" y="457"/>
                  </a:lnTo>
                  <a:lnTo>
                    <a:pt x="2" y="433"/>
                  </a:lnTo>
                  <a:lnTo>
                    <a:pt x="6" y="409"/>
                  </a:lnTo>
                  <a:lnTo>
                    <a:pt x="9" y="384"/>
                  </a:lnTo>
                  <a:lnTo>
                    <a:pt x="15" y="361"/>
                  </a:lnTo>
                  <a:lnTo>
                    <a:pt x="22" y="338"/>
                  </a:lnTo>
                  <a:lnTo>
                    <a:pt x="29" y="316"/>
                  </a:lnTo>
                  <a:lnTo>
                    <a:pt x="38" y="295"/>
                  </a:lnTo>
                  <a:lnTo>
                    <a:pt x="47" y="273"/>
                  </a:lnTo>
                  <a:lnTo>
                    <a:pt x="57" y="252"/>
                  </a:lnTo>
                  <a:lnTo>
                    <a:pt x="69" y="232"/>
                  </a:lnTo>
                  <a:lnTo>
                    <a:pt x="82" y="213"/>
                  </a:lnTo>
                  <a:lnTo>
                    <a:pt x="95" y="193"/>
                  </a:lnTo>
                  <a:lnTo>
                    <a:pt x="109" y="176"/>
                  </a:lnTo>
                  <a:lnTo>
                    <a:pt x="124" y="157"/>
                  </a:lnTo>
                  <a:lnTo>
                    <a:pt x="140" y="141"/>
                  </a:lnTo>
                  <a:lnTo>
                    <a:pt x="158" y="125"/>
                  </a:lnTo>
                  <a:lnTo>
                    <a:pt x="175" y="110"/>
                  </a:lnTo>
                  <a:lnTo>
                    <a:pt x="193" y="95"/>
                  </a:lnTo>
                  <a:lnTo>
                    <a:pt x="212" y="82"/>
                  </a:lnTo>
                  <a:lnTo>
                    <a:pt x="231" y="70"/>
                  </a:lnTo>
                  <a:lnTo>
                    <a:pt x="252" y="58"/>
                  </a:lnTo>
                  <a:lnTo>
                    <a:pt x="273" y="48"/>
                  </a:lnTo>
                  <a:lnTo>
                    <a:pt x="294" y="38"/>
                  </a:lnTo>
                  <a:lnTo>
                    <a:pt x="315" y="29"/>
                  </a:lnTo>
                  <a:lnTo>
                    <a:pt x="339" y="21"/>
                  </a:lnTo>
                  <a:lnTo>
                    <a:pt x="360" y="16"/>
                  </a:lnTo>
                  <a:lnTo>
                    <a:pt x="385" y="10"/>
                  </a:lnTo>
                  <a:lnTo>
                    <a:pt x="408" y="5"/>
                  </a:lnTo>
                  <a:lnTo>
                    <a:pt x="432" y="3"/>
                  </a:lnTo>
                  <a:lnTo>
                    <a:pt x="456" y="1"/>
                  </a:lnTo>
                  <a:lnTo>
                    <a:pt x="481" y="0"/>
                  </a:lnTo>
                  <a:lnTo>
                    <a:pt x="481" y="0"/>
                  </a:lnTo>
                  <a:lnTo>
                    <a:pt x="507" y="1"/>
                  </a:lnTo>
                  <a:lnTo>
                    <a:pt x="531" y="3"/>
                  </a:lnTo>
                  <a:lnTo>
                    <a:pt x="555" y="5"/>
                  </a:lnTo>
                  <a:lnTo>
                    <a:pt x="578" y="10"/>
                  </a:lnTo>
                  <a:lnTo>
                    <a:pt x="602" y="16"/>
                  </a:lnTo>
                  <a:lnTo>
                    <a:pt x="624" y="21"/>
                  </a:lnTo>
                  <a:lnTo>
                    <a:pt x="647" y="29"/>
                  </a:lnTo>
                  <a:lnTo>
                    <a:pt x="669" y="38"/>
                  </a:lnTo>
                  <a:lnTo>
                    <a:pt x="690" y="48"/>
                  </a:lnTo>
                  <a:lnTo>
                    <a:pt x="711" y="58"/>
                  </a:lnTo>
                  <a:lnTo>
                    <a:pt x="731" y="70"/>
                  </a:lnTo>
                  <a:lnTo>
                    <a:pt x="751" y="82"/>
                  </a:lnTo>
                  <a:lnTo>
                    <a:pt x="769" y="95"/>
                  </a:lnTo>
                  <a:lnTo>
                    <a:pt x="788" y="110"/>
                  </a:lnTo>
                  <a:lnTo>
                    <a:pt x="805" y="125"/>
                  </a:lnTo>
                  <a:lnTo>
                    <a:pt x="822" y="141"/>
                  </a:lnTo>
                  <a:lnTo>
                    <a:pt x="838" y="157"/>
                  </a:lnTo>
                  <a:lnTo>
                    <a:pt x="853" y="176"/>
                  </a:lnTo>
                  <a:lnTo>
                    <a:pt x="867" y="193"/>
                  </a:lnTo>
                  <a:lnTo>
                    <a:pt x="881" y="213"/>
                  </a:lnTo>
                  <a:lnTo>
                    <a:pt x="894" y="232"/>
                  </a:lnTo>
                  <a:lnTo>
                    <a:pt x="905" y="252"/>
                  </a:lnTo>
                  <a:lnTo>
                    <a:pt x="916" y="273"/>
                  </a:lnTo>
                  <a:lnTo>
                    <a:pt x="925" y="295"/>
                  </a:lnTo>
                  <a:lnTo>
                    <a:pt x="934" y="316"/>
                  </a:lnTo>
                  <a:lnTo>
                    <a:pt x="941" y="338"/>
                  </a:lnTo>
                  <a:lnTo>
                    <a:pt x="948" y="361"/>
                  </a:lnTo>
                  <a:lnTo>
                    <a:pt x="954" y="384"/>
                  </a:lnTo>
                  <a:lnTo>
                    <a:pt x="957" y="409"/>
                  </a:lnTo>
                  <a:lnTo>
                    <a:pt x="961" y="433"/>
                  </a:lnTo>
                  <a:lnTo>
                    <a:pt x="963" y="457"/>
                  </a:lnTo>
                  <a:lnTo>
                    <a:pt x="963" y="482"/>
                  </a:lnTo>
                  <a:lnTo>
                    <a:pt x="963"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p:cNvSpPr>
            <p:nvPr userDrawn="1"/>
          </p:nvSpPr>
          <p:spPr bwMode="auto">
            <a:xfrm>
              <a:off x="3673" y="1891"/>
              <a:ext cx="482" cy="482"/>
            </a:xfrm>
            <a:custGeom>
              <a:avLst/>
              <a:gdLst>
                <a:gd name="T0" fmla="*/ 963 w 965"/>
                <a:gd name="T1" fmla="*/ 507 h 964"/>
                <a:gd name="T2" fmla="*/ 954 w 965"/>
                <a:gd name="T3" fmla="*/ 579 h 964"/>
                <a:gd name="T4" fmla="*/ 935 w 965"/>
                <a:gd name="T5" fmla="*/ 647 h 964"/>
                <a:gd name="T6" fmla="*/ 906 w 965"/>
                <a:gd name="T7" fmla="*/ 712 h 964"/>
                <a:gd name="T8" fmla="*/ 869 w 965"/>
                <a:gd name="T9" fmla="*/ 770 h 964"/>
                <a:gd name="T10" fmla="*/ 823 w 965"/>
                <a:gd name="T11" fmla="*/ 822 h 964"/>
                <a:gd name="T12" fmla="*/ 771 w 965"/>
                <a:gd name="T13" fmla="*/ 868 h 964"/>
                <a:gd name="T14" fmla="*/ 712 w 965"/>
                <a:gd name="T15" fmla="*/ 905 h 964"/>
                <a:gd name="T16" fmla="*/ 648 w 965"/>
                <a:gd name="T17" fmla="*/ 934 h 964"/>
                <a:gd name="T18" fmla="*/ 580 w 965"/>
                <a:gd name="T19" fmla="*/ 954 h 964"/>
                <a:gd name="T20" fmla="*/ 507 w 965"/>
                <a:gd name="T21" fmla="*/ 963 h 964"/>
                <a:gd name="T22" fmla="*/ 458 w 965"/>
                <a:gd name="T23" fmla="*/ 963 h 964"/>
                <a:gd name="T24" fmla="*/ 385 w 965"/>
                <a:gd name="T25" fmla="*/ 954 h 964"/>
                <a:gd name="T26" fmla="*/ 317 w 965"/>
                <a:gd name="T27" fmla="*/ 934 h 964"/>
                <a:gd name="T28" fmla="*/ 253 w 965"/>
                <a:gd name="T29" fmla="*/ 905 h 964"/>
                <a:gd name="T30" fmla="*/ 194 w 965"/>
                <a:gd name="T31" fmla="*/ 868 h 964"/>
                <a:gd name="T32" fmla="*/ 142 w 965"/>
                <a:gd name="T33" fmla="*/ 822 h 964"/>
                <a:gd name="T34" fmla="*/ 97 w 965"/>
                <a:gd name="T35" fmla="*/ 770 h 964"/>
                <a:gd name="T36" fmla="*/ 59 w 965"/>
                <a:gd name="T37" fmla="*/ 712 h 964"/>
                <a:gd name="T38" fmla="*/ 30 w 965"/>
                <a:gd name="T39" fmla="*/ 647 h 964"/>
                <a:gd name="T40" fmla="*/ 11 w 965"/>
                <a:gd name="T41" fmla="*/ 579 h 964"/>
                <a:gd name="T42" fmla="*/ 1 w 965"/>
                <a:gd name="T43" fmla="*/ 507 h 964"/>
                <a:gd name="T44" fmla="*/ 1 w 965"/>
                <a:gd name="T45" fmla="*/ 457 h 964"/>
                <a:gd name="T46" fmla="*/ 11 w 965"/>
                <a:gd name="T47" fmla="*/ 384 h 964"/>
                <a:gd name="T48" fmla="*/ 30 w 965"/>
                <a:gd name="T49" fmla="*/ 316 h 964"/>
                <a:gd name="T50" fmla="*/ 59 w 965"/>
                <a:gd name="T51" fmla="*/ 252 h 964"/>
                <a:gd name="T52" fmla="*/ 97 w 965"/>
                <a:gd name="T53" fmla="*/ 193 h 964"/>
                <a:gd name="T54" fmla="*/ 142 w 965"/>
                <a:gd name="T55" fmla="*/ 141 h 964"/>
                <a:gd name="T56" fmla="*/ 194 w 965"/>
                <a:gd name="T57" fmla="*/ 95 h 964"/>
                <a:gd name="T58" fmla="*/ 253 w 965"/>
                <a:gd name="T59" fmla="*/ 58 h 964"/>
                <a:gd name="T60" fmla="*/ 317 w 965"/>
                <a:gd name="T61" fmla="*/ 29 h 964"/>
                <a:gd name="T62" fmla="*/ 385 w 965"/>
                <a:gd name="T63" fmla="*/ 10 h 964"/>
                <a:gd name="T64" fmla="*/ 458 w 965"/>
                <a:gd name="T65" fmla="*/ 1 h 964"/>
                <a:gd name="T66" fmla="*/ 507 w 965"/>
                <a:gd name="T67" fmla="*/ 1 h 964"/>
                <a:gd name="T68" fmla="*/ 580 w 965"/>
                <a:gd name="T69" fmla="*/ 10 h 964"/>
                <a:gd name="T70" fmla="*/ 648 w 965"/>
                <a:gd name="T71" fmla="*/ 29 h 964"/>
                <a:gd name="T72" fmla="*/ 712 w 965"/>
                <a:gd name="T73" fmla="*/ 58 h 964"/>
                <a:gd name="T74" fmla="*/ 771 w 965"/>
                <a:gd name="T75" fmla="*/ 95 h 964"/>
                <a:gd name="T76" fmla="*/ 823 w 965"/>
                <a:gd name="T77" fmla="*/ 141 h 964"/>
                <a:gd name="T78" fmla="*/ 869 w 965"/>
                <a:gd name="T79" fmla="*/ 193 h 964"/>
                <a:gd name="T80" fmla="*/ 906 w 965"/>
                <a:gd name="T81" fmla="*/ 252 h 964"/>
                <a:gd name="T82" fmla="*/ 935 w 965"/>
                <a:gd name="T83" fmla="*/ 316 h 964"/>
                <a:gd name="T84" fmla="*/ 954 w 965"/>
                <a:gd name="T85" fmla="*/ 384 h 964"/>
                <a:gd name="T86" fmla="*/ 963 w 965"/>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5" h="964">
                  <a:moveTo>
                    <a:pt x="965" y="482"/>
                  </a:moveTo>
                  <a:lnTo>
                    <a:pt x="965" y="482"/>
                  </a:lnTo>
                  <a:lnTo>
                    <a:pt x="963" y="507"/>
                  </a:lnTo>
                  <a:lnTo>
                    <a:pt x="962" y="531"/>
                  </a:lnTo>
                  <a:lnTo>
                    <a:pt x="959" y="555"/>
                  </a:lnTo>
                  <a:lnTo>
                    <a:pt x="954" y="579"/>
                  </a:lnTo>
                  <a:lnTo>
                    <a:pt x="950" y="602"/>
                  </a:lnTo>
                  <a:lnTo>
                    <a:pt x="943" y="625"/>
                  </a:lnTo>
                  <a:lnTo>
                    <a:pt x="935" y="647"/>
                  </a:lnTo>
                  <a:lnTo>
                    <a:pt x="927" y="669"/>
                  </a:lnTo>
                  <a:lnTo>
                    <a:pt x="917" y="691"/>
                  </a:lnTo>
                  <a:lnTo>
                    <a:pt x="906" y="712"/>
                  </a:lnTo>
                  <a:lnTo>
                    <a:pt x="894" y="731"/>
                  </a:lnTo>
                  <a:lnTo>
                    <a:pt x="882" y="751"/>
                  </a:lnTo>
                  <a:lnTo>
                    <a:pt x="869" y="770"/>
                  </a:lnTo>
                  <a:lnTo>
                    <a:pt x="854" y="789"/>
                  </a:lnTo>
                  <a:lnTo>
                    <a:pt x="839" y="806"/>
                  </a:lnTo>
                  <a:lnTo>
                    <a:pt x="823" y="822"/>
                  </a:lnTo>
                  <a:lnTo>
                    <a:pt x="807" y="838"/>
                  </a:lnTo>
                  <a:lnTo>
                    <a:pt x="789" y="853"/>
                  </a:lnTo>
                  <a:lnTo>
                    <a:pt x="771" y="868"/>
                  </a:lnTo>
                  <a:lnTo>
                    <a:pt x="751" y="881"/>
                  </a:lnTo>
                  <a:lnTo>
                    <a:pt x="732" y="894"/>
                  </a:lnTo>
                  <a:lnTo>
                    <a:pt x="712" y="905"/>
                  </a:lnTo>
                  <a:lnTo>
                    <a:pt x="692" y="917"/>
                  </a:lnTo>
                  <a:lnTo>
                    <a:pt x="670" y="926"/>
                  </a:lnTo>
                  <a:lnTo>
                    <a:pt x="648" y="934"/>
                  </a:lnTo>
                  <a:lnTo>
                    <a:pt x="626" y="942"/>
                  </a:lnTo>
                  <a:lnTo>
                    <a:pt x="603" y="949"/>
                  </a:lnTo>
                  <a:lnTo>
                    <a:pt x="580" y="954"/>
                  </a:lnTo>
                  <a:lnTo>
                    <a:pt x="556" y="958"/>
                  </a:lnTo>
                  <a:lnTo>
                    <a:pt x="531" y="962"/>
                  </a:lnTo>
                  <a:lnTo>
                    <a:pt x="507" y="963"/>
                  </a:lnTo>
                  <a:lnTo>
                    <a:pt x="483" y="964"/>
                  </a:lnTo>
                  <a:lnTo>
                    <a:pt x="483" y="964"/>
                  </a:lnTo>
                  <a:lnTo>
                    <a:pt x="458" y="963"/>
                  </a:lnTo>
                  <a:lnTo>
                    <a:pt x="433" y="962"/>
                  </a:lnTo>
                  <a:lnTo>
                    <a:pt x="409" y="958"/>
                  </a:lnTo>
                  <a:lnTo>
                    <a:pt x="385" y="954"/>
                  </a:lnTo>
                  <a:lnTo>
                    <a:pt x="362" y="949"/>
                  </a:lnTo>
                  <a:lnTo>
                    <a:pt x="339" y="942"/>
                  </a:lnTo>
                  <a:lnTo>
                    <a:pt x="317" y="934"/>
                  </a:lnTo>
                  <a:lnTo>
                    <a:pt x="295" y="926"/>
                  </a:lnTo>
                  <a:lnTo>
                    <a:pt x="273" y="917"/>
                  </a:lnTo>
                  <a:lnTo>
                    <a:pt x="253" y="905"/>
                  </a:lnTo>
                  <a:lnTo>
                    <a:pt x="233" y="894"/>
                  </a:lnTo>
                  <a:lnTo>
                    <a:pt x="213" y="881"/>
                  </a:lnTo>
                  <a:lnTo>
                    <a:pt x="194" y="868"/>
                  </a:lnTo>
                  <a:lnTo>
                    <a:pt x="177" y="853"/>
                  </a:lnTo>
                  <a:lnTo>
                    <a:pt x="158" y="838"/>
                  </a:lnTo>
                  <a:lnTo>
                    <a:pt x="142" y="822"/>
                  </a:lnTo>
                  <a:lnTo>
                    <a:pt x="126" y="806"/>
                  </a:lnTo>
                  <a:lnTo>
                    <a:pt x="111" y="789"/>
                  </a:lnTo>
                  <a:lnTo>
                    <a:pt x="97" y="770"/>
                  </a:lnTo>
                  <a:lnTo>
                    <a:pt x="83" y="751"/>
                  </a:lnTo>
                  <a:lnTo>
                    <a:pt x="71" y="731"/>
                  </a:lnTo>
                  <a:lnTo>
                    <a:pt x="59" y="712"/>
                  </a:lnTo>
                  <a:lnTo>
                    <a:pt x="49" y="691"/>
                  </a:lnTo>
                  <a:lnTo>
                    <a:pt x="38" y="669"/>
                  </a:lnTo>
                  <a:lnTo>
                    <a:pt x="30" y="647"/>
                  </a:lnTo>
                  <a:lnTo>
                    <a:pt x="22" y="625"/>
                  </a:lnTo>
                  <a:lnTo>
                    <a:pt x="16" y="602"/>
                  </a:lnTo>
                  <a:lnTo>
                    <a:pt x="11" y="579"/>
                  </a:lnTo>
                  <a:lnTo>
                    <a:pt x="6" y="555"/>
                  </a:lnTo>
                  <a:lnTo>
                    <a:pt x="4" y="531"/>
                  </a:lnTo>
                  <a:lnTo>
                    <a:pt x="1" y="507"/>
                  </a:lnTo>
                  <a:lnTo>
                    <a:pt x="0" y="482"/>
                  </a:lnTo>
                  <a:lnTo>
                    <a:pt x="0" y="482"/>
                  </a:lnTo>
                  <a:lnTo>
                    <a:pt x="1" y="457"/>
                  </a:lnTo>
                  <a:lnTo>
                    <a:pt x="4" y="433"/>
                  </a:lnTo>
                  <a:lnTo>
                    <a:pt x="6" y="409"/>
                  </a:lnTo>
                  <a:lnTo>
                    <a:pt x="11" y="384"/>
                  </a:lnTo>
                  <a:lnTo>
                    <a:pt x="16" y="361"/>
                  </a:lnTo>
                  <a:lnTo>
                    <a:pt x="22" y="338"/>
                  </a:lnTo>
                  <a:lnTo>
                    <a:pt x="30" y="316"/>
                  </a:lnTo>
                  <a:lnTo>
                    <a:pt x="38" y="295"/>
                  </a:lnTo>
                  <a:lnTo>
                    <a:pt x="49" y="273"/>
                  </a:lnTo>
                  <a:lnTo>
                    <a:pt x="59" y="252"/>
                  </a:lnTo>
                  <a:lnTo>
                    <a:pt x="71" y="232"/>
                  </a:lnTo>
                  <a:lnTo>
                    <a:pt x="83" y="213"/>
                  </a:lnTo>
                  <a:lnTo>
                    <a:pt x="97" y="193"/>
                  </a:lnTo>
                  <a:lnTo>
                    <a:pt x="111" y="176"/>
                  </a:lnTo>
                  <a:lnTo>
                    <a:pt x="126" y="157"/>
                  </a:lnTo>
                  <a:lnTo>
                    <a:pt x="142" y="141"/>
                  </a:lnTo>
                  <a:lnTo>
                    <a:pt x="158" y="125"/>
                  </a:lnTo>
                  <a:lnTo>
                    <a:pt x="177" y="110"/>
                  </a:lnTo>
                  <a:lnTo>
                    <a:pt x="194" y="95"/>
                  </a:lnTo>
                  <a:lnTo>
                    <a:pt x="213" y="82"/>
                  </a:lnTo>
                  <a:lnTo>
                    <a:pt x="233" y="70"/>
                  </a:lnTo>
                  <a:lnTo>
                    <a:pt x="253" y="58"/>
                  </a:lnTo>
                  <a:lnTo>
                    <a:pt x="273" y="48"/>
                  </a:lnTo>
                  <a:lnTo>
                    <a:pt x="295" y="38"/>
                  </a:lnTo>
                  <a:lnTo>
                    <a:pt x="317" y="29"/>
                  </a:lnTo>
                  <a:lnTo>
                    <a:pt x="339" y="21"/>
                  </a:lnTo>
                  <a:lnTo>
                    <a:pt x="362" y="16"/>
                  </a:lnTo>
                  <a:lnTo>
                    <a:pt x="385" y="10"/>
                  </a:lnTo>
                  <a:lnTo>
                    <a:pt x="409" y="5"/>
                  </a:lnTo>
                  <a:lnTo>
                    <a:pt x="433" y="3"/>
                  </a:lnTo>
                  <a:lnTo>
                    <a:pt x="458" y="1"/>
                  </a:lnTo>
                  <a:lnTo>
                    <a:pt x="483" y="0"/>
                  </a:lnTo>
                  <a:lnTo>
                    <a:pt x="483" y="0"/>
                  </a:lnTo>
                  <a:lnTo>
                    <a:pt x="507" y="1"/>
                  </a:lnTo>
                  <a:lnTo>
                    <a:pt x="531" y="3"/>
                  </a:lnTo>
                  <a:lnTo>
                    <a:pt x="556" y="5"/>
                  </a:lnTo>
                  <a:lnTo>
                    <a:pt x="580" y="10"/>
                  </a:lnTo>
                  <a:lnTo>
                    <a:pt x="603" y="16"/>
                  </a:lnTo>
                  <a:lnTo>
                    <a:pt x="626" y="21"/>
                  </a:lnTo>
                  <a:lnTo>
                    <a:pt x="648" y="29"/>
                  </a:lnTo>
                  <a:lnTo>
                    <a:pt x="670" y="38"/>
                  </a:lnTo>
                  <a:lnTo>
                    <a:pt x="692" y="48"/>
                  </a:lnTo>
                  <a:lnTo>
                    <a:pt x="712" y="58"/>
                  </a:lnTo>
                  <a:lnTo>
                    <a:pt x="732" y="70"/>
                  </a:lnTo>
                  <a:lnTo>
                    <a:pt x="751" y="82"/>
                  </a:lnTo>
                  <a:lnTo>
                    <a:pt x="771" y="95"/>
                  </a:lnTo>
                  <a:lnTo>
                    <a:pt x="789" y="110"/>
                  </a:lnTo>
                  <a:lnTo>
                    <a:pt x="807" y="125"/>
                  </a:lnTo>
                  <a:lnTo>
                    <a:pt x="823" y="141"/>
                  </a:lnTo>
                  <a:lnTo>
                    <a:pt x="839" y="157"/>
                  </a:lnTo>
                  <a:lnTo>
                    <a:pt x="854" y="176"/>
                  </a:lnTo>
                  <a:lnTo>
                    <a:pt x="869" y="193"/>
                  </a:lnTo>
                  <a:lnTo>
                    <a:pt x="882" y="213"/>
                  </a:lnTo>
                  <a:lnTo>
                    <a:pt x="894" y="232"/>
                  </a:lnTo>
                  <a:lnTo>
                    <a:pt x="906" y="252"/>
                  </a:lnTo>
                  <a:lnTo>
                    <a:pt x="917" y="273"/>
                  </a:lnTo>
                  <a:lnTo>
                    <a:pt x="927" y="295"/>
                  </a:lnTo>
                  <a:lnTo>
                    <a:pt x="935" y="316"/>
                  </a:lnTo>
                  <a:lnTo>
                    <a:pt x="943" y="338"/>
                  </a:lnTo>
                  <a:lnTo>
                    <a:pt x="950" y="361"/>
                  </a:lnTo>
                  <a:lnTo>
                    <a:pt x="954" y="384"/>
                  </a:lnTo>
                  <a:lnTo>
                    <a:pt x="959" y="409"/>
                  </a:lnTo>
                  <a:lnTo>
                    <a:pt x="962" y="433"/>
                  </a:lnTo>
                  <a:lnTo>
                    <a:pt x="963" y="457"/>
                  </a:lnTo>
                  <a:lnTo>
                    <a:pt x="965" y="482"/>
                  </a:lnTo>
                  <a:lnTo>
                    <a:pt x="965"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noEditPoints="1"/>
            </p:cNvSpPr>
            <p:nvPr userDrawn="1"/>
          </p:nvSpPr>
          <p:spPr bwMode="auto">
            <a:xfrm>
              <a:off x="2672" y="1966"/>
              <a:ext cx="198" cy="198"/>
            </a:xfrm>
            <a:custGeom>
              <a:avLst/>
              <a:gdLst>
                <a:gd name="T0" fmla="*/ 179 w 396"/>
                <a:gd name="T1" fmla="*/ 396 h 397"/>
                <a:gd name="T2" fmla="*/ 122 w 396"/>
                <a:gd name="T3" fmla="*/ 382 h 397"/>
                <a:gd name="T4" fmla="*/ 73 w 396"/>
                <a:gd name="T5" fmla="*/ 352 h 397"/>
                <a:gd name="T6" fmla="*/ 45 w 396"/>
                <a:gd name="T7" fmla="*/ 324 h 397"/>
                <a:gd name="T8" fmla="*/ 15 w 396"/>
                <a:gd name="T9" fmla="*/ 273 h 397"/>
                <a:gd name="T10" fmla="*/ 1 w 396"/>
                <a:gd name="T11" fmla="*/ 218 h 397"/>
                <a:gd name="T12" fmla="*/ 4 w 396"/>
                <a:gd name="T13" fmla="*/ 160 h 397"/>
                <a:gd name="T14" fmla="*/ 23 w 396"/>
                <a:gd name="T15" fmla="*/ 106 h 397"/>
                <a:gd name="T16" fmla="*/ 58 w 396"/>
                <a:gd name="T17" fmla="*/ 59 h 397"/>
                <a:gd name="T18" fmla="*/ 89 w 396"/>
                <a:gd name="T19" fmla="*/ 34 h 397"/>
                <a:gd name="T20" fmla="*/ 141 w 396"/>
                <a:gd name="T21" fmla="*/ 10 h 397"/>
                <a:gd name="T22" fmla="*/ 198 w 396"/>
                <a:gd name="T23" fmla="*/ 0 h 397"/>
                <a:gd name="T24" fmla="*/ 237 w 396"/>
                <a:gd name="T25" fmla="*/ 4 h 397"/>
                <a:gd name="T26" fmla="*/ 292 w 396"/>
                <a:gd name="T27" fmla="*/ 23 h 397"/>
                <a:gd name="T28" fmla="*/ 339 w 396"/>
                <a:gd name="T29" fmla="*/ 59 h 397"/>
                <a:gd name="T30" fmla="*/ 364 w 396"/>
                <a:gd name="T31" fmla="*/ 89 h 397"/>
                <a:gd name="T32" fmla="*/ 388 w 396"/>
                <a:gd name="T33" fmla="*/ 142 h 397"/>
                <a:gd name="T34" fmla="*/ 396 w 396"/>
                <a:gd name="T35" fmla="*/ 199 h 397"/>
                <a:gd name="T36" fmla="*/ 388 w 396"/>
                <a:gd name="T37" fmla="*/ 255 h 397"/>
                <a:gd name="T38" fmla="*/ 364 w 396"/>
                <a:gd name="T39" fmla="*/ 308 h 397"/>
                <a:gd name="T40" fmla="*/ 339 w 396"/>
                <a:gd name="T41" fmla="*/ 339 h 397"/>
                <a:gd name="T42" fmla="*/ 292 w 396"/>
                <a:gd name="T43" fmla="*/ 374 h 397"/>
                <a:gd name="T44" fmla="*/ 237 w 396"/>
                <a:gd name="T45" fmla="*/ 393 h 397"/>
                <a:gd name="T46" fmla="*/ 198 w 396"/>
                <a:gd name="T47" fmla="*/ 397 h 397"/>
                <a:gd name="T48" fmla="*/ 180 w 396"/>
                <a:gd name="T49" fmla="*/ 12 h 397"/>
                <a:gd name="T50" fmla="*/ 127 w 396"/>
                <a:gd name="T51" fmla="*/ 26 h 397"/>
                <a:gd name="T52" fmla="*/ 80 w 396"/>
                <a:gd name="T53" fmla="*/ 53 h 397"/>
                <a:gd name="T54" fmla="*/ 53 w 396"/>
                <a:gd name="T55" fmla="*/ 80 h 397"/>
                <a:gd name="T56" fmla="*/ 24 w 396"/>
                <a:gd name="T57" fmla="*/ 128 h 397"/>
                <a:gd name="T58" fmla="*/ 12 w 396"/>
                <a:gd name="T59" fmla="*/ 181 h 397"/>
                <a:gd name="T60" fmla="*/ 14 w 396"/>
                <a:gd name="T61" fmla="*/ 234 h 397"/>
                <a:gd name="T62" fmla="*/ 32 w 396"/>
                <a:gd name="T63" fmla="*/ 286 h 397"/>
                <a:gd name="T64" fmla="*/ 66 w 396"/>
                <a:gd name="T65" fmla="*/ 331 h 397"/>
                <a:gd name="T66" fmla="*/ 95 w 396"/>
                <a:gd name="T67" fmla="*/ 355 h 397"/>
                <a:gd name="T68" fmla="*/ 144 w 396"/>
                <a:gd name="T69" fmla="*/ 378 h 397"/>
                <a:gd name="T70" fmla="*/ 198 w 396"/>
                <a:gd name="T71" fmla="*/ 386 h 397"/>
                <a:gd name="T72" fmla="*/ 235 w 396"/>
                <a:gd name="T73" fmla="*/ 383 h 397"/>
                <a:gd name="T74" fmla="*/ 287 w 396"/>
                <a:gd name="T75" fmla="*/ 364 h 397"/>
                <a:gd name="T76" fmla="*/ 331 w 396"/>
                <a:gd name="T77" fmla="*/ 331 h 397"/>
                <a:gd name="T78" fmla="*/ 355 w 396"/>
                <a:gd name="T79" fmla="*/ 302 h 397"/>
                <a:gd name="T80" fmla="*/ 378 w 396"/>
                <a:gd name="T81" fmla="*/ 253 h 397"/>
                <a:gd name="T82" fmla="*/ 386 w 396"/>
                <a:gd name="T83" fmla="*/ 199 h 397"/>
                <a:gd name="T84" fmla="*/ 378 w 396"/>
                <a:gd name="T85" fmla="*/ 146 h 397"/>
                <a:gd name="T86" fmla="*/ 355 w 396"/>
                <a:gd name="T87" fmla="*/ 96 h 397"/>
                <a:gd name="T88" fmla="*/ 331 w 396"/>
                <a:gd name="T89" fmla="*/ 66 h 397"/>
                <a:gd name="T90" fmla="*/ 287 w 396"/>
                <a:gd name="T91" fmla="*/ 34 h 397"/>
                <a:gd name="T92" fmla="*/ 235 w 396"/>
                <a:gd name="T93" fmla="*/ 15 h 397"/>
                <a:gd name="T94" fmla="*/ 198 w 396"/>
                <a:gd name="T95" fmla="*/ 1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397">
                  <a:moveTo>
                    <a:pt x="198" y="397"/>
                  </a:moveTo>
                  <a:lnTo>
                    <a:pt x="198" y="397"/>
                  </a:lnTo>
                  <a:lnTo>
                    <a:pt x="179" y="396"/>
                  </a:lnTo>
                  <a:lnTo>
                    <a:pt x="159" y="393"/>
                  </a:lnTo>
                  <a:lnTo>
                    <a:pt x="141" y="389"/>
                  </a:lnTo>
                  <a:lnTo>
                    <a:pt x="122" y="382"/>
                  </a:lnTo>
                  <a:lnTo>
                    <a:pt x="105" y="374"/>
                  </a:lnTo>
                  <a:lnTo>
                    <a:pt x="89" y="363"/>
                  </a:lnTo>
                  <a:lnTo>
                    <a:pt x="73" y="352"/>
                  </a:lnTo>
                  <a:lnTo>
                    <a:pt x="58" y="339"/>
                  </a:lnTo>
                  <a:lnTo>
                    <a:pt x="58" y="339"/>
                  </a:lnTo>
                  <a:lnTo>
                    <a:pt x="45" y="324"/>
                  </a:lnTo>
                  <a:lnTo>
                    <a:pt x="32" y="308"/>
                  </a:lnTo>
                  <a:lnTo>
                    <a:pt x="23" y="291"/>
                  </a:lnTo>
                  <a:lnTo>
                    <a:pt x="15" y="273"/>
                  </a:lnTo>
                  <a:lnTo>
                    <a:pt x="8" y="255"/>
                  </a:lnTo>
                  <a:lnTo>
                    <a:pt x="4" y="237"/>
                  </a:lnTo>
                  <a:lnTo>
                    <a:pt x="1" y="218"/>
                  </a:lnTo>
                  <a:lnTo>
                    <a:pt x="0" y="199"/>
                  </a:lnTo>
                  <a:lnTo>
                    <a:pt x="1" y="180"/>
                  </a:lnTo>
                  <a:lnTo>
                    <a:pt x="4" y="160"/>
                  </a:lnTo>
                  <a:lnTo>
                    <a:pt x="8" y="142"/>
                  </a:lnTo>
                  <a:lnTo>
                    <a:pt x="15" y="124"/>
                  </a:lnTo>
                  <a:lnTo>
                    <a:pt x="23" y="106"/>
                  </a:lnTo>
                  <a:lnTo>
                    <a:pt x="32" y="89"/>
                  </a:lnTo>
                  <a:lnTo>
                    <a:pt x="45" y="74"/>
                  </a:lnTo>
                  <a:lnTo>
                    <a:pt x="58" y="59"/>
                  </a:lnTo>
                  <a:lnTo>
                    <a:pt x="58" y="59"/>
                  </a:lnTo>
                  <a:lnTo>
                    <a:pt x="73" y="45"/>
                  </a:lnTo>
                  <a:lnTo>
                    <a:pt x="89" y="34"/>
                  </a:lnTo>
                  <a:lnTo>
                    <a:pt x="105" y="23"/>
                  </a:lnTo>
                  <a:lnTo>
                    <a:pt x="122" y="15"/>
                  </a:lnTo>
                  <a:lnTo>
                    <a:pt x="141" y="10"/>
                  </a:lnTo>
                  <a:lnTo>
                    <a:pt x="159" y="4"/>
                  </a:lnTo>
                  <a:lnTo>
                    <a:pt x="179" y="1"/>
                  </a:lnTo>
                  <a:lnTo>
                    <a:pt x="198" y="0"/>
                  </a:lnTo>
                  <a:lnTo>
                    <a:pt x="198" y="0"/>
                  </a:lnTo>
                  <a:lnTo>
                    <a:pt x="218" y="1"/>
                  </a:lnTo>
                  <a:lnTo>
                    <a:pt x="237" y="4"/>
                  </a:lnTo>
                  <a:lnTo>
                    <a:pt x="256" y="10"/>
                  </a:lnTo>
                  <a:lnTo>
                    <a:pt x="274" y="15"/>
                  </a:lnTo>
                  <a:lnTo>
                    <a:pt x="292" y="23"/>
                  </a:lnTo>
                  <a:lnTo>
                    <a:pt x="309" y="34"/>
                  </a:lnTo>
                  <a:lnTo>
                    <a:pt x="324" y="45"/>
                  </a:lnTo>
                  <a:lnTo>
                    <a:pt x="339" y="59"/>
                  </a:lnTo>
                  <a:lnTo>
                    <a:pt x="339" y="59"/>
                  </a:lnTo>
                  <a:lnTo>
                    <a:pt x="353" y="74"/>
                  </a:lnTo>
                  <a:lnTo>
                    <a:pt x="364" y="89"/>
                  </a:lnTo>
                  <a:lnTo>
                    <a:pt x="373" y="106"/>
                  </a:lnTo>
                  <a:lnTo>
                    <a:pt x="383" y="124"/>
                  </a:lnTo>
                  <a:lnTo>
                    <a:pt x="388" y="142"/>
                  </a:lnTo>
                  <a:lnTo>
                    <a:pt x="393" y="160"/>
                  </a:lnTo>
                  <a:lnTo>
                    <a:pt x="395" y="180"/>
                  </a:lnTo>
                  <a:lnTo>
                    <a:pt x="396" y="199"/>
                  </a:lnTo>
                  <a:lnTo>
                    <a:pt x="395" y="218"/>
                  </a:lnTo>
                  <a:lnTo>
                    <a:pt x="393" y="237"/>
                  </a:lnTo>
                  <a:lnTo>
                    <a:pt x="388" y="255"/>
                  </a:lnTo>
                  <a:lnTo>
                    <a:pt x="383" y="273"/>
                  </a:lnTo>
                  <a:lnTo>
                    <a:pt x="373" y="291"/>
                  </a:lnTo>
                  <a:lnTo>
                    <a:pt x="364" y="308"/>
                  </a:lnTo>
                  <a:lnTo>
                    <a:pt x="353" y="324"/>
                  </a:lnTo>
                  <a:lnTo>
                    <a:pt x="339" y="339"/>
                  </a:lnTo>
                  <a:lnTo>
                    <a:pt x="339" y="339"/>
                  </a:lnTo>
                  <a:lnTo>
                    <a:pt x="324" y="352"/>
                  </a:lnTo>
                  <a:lnTo>
                    <a:pt x="309" y="363"/>
                  </a:lnTo>
                  <a:lnTo>
                    <a:pt x="292" y="374"/>
                  </a:lnTo>
                  <a:lnTo>
                    <a:pt x="274" y="382"/>
                  </a:lnTo>
                  <a:lnTo>
                    <a:pt x="256" y="389"/>
                  </a:lnTo>
                  <a:lnTo>
                    <a:pt x="237" y="393"/>
                  </a:lnTo>
                  <a:lnTo>
                    <a:pt x="218" y="396"/>
                  </a:lnTo>
                  <a:lnTo>
                    <a:pt x="198" y="397"/>
                  </a:lnTo>
                  <a:lnTo>
                    <a:pt x="198" y="397"/>
                  </a:lnTo>
                  <a:close/>
                  <a:moveTo>
                    <a:pt x="198" y="11"/>
                  </a:moveTo>
                  <a:lnTo>
                    <a:pt x="198" y="11"/>
                  </a:lnTo>
                  <a:lnTo>
                    <a:pt x="180" y="12"/>
                  </a:lnTo>
                  <a:lnTo>
                    <a:pt x="161" y="15"/>
                  </a:lnTo>
                  <a:lnTo>
                    <a:pt x="144" y="19"/>
                  </a:lnTo>
                  <a:lnTo>
                    <a:pt x="127" y="26"/>
                  </a:lnTo>
                  <a:lnTo>
                    <a:pt x="111" y="34"/>
                  </a:lnTo>
                  <a:lnTo>
                    <a:pt x="95" y="43"/>
                  </a:lnTo>
                  <a:lnTo>
                    <a:pt x="80" y="53"/>
                  </a:lnTo>
                  <a:lnTo>
                    <a:pt x="66" y="66"/>
                  </a:lnTo>
                  <a:lnTo>
                    <a:pt x="66" y="66"/>
                  </a:lnTo>
                  <a:lnTo>
                    <a:pt x="53" y="80"/>
                  </a:lnTo>
                  <a:lnTo>
                    <a:pt x="42" y="96"/>
                  </a:lnTo>
                  <a:lnTo>
                    <a:pt x="32" y="111"/>
                  </a:lnTo>
                  <a:lnTo>
                    <a:pt x="24" y="128"/>
                  </a:lnTo>
                  <a:lnTo>
                    <a:pt x="19" y="146"/>
                  </a:lnTo>
                  <a:lnTo>
                    <a:pt x="14" y="163"/>
                  </a:lnTo>
                  <a:lnTo>
                    <a:pt x="12" y="181"/>
                  </a:lnTo>
                  <a:lnTo>
                    <a:pt x="12" y="199"/>
                  </a:lnTo>
                  <a:lnTo>
                    <a:pt x="12" y="217"/>
                  </a:lnTo>
                  <a:lnTo>
                    <a:pt x="14" y="234"/>
                  </a:lnTo>
                  <a:lnTo>
                    <a:pt x="19" y="253"/>
                  </a:lnTo>
                  <a:lnTo>
                    <a:pt x="24" y="269"/>
                  </a:lnTo>
                  <a:lnTo>
                    <a:pt x="32" y="286"/>
                  </a:lnTo>
                  <a:lnTo>
                    <a:pt x="42" y="302"/>
                  </a:lnTo>
                  <a:lnTo>
                    <a:pt x="53" y="317"/>
                  </a:lnTo>
                  <a:lnTo>
                    <a:pt x="66" y="331"/>
                  </a:lnTo>
                  <a:lnTo>
                    <a:pt x="66" y="331"/>
                  </a:lnTo>
                  <a:lnTo>
                    <a:pt x="80" y="344"/>
                  </a:lnTo>
                  <a:lnTo>
                    <a:pt x="95" y="355"/>
                  </a:lnTo>
                  <a:lnTo>
                    <a:pt x="111" y="364"/>
                  </a:lnTo>
                  <a:lnTo>
                    <a:pt x="127" y="372"/>
                  </a:lnTo>
                  <a:lnTo>
                    <a:pt x="144" y="378"/>
                  </a:lnTo>
                  <a:lnTo>
                    <a:pt x="161" y="383"/>
                  </a:lnTo>
                  <a:lnTo>
                    <a:pt x="180" y="385"/>
                  </a:lnTo>
                  <a:lnTo>
                    <a:pt x="198" y="386"/>
                  </a:lnTo>
                  <a:lnTo>
                    <a:pt x="198" y="386"/>
                  </a:lnTo>
                  <a:lnTo>
                    <a:pt x="217" y="385"/>
                  </a:lnTo>
                  <a:lnTo>
                    <a:pt x="235" y="383"/>
                  </a:lnTo>
                  <a:lnTo>
                    <a:pt x="254" y="378"/>
                  </a:lnTo>
                  <a:lnTo>
                    <a:pt x="270" y="372"/>
                  </a:lnTo>
                  <a:lnTo>
                    <a:pt x="287" y="364"/>
                  </a:lnTo>
                  <a:lnTo>
                    <a:pt x="302" y="355"/>
                  </a:lnTo>
                  <a:lnTo>
                    <a:pt x="317" y="344"/>
                  </a:lnTo>
                  <a:lnTo>
                    <a:pt x="331" y="331"/>
                  </a:lnTo>
                  <a:lnTo>
                    <a:pt x="331" y="331"/>
                  </a:lnTo>
                  <a:lnTo>
                    <a:pt x="343" y="317"/>
                  </a:lnTo>
                  <a:lnTo>
                    <a:pt x="355" y="302"/>
                  </a:lnTo>
                  <a:lnTo>
                    <a:pt x="364" y="286"/>
                  </a:lnTo>
                  <a:lnTo>
                    <a:pt x="372" y="269"/>
                  </a:lnTo>
                  <a:lnTo>
                    <a:pt x="378" y="253"/>
                  </a:lnTo>
                  <a:lnTo>
                    <a:pt x="383" y="234"/>
                  </a:lnTo>
                  <a:lnTo>
                    <a:pt x="385" y="217"/>
                  </a:lnTo>
                  <a:lnTo>
                    <a:pt x="386" y="199"/>
                  </a:lnTo>
                  <a:lnTo>
                    <a:pt x="385" y="181"/>
                  </a:lnTo>
                  <a:lnTo>
                    <a:pt x="383" y="163"/>
                  </a:lnTo>
                  <a:lnTo>
                    <a:pt x="378" y="146"/>
                  </a:lnTo>
                  <a:lnTo>
                    <a:pt x="372" y="128"/>
                  </a:lnTo>
                  <a:lnTo>
                    <a:pt x="364" y="111"/>
                  </a:lnTo>
                  <a:lnTo>
                    <a:pt x="355" y="96"/>
                  </a:lnTo>
                  <a:lnTo>
                    <a:pt x="343" y="80"/>
                  </a:lnTo>
                  <a:lnTo>
                    <a:pt x="331" y="66"/>
                  </a:lnTo>
                  <a:lnTo>
                    <a:pt x="331" y="66"/>
                  </a:lnTo>
                  <a:lnTo>
                    <a:pt x="317" y="53"/>
                  </a:lnTo>
                  <a:lnTo>
                    <a:pt x="302" y="43"/>
                  </a:lnTo>
                  <a:lnTo>
                    <a:pt x="287" y="34"/>
                  </a:lnTo>
                  <a:lnTo>
                    <a:pt x="270" y="26"/>
                  </a:lnTo>
                  <a:lnTo>
                    <a:pt x="254" y="19"/>
                  </a:lnTo>
                  <a:lnTo>
                    <a:pt x="235" y="15"/>
                  </a:lnTo>
                  <a:lnTo>
                    <a:pt x="217" y="12"/>
                  </a:lnTo>
                  <a:lnTo>
                    <a:pt x="198" y="11"/>
                  </a:lnTo>
                  <a:lnTo>
                    <a:pt x="198"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noEditPoints="1"/>
            </p:cNvSpPr>
            <p:nvPr userDrawn="1"/>
          </p:nvSpPr>
          <p:spPr bwMode="auto">
            <a:xfrm>
              <a:off x="2688" y="1981"/>
              <a:ext cx="167" cy="167"/>
            </a:xfrm>
            <a:custGeom>
              <a:avLst/>
              <a:gdLst>
                <a:gd name="T0" fmla="*/ 151 w 334"/>
                <a:gd name="T1" fmla="*/ 335 h 335"/>
                <a:gd name="T2" fmla="*/ 104 w 334"/>
                <a:gd name="T3" fmla="*/ 322 h 335"/>
                <a:gd name="T4" fmla="*/ 61 w 334"/>
                <a:gd name="T5" fmla="*/ 298 h 335"/>
                <a:gd name="T6" fmla="*/ 38 w 334"/>
                <a:gd name="T7" fmla="*/ 274 h 335"/>
                <a:gd name="T8" fmla="*/ 13 w 334"/>
                <a:gd name="T9" fmla="*/ 232 h 335"/>
                <a:gd name="T10" fmla="*/ 1 w 334"/>
                <a:gd name="T11" fmla="*/ 185 h 335"/>
                <a:gd name="T12" fmla="*/ 1 w 334"/>
                <a:gd name="T13" fmla="*/ 151 h 335"/>
                <a:gd name="T14" fmla="*/ 13 w 334"/>
                <a:gd name="T15" fmla="*/ 104 h 335"/>
                <a:gd name="T16" fmla="*/ 38 w 334"/>
                <a:gd name="T17" fmla="*/ 61 h 335"/>
                <a:gd name="T18" fmla="*/ 61 w 334"/>
                <a:gd name="T19" fmla="*/ 38 h 335"/>
                <a:gd name="T20" fmla="*/ 104 w 334"/>
                <a:gd name="T21" fmla="*/ 13 h 335"/>
                <a:gd name="T22" fmla="*/ 151 w 334"/>
                <a:gd name="T23" fmla="*/ 2 h 335"/>
                <a:gd name="T24" fmla="*/ 185 w 334"/>
                <a:gd name="T25" fmla="*/ 2 h 335"/>
                <a:gd name="T26" fmla="*/ 232 w 334"/>
                <a:gd name="T27" fmla="*/ 13 h 335"/>
                <a:gd name="T28" fmla="*/ 273 w 334"/>
                <a:gd name="T29" fmla="*/ 38 h 335"/>
                <a:gd name="T30" fmla="*/ 297 w 334"/>
                <a:gd name="T31" fmla="*/ 61 h 335"/>
                <a:gd name="T32" fmla="*/ 322 w 334"/>
                <a:gd name="T33" fmla="*/ 104 h 335"/>
                <a:gd name="T34" fmla="*/ 334 w 334"/>
                <a:gd name="T35" fmla="*/ 151 h 335"/>
                <a:gd name="T36" fmla="*/ 334 w 334"/>
                <a:gd name="T37" fmla="*/ 185 h 335"/>
                <a:gd name="T38" fmla="*/ 322 w 334"/>
                <a:gd name="T39" fmla="*/ 232 h 335"/>
                <a:gd name="T40" fmla="*/ 297 w 334"/>
                <a:gd name="T41" fmla="*/ 274 h 335"/>
                <a:gd name="T42" fmla="*/ 273 w 334"/>
                <a:gd name="T43" fmla="*/ 298 h 335"/>
                <a:gd name="T44" fmla="*/ 232 w 334"/>
                <a:gd name="T45" fmla="*/ 322 h 335"/>
                <a:gd name="T46" fmla="*/ 185 w 334"/>
                <a:gd name="T47" fmla="*/ 335 h 335"/>
                <a:gd name="T48" fmla="*/ 167 w 334"/>
                <a:gd name="T49" fmla="*/ 11 h 335"/>
                <a:gd name="T50" fmla="*/ 136 w 334"/>
                <a:gd name="T51" fmla="*/ 14 h 335"/>
                <a:gd name="T52" fmla="*/ 94 w 334"/>
                <a:gd name="T53" fmla="*/ 29 h 335"/>
                <a:gd name="T54" fmla="*/ 57 w 334"/>
                <a:gd name="T55" fmla="*/ 57 h 335"/>
                <a:gd name="T56" fmla="*/ 37 w 334"/>
                <a:gd name="T57" fmla="*/ 81 h 335"/>
                <a:gd name="T58" fmla="*/ 18 w 334"/>
                <a:gd name="T59" fmla="*/ 123 h 335"/>
                <a:gd name="T60" fmla="*/ 11 w 334"/>
                <a:gd name="T61" fmla="*/ 168 h 335"/>
                <a:gd name="T62" fmla="*/ 14 w 334"/>
                <a:gd name="T63" fmla="*/ 199 h 335"/>
                <a:gd name="T64" fmla="*/ 29 w 334"/>
                <a:gd name="T65" fmla="*/ 241 h 335"/>
                <a:gd name="T66" fmla="*/ 57 w 334"/>
                <a:gd name="T67" fmla="*/ 278 h 335"/>
                <a:gd name="T68" fmla="*/ 81 w 334"/>
                <a:gd name="T69" fmla="*/ 298 h 335"/>
                <a:gd name="T70" fmla="*/ 122 w 334"/>
                <a:gd name="T71" fmla="*/ 317 h 335"/>
                <a:gd name="T72" fmla="*/ 167 w 334"/>
                <a:gd name="T73" fmla="*/ 324 h 335"/>
                <a:gd name="T74" fmla="*/ 198 w 334"/>
                <a:gd name="T75" fmla="*/ 321 h 335"/>
                <a:gd name="T76" fmla="*/ 241 w 334"/>
                <a:gd name="T77" fmla="*/ 306 h 335"/>
                <a:gd name="T78" fmla="*/ 278 w 334"/>
                <a:gd name="T79" fmla="*/ 278 h 335"/>
                <a:gd name="T80" fmla="*/ 297 w 334"/>
                <a:gd name="T81" fmla="*/ 255 h 335"/>
                <a:gd name="T82" fmla="*/ 317 w 334"/>
                <a:gd name="T83" fmla="*/ 214 h 335"/>
                <a:gd name="T84" fmla="*/ 324 w 334"/>
                <a:gd name="T85" fmla="*/ 168 h 335"/>
                <a:gd name="T86" fmla="*/ 320 w 334"/>
                <a:gd name="T87" fmla="*/ 136 h 335"/>
                <a:gd name="T88" fmla="*/ 306 w 334"/>
                <a:gd name="T89" fmla="*/ 94 h 335"/>
                <a:gd name="T90" fmla="*/ 278 w 334"/>
                <a:gd name="T91" fmla="*/ 57 h 335"/>
                <a:gd name="T92" fmla="*/ 254 w 334"/>
                <a:gd name="T93" fmla="*/ 37 h 335"/>
                <a:gd name="T94" fmla="*/ 213 w 334"/>
                <a:gd name="T95" fmla="*/ 18 h 335"/>
                <a:gd name="T96" fmla="*/ 167 w 334"/>
                <a:gd name="T97" fmla="*/ 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35">
                  <a:moveTo>
                    <a:pt x="167" y="335"/>
                  </a:moveTo>
                  <a:lnTo>
                    <a:pt x="167" y="335"/>
                  </a:lnTo>
                  <a:lnTo>
                    <a:pt x="151" y="335"/>
                  </a:lnTo>
                  <a:lnTo>
                    <a:pt x="135" y="332"/>
                  </a:lnTo>
                  <a:lnTo>
                    <a:pt x="119" y="328"/>
                  </a:lnTo>
                  <a:lnTo>
                    <a:pt x="104" y="322"/>
                  </a:lnTo>
                  <a:lnTo>
                    <a:pt x="89" y="315"/>
                  </a:lnTo>
                  <a:lnTo>
                    <a:pt x="75" y="307"/>
                  </a:lnTo>
                  <a:lnTo>
                    <a:pt x="61" y="298"/>
                  </a:lnTo>
                  <a:lnTo>
                    <a:pt x="49" y="286"/>
                  </a:lnTo>
                  <a:lnTo>
                    <a:pt x="49" y="286"/>
                  </a:lnTo>
                  <a:lnTo>
                    <a:pt x="38" y="274"/>
                  </a:lnTo>
                  <a:lnTo>
                    <a:pt x="28" y="261"/>
                  </a:lnTo>
                  <a:lnTo>
                    <a:pt x="20" y="247"/>
                  </a:lnTo>
                  <a:lnTo>
                    <a:pt x="13" y="232"/>
                  </a:lnTo>
                  <a:lnTo>
                    <a:pt x="7" y="216"/>
                  </a:lnTo>
                  <a:lnTo>
                    <a:pt x="4" y="201"/>
                  </a:lnTo>
                  <a:lnTo>
                    <a:pt x="1" y="185"/>
                  </a:lnTo>
                  <a:lnTo>
                    <a:pt x="0" y="168"/>
                  </a:lnTo>
                  <a:lnTo>
                    <a:pt x="0" y="168"/>
                  </a:lnTo>
                  <a:lnTo>
                    <a:pt x="1" y="151"/>
                  </a:lnTo>
                  <a:lnTo>
                    <a:pt x="4" y="135"/>
                  </a:lnTo>
                  <a:lnTo>
                    <a:pt x="7" y="119"/>
                  </a:lnTo>
                  <a:lnTo>
                    <a:pt x="13" y="104"/>
                  </a:lnTo>
                  <a:lnTo>
                    <a:pt x="20" y="89"/>
                  </a:lnTo>
                  <a:lnTo>
                    <a:pt x="28" y="75"/>
                  </a:lnTo>
                  <a:lnTo>
                    <a:pt x="38" y="61"/>
                  </a:lnTo>
                  <a:lnTo>
                    <a:pt x="49" y="49"/>
                  </a:lnTo>
                  <a:lnTo>
                    <a:pt x="49" y="49"/>
                  </a:lnTo>
                  <a:lnTo>
                    <a:pt x="61" y="38"/>
                  </a:lnTo>
                  <a:lnTo>
                    <a:pt x="75" y="28"/>
                  </a:lnTo>
                  <a:lnTo>
                    <a:pt x="89" y="20"/>
                  </a:lnTo>
                  <a:lnTo>
                    <a:pt x="104" y="13"/>
                  </a:lnTo>
                  <a:lnTo>
                    <a:pt x="119" y="7"/>
                  </a:lnTo>
                  <a:lnTo>
                    <a:pt x="135" y="4"/>
                  </a:lnTo>
                  <a:lnTo>
                    <a:pt x="151" y="2"/>
                  </a:lnTo>
                  <a:lnTo>
                    <a:pt x="167" y="0"/>
                  </a:lnTo>
                  <a:lnTo>
                    <a:pt x="167" y="0"/>
                  </a:lnTo>
                  <a:lnTo>
                    <a:pt x="185" y="2"/>
                  </a:lnTo>
                  <a:lnTo>
                    <a:pt x="201" y="4"/>
                  </a:lnTo>
                  <a:lnTo>
                    <a:pt x="216" y="7"/>
                  </a:lnTo>
                  <a:lnTo>
                    <a:pt x="232" y="13"/>
                  </a:lnTo>
                  <a:lnTo>
                    <a:pt x="247" y="20"/>
                  </a:lnTo>
                  <a:lnTo>
                    <a:pt x="261" y="28"/>
                  </a:lnTo>
                  <a:lnTo>
                    <a:pt x="273" y="38"/>
                  </a:lnTo>
                  <a:lnTo>
                    <a:pt x="286" y="49"/>
                  </a:lnTo>
                  <a:lnTo>
                    <a:pt x="286" y="49"/>
                  </a:lnTo>
                  <a:lnTo>
                    <a:pt x="297" y="61"/>
                  </a:lnTo>
                  <a:lnTo>
                    <a:pt x="307" y="75"/>
                  </a:lnTo>
                  <a:lnTo>
                    <a:pt x="315" y="89"/>
                  </a:lnTo>
                  <a:lnTo>
                    <a:pt x="322" y="104"/>
                  </a:lnTo>
                  <a:lnTo>
                    <a:pt x="327" y="119"/>
                  </a:lnTo>
                  <a:lnTo>
                    <a:pt x="332" y="135"/>
                  </a:lnTo>
                  <a:lnTo>
                    <a:pt x="334" y="151"/>
                  </a:lnTo>
                  <a:lnTo>
                    <a:pt x="334" y="168"/>
                  </a:lnTo>
                  <a:lnTo>
                    <a:pt x="334" y="168"/>
                  </a:lnTo>
                  <a:lnTo>
                    <a:pt x="334" y="185"/>
                  </a:lnTo>
                  <a:lnTo>
                    <a:pt x="332" y="201"/>
                  </a:lnTo>
                  <a:lnTo>
                    <a:pt x="327" y="216"/>
                  </a:lnTo>
                  <a:lnTo>
                    <a:pt x="322" y="232"/>
                  </a:lnTo>
                  <a:lnTo>
                    <a:pt x="315" y="247"/>
                  </a:lnTo>
                  <a:lnTo>
                    <a:pt x="307" y="261"/>
                  </a:lnTo>
                  <a:lnTo>
                    <a:pt x="297" y="274"/>
                  </a:lnTo>
                  <a:lnTo>
                    <a:pt x="286" y="286"/>
                  </a:lnTo>
                  <a:lnTo>
                    <a:pt x="286" y="286"/>
                  </a:lnTo>
                  <a:lnTo>
                    <a:pt x="273" y="298"/>
                  </a:lnTo>
                  <a:lnTo>
                    <a:pt x="261" y="307"/>
                  </a:lnTo>
                  <a:lnTo>
                    <a:pt x="247" y="315"/>
                  </a:lnTo>
                  <a:lnTo>
                    <a:pt x="232" y="322"/>
                  </a:lnTo>
                  <a:lnTo>
                    <a:pt x="216" y="328"/>
                  </a:lnTo>
                  <a:lnTo>
                    <a:pt x="201" y="332"/>
                  </a:lnTo>
                  <a:lnTo>
                    <a:pt x="185" y="335"/>
                  </a:lnTo>
                  <a:lnTo>
                    <a:pt x="167" y="335"/>
                  </a:lnTo>
                  <a:lnTo>
                    <a:pt x="167" y="335"/>
                  </a:lnTo>
                  <a:close/>
                  <a:moveTo>
                    <a:pt x="167" y="11"/>
                  </a:moveTo>
                  <a:lnTo>
                    <a:pt x="167" y="11"/>
                  </a:lnTo>
                  <a:lnTo>
                    <a:pt x="152" y="12"/>
                  </a:lnTo>
                  <a:lnTo>
                    <a:pt x="136" y="14"/>
                  </a:lnTo>
                  <a:lnTo>
                    <a:pt x="122" y="18"/>
                  </a:lnTo>
                  <a:lnTo>
                    <a:pt x="107" y="23"/>
                  </a:lnTo>
                  <a:lnTo>
                    <a:pt x="94" y="29"/>
                  </a:lnTo>
                  <a:lnTo>
                    <a:pt x="81" y="37"/>
                  </a:lnTo>
                  <a:lnTo>
                    <a:pt x="68" y="47"/>
                  </a:lnTo>
                  <a:lnTo>
                    <a:pt x="57" y="57"/>
                  </a:lnTo>
                  <a:lnTo>
                    <a:pt x="57" y="57"/>
                  </a:lnTo>
                  <a:lnTo>
                    <a:pt x="46" y="68"/>
                  </a:lnTo>
                  <a:lnTo>
                    <a:pt x="37" y="81"/>
                  </a:lnTo>
                  <a:lnTo>
                    <a:pt x="29" y="94"/>
                  </a:lnTo>
                  <a:lnTo>
                    <a:pt x="23" y="108"/>
                  </a:lnTo>
                  <a:lnTo>
                    <a:pt x="18" y="123"/>
                  </a:lnTo>
                  <a:lnTo>
                    <a:pt x="14" y="136"/>
                  </a:lnTo>
                  <a:lnTo>
                    <a:pt x="12" y="153"/>
                  </a:lnTo>
                  <a:lnTo>
                    <a:pt x="11" y="168"/>
                  </a:lnTo>
                  <a:lnTo>
                    <a:pt x="11" y="168"/>
                  </a:lnTo>
                  <a:lnTo>
                    <a:pt x="12" y="184"/>
                  </a:lnTo>
                  <a:lnTo>
                    <a:pt x="14" y="199"/>
                  </a:lnTo>
                  <a:lnTo>
                    <a:pt x="18" y="214"/>
                  </a:lnTo>
                  <a:lnTo>
                    <a:pt x="23" y="227"/>
                  </a:lnTo>
                  <a:lnTo>
                    <a:pt x="29" y="241"/>
                  </a:lnTo>
                  <a:lnTo>
                    <a:pt x="37" y="255"/>
                  </a:lnTo>
                  <a:lnTo>
                    <a:pt x="46" y="267"/>
                  </a:lnTo>
                  <a:lnTo>
                    <a:pt x="57" y="278"/>
                  </a:lnTo>
                  <a:lnTo>
                    <a:pt x="57" y="278"/>
                  </a:lnTo>
                  <a:lnTo>
                    <a:pt x="68" y="288"/>
                  </a:lnTo>
                  <a:lnTo>
                    <a:pt x="81" y="298"/>
                  </a:lnTo>
                  <a:lnTo>
                    <a:pt x="94" y="306"/>
                  </a:lnTo>
                  <a:lnTo>
                    <a:pt x="107" y="313"/>
                  </a:lnTo>
                  <a:lnTo>
                    <a:pt x="122" y="317"/>
                  </a:lnTo>
                  <a:lnTo>
                    <a:pt x="136" y="321"/>
                  </a:lnTo>
                  <a:lnTo>
                    <a:pt x="152" y="323"/>
                  </a:lnTo>
                  <a:lnTo>
                    <a:pt x="167" y="324"/>
                  </a:lnTo>
                  <a:lnTo>
                    <a:pt x="167" y="324"/>
                  </a:lnTo>
                  <a:lnTo>
                    <a:pt x="183" y="323"/>
                  </a:lnTo>
                  <a:lnTo>
                    <a:pt x="198" y="321"/>
                  </a:lnTo>
                  <a:lnTo>
                    <a:pt x="213" y="317"/>
                  </a:lnTo>
                  <a:lnTo>
                    <a:pt x="227" y="313"/>
                  </a:lnTo>
                  <a:lnTo>
                    <a:pt x="241" y="306"/>
                  </a:lnTo>
                  <a:lnTo>
                    <a:pt x="254" y="298"/>
                  </a:lnTo>
                  <a:lnTo>
                    <a:pt x="266" y="288"/>
                  </a:lnTo>
                  <a:lnTo>
                    <a:pt x="278" y="278"/>
                  </a:lnTo>
                  <a:lnTo>
                    <a:pt x="278" y="278"/>
                  </a:lnTo>
                  <a:lnTo>
                    <a:pt x="288" y="267"/>
                  </a:lnTo>
                  <a:lnTo>
                    <a:pt x="297" y="255"/>
                  </a:lnTo>
                  <a:lnTo>
                    <a:pt x="306" y="241"/>
                  </a:lnTo>
                  <a:lnTo>
                    <a:pt x="312" y="227"/>
                  </a:lnTo>
                  <a:lnTo>
                    <a:pt x="317" y="214"/>
                  </a:lnTo>
                  <a:lnTo>
                    <a:pt x="320" y="199"/>
                  </a:lnTo>
                  <a:lnTo>
                    <a:pt x="323" y="184"/>
                  </a:lnTo>
                  <a:lnTo>
                    <a:pt x="324" y="168"/>
                  </a:lnTo>
                  <a:lnTo>
                    <a:pt x="324" y="168"/>
                  </a:lnTo>
                  <a:lnTo>
                    <a:pt x="323" y="153"/>
                  </a:lnTo>
                  <a:lnTo>
                    <a:pt x="320" y="136"/>
                  </a:lnTo>
                  <a:lnTo>
                    <a:pt x="317" y="123"/>
                  </a:lnTo>
                  <a:lnTo>
                    <a:pt x="312" y="108"/>
                  </a:lnTo>
                  <a:lnTo>
                    <a:pt x="306" y="94"/>
                  </a:lnTo>
                  <a:lnTo>
                    <a:pt x="297" y="81"/>
                  </a:lnTo>
                  <a:lnTo>
                    <a:pt x="288" y="68"/>
                  </a:lnTo>
                  <a:lnTo>
                    <a:pt x="278" y="57"/>
                  </a:lnTo>
                  <a:lnTo>
                    <a:pt x="278" y="57"/>
                  </a:lnTo>
                  <a:lnTo>
                    <a:pt x="266" y="47"/>
                  </a:lnTo>
                  <a:lnTo>
                    <a:pt x="254" y="37"/>
                  </a:lnTo>
                  <a:lnTo>
                    <a:pt x="241" y="29"/>
                  </a:lnTo>
                  <a:lnTo>
                    <a:pt x="227" y="23"/>
                  </a:lnTo>
                  <a:lnTo>
                    <a:pt x="213" y="18"/>
                  </a:lnTo>
                  <a:lnTo>
                    <a:pt x="198" y="14"/>
                  </a:lnTo>
                  <a:lnTo>
                    <a:pt x="183" y="12"/>
                  </a:lnTo>
                  <a:lnTo>
                    <a:pt x="167" y="11"/>
                  </a:lnTo>
                  <a:lnTo>
                    <a:pt x="16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p:cNvSpPr>
              <a:spLocks/>
            </p:cNvSpPr>
            <p:nvPr userDrawn="1"/>
          </p:nvSpPr>
          <p:spPr bwMode="auto">
            <a:xfrm>
              <a:off x="2684" y="2133"/>
              <a:ext cx="19" cy="19"/>
            </a:xfrm>
            <a:custGeom>
              <a:avLst/>
              <a:gdLst>
                <a:gd name="T0" fmla="*/ 8 w 39"/>
                <a:gd name="T1" fmla="*/ 40 h 40"/>
                <a:gd name="T2" fmla="*/ 0 w 39"/>
                <a:gd name="T3" fmla="*/ 33 h 40"/>
                <a:gd name="T4" fmla="*/ 32 w 39"/>
                <a:gd name="T5" fmla="*/ 0 h 40"/>
                <a:gd name="T6" fmla="*/ 39 w 39"/>
                <a:gd name="T7" fmla="*/ 9 h 40"/>
                <a:gd name="T8" fmla="*/ 8 w 39"/>
                <a:gd name="T9" fmla="*/ 40 h 40"/>
              </a:gdLst>
              <a:ahLst/>
              <a:cxnLst>
                <a:cxn ang="0">
                  <a:pos x="T0" y="T1"/>
                </a:cxn>
                <a:cxn ang="0">
                  <a:pos x="T2" y="T3"/>
                </a:cxn>
                <a:cxn ang="0">
                  <a:pos x="T4" y="T5"/>
                </a:cxn>
                <a:cxn ang="0">
                  <a:pos x="T6" y="T7"/>
                </a:cxn>
                <a:cxn ang="0">
                  <a:pos x="T8" y="T9"/>
                </a:cxn>
              </a:cxnLst>
              <a:rect l="0" t="0" r="r" b="b"/>
              <a:pathLst>
                <a:path w="39" h="40">
                  <a:moveTo>
                    <a:pt x="8" y="40"/>
                  </a:moveTo>
                  <a:lnTo>
                    <a:pt x="0" y="33"/>
                  </a:lnTo>
                  <a:lnTo>
                    <a:pt x="32" y="0"/>
                  </a:lnTo>
                  <a:lnTo>
                    <a:pt x="39" y="9"/>
                  </a:lnTo>
                  <a:lnTo>
                    <a:pt x="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noEditPoints="1"/>
            </p:cNvSpPr>
            <p:nvPr userDrawn="1"/>
          </p:nvSpPr>
          <p:spPr bwMode="auto">
            <a:xfrm>
              <a:off x="2553" y="2144"/>
              <a:ext cx="139" cy="139"/>
            </a:xfrm>
            <a:custGeom>
              <a:avLst/>
              <a:gdLst>
                <a:gd name="T0" fmla="*/ 27 w 278"/>
                <a:gd name="T1" fmla="*/ 279 h 279"/>
                <a:gd name="T2" fmla="*/ 27 w 278"/>
                <a:gd name="T3" fmla="*/ 279 h 279"/>
                <a:gd name="T4" fmla="*/ 20 w 278"/>
                <a:gd name="T5" fmla="*/ 278 h 279"/>
                <a:gd name="T6" fmla="*/ 15 w 278"/>
                <a:gd name="T7" fmla="*/ 275 h 279"/>
                <a:gd name="T8" fmla="*/ 4 w 278"/>
                <a:gd name="T9" fmla="*/ 264 h 279"/>
                <a:gd name="T10" fmla="*/ 4 w 278"/>
                <a:gd name="T11" fmla="*/ 264 h 279"/>
                <a:gd name="T12" fmla="*/ 1 w 278"/>
                <a:gd name="T13" fmla="*/ 258 h 279"/>
                <a:gd name="T14" fmla="*/ 0 w 278"/>
                <a:gd name="T15" fmla="*/ 253 h 279"/>
                <a:gd name="T16" fmla="*/ 0 w 278"/>
                <a:gd name="T17" fmla="*/ 253 h 279"/>
                <a:gd name="T18" fmla="*/ 1 w 278"/>
                <a:gd name="T19" fmla="*/ 246 h 279"/>
                <a:gd name="T20" fmla="*/ 4 w 278"/>
                <a:gd name="T21" fmla="*/ 240 h 279"/>
                <a:gd name="T22" fmla="*/ 239 w 278"/>
                <a:gd name="T23" fmla="*/ 5 h 279"/>
                <a:gd name="T24" fmla="*/ 239 w 278"/>
                <a:gd name="T25" fmla="*/ 5 h 279"/>
                <a:gd name="T26" fmla="*/ 245 w 278"/>
                <a:gd name="T27" fmla="*/ 2 h 279"/>
                <a:gd name="T28" fmla="*/ 252 w 278"/>
                <a:gd name="T29" fmla="*/ 0 h 279"/>
                <a:gd name="T30" fmla="*/ 252 w 278"/>
                <a:gd name="T31" fmla="*/ 0 h 279"/>
                <a:gd name="T32" fmla="*/ 258 w 278"/>
                <a:gd name="T33" fmla="*/ 2 h 279"/>
                <a:gd name="T34" fmla="*/ 263 w 278"/>
                <a:gd name="T35" fmla="*/ 5 h 279"/>
                <a:gd name="T36" fmla="*/ 274 w 278"/>
                <a:gd name="T37" fmla="*/ 15 h 279"/>
                <a:gd name="T38" fmla="*/ 274 w 278"/>
                <a:gd name="T39" fmla="*/ 15 h 279"/>
                <a:gd name="T40" fmla="*/ 276 w 278"/>
                <a:gd name="T41" fmla="*/ 18 h 279"/>
                <a:gd name="T42" fmla="*/ 277 w 278"/>
                <a:gd name="T43" fmla="*/ 21 h 279"/>
                <a:gd name="T44" fmla="*/ 278 w 278"/>
                <a:gd name="T45" fmla="*/ 28 h 279"/>
                <a:gd name="T46" fmla="*/ 277 w 278"/>
                <a:gd name="T47" fmla="*/ 34 h 279"/>
                <a:gd name="T48" fmla="*/ 276 w 278"/>
                <a:gd name="T49" fmla="*/ 37 h 279"/>
                <a:gd name="T50" fmla="*/ 274 w 278"/>
                <a:gd name="T51" fmla="*/ 40 h 279"/>
                <a:gd name="T52" fmla="*/ 39 w 278"/>
                <a:gd name="T53" fmla="*/ 275 h 279"/>
                <a:gd name="T54" fmla="*/ 39 w 278"/>
                <a:gd name="T55" fmla="*/ 275 h 279"/>
                <a:gd name="T56" fmla="*/ 33 w 278"/>
                <a:gd name="T57" fmla="*/ 278 h 279"/>
                <a:gd name="T58" fmla="*/ 27 w 278"/>
                <a:gd name="T59" fmla="*/ 279 h 279"/>
                <a:gd name="T60" fmla="*/ 27 w 278"/>
                <a:gd name="T61" fmla="*/ 279 h 279"/>
                <a:gd name="T62" fmla="*/ 252 w 278"/>
                <a:gd name="T63" fmla="*/ 11 h 279"/>
                <a:gd name="T64" fmla="*/ 252 w 278"/>
                <a:gd name="T65" fmla="*/ 11 h 279"/>
                <a:gd name="T66" fmla="*/ 250 w 278"/>
                <a:gd name="T67" fmla="*/ 12 h 279"/>
                <a:gd name="T68" fmla="*/ 247 w 278"/>
                <a:gd name="T69" fmla="*/ 13 h 279"/>
                <a:gd name="T70" fmla="*/ 12 w 278"/>
                <a:gd name="T71" fmla="*/ 248 h 279"/>
                <a:gd name="T72" fmla="*/ 12 w 278"/>
                <a:gd name="T73" fmla="*/ 248 h 279"/>
                <a:gd name="T74" fmla="*/ 11 w 278"/>
                <a:gd name="T75" fmla="*/ 250 h 279"/>
                <a:gd name="T76" fmla="*/ 10 w 278"/>
                <a:gd name="T77" fmla="*/ 253 h 279"/>
                <a:gd name="T78" fmla="*/ 10 w 278"/>
                <a:gd name="T79" fmla="*/ 253 h 279"/>
                <a:gd name="T80" fmla="*/ 11 w 278"/>
                <a:gd name="T81" fmla="*/ 255 h 279"/>
                <a:gd name="T82" fmla="*/ 12 w 278"/>
                <a:gd name="T83" fmla="*/ 257 h 279"/>
                <a:gd name="T84" fmla="*/ 23 w 278"/>
                <a:gd name="T85" fmla="*/ 267 h 279"/>
                <a:gd name="T86" fmla="*/ 23 w 278"/>
                <a:gd name="T87" fmla="*/ 267 h 279"/>
                <a:gd name="T88" fmla="*/ 25 w 278"/>
                <a:gd name="T89" fmla="*/ 269 h 279"/>
                <a:gd name="T90" fmla="*/ 27 w 278"/>
                <a:gd name="T91" fmla="*/ 269 h 279"/>
                <a:gd name="T92" fmla="*/ 30 w 278"/>
                <a:gd name="T93" fmla="*/ 269 h 279"/>
                <a:gd name="T94" fmla="*/ 31 w 278"/>
                <a:gd name="T95" fmla="*/ 267 h 279"/>
                <a:gd name="T96" fmla="*/ 267 w 278"/>
                <a:gd name="T97" fmla="*/ 31 h 279"/>
                <a:gd name="T98" fmla="*/ 267 w 278"/>
                <a:gd name="T99" fmla="*/ 31 h 279"/>
                <a:gd name="T100" fmla="*/ 268 w 278"/>
                <a:gd name="T101" fmla="*/ 30 h 279"/>
                <a:gd name="T102" fmla="*/ 268 w 278"/>
                <a:gd name="T103" fmla="*/ 28 h 279"/>
                <a:gd name="T104" fmla="*/ 268 w 278"/>
                <a:gd name="T105" fmla="*/ 25 h 279"/>
                <a:gd name="T106" fmla="*/ 267 w 278"/>
                <a:gd name="T107" fmla="*/ 23 h 279"/>
                <a:gd name="T108" fmla="*/ 257 w 278"/>
                <a:gd name="T109" fmla="*/ 13 h 279"/>
                <a:gd name="T110" fmla="*/ 257 w 278"/>
                <a:gd name="T111" fmla="*/ 13 h 279"/>
                <a:gd name="T112" fmla="*/ 254 w 278"/>
                <a:gd name="T113" fmla="*/ 12 h 279"/>
                <a:gd name="T114" fmla="*/ 252 w 278"/>
                <a:gd name="T115" fmla="*/ 11 h 279"/>
                <a:gd name="T116" fmla="*/ 252 w 278"/>
                <a:gd name="T117" fmla="*/ 1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8" h="279">
                  <a:moveTo>
                    <a:pt x="27" y="279"/>
                  </a:moveTo>
                  <a:lnTo>
                    <a:pt x="27" y="279"/>
                  </a:lnTo>
                  <a:lnTo>
                    <a:pt x="20" y="278"/>
                  </a:lnTo>
                  <a:lnTo>
                    <a:pt x="15" y="275"/>
                  </a:lnTo>
                  <a:lnTo>
                    <a:pt x="4" y="264"/>
                  </a:lnTo>
                  <a:lnTo>
                    <a:pt x="4" y="264"/>
                  </a:lnTo>
                  <a:lnTo>
                    <a:pt x="1" y="258"/>
                  </a:lnTo>
                  <a:lnTo>
                    <a:pt x="0" y="253"/>
                  </a:lnTo>
                  <a:lnTo>
                    <a:pt x="0" y="253"/>
                  </a:lnTo>
                  <a:lnTo>
                    <a:pt x="1" y="246"/>
                  </a:lnTo>
                  <a:lnTo>
                    <a:pt x="4" y="240"/>
                  </a:lnTo>
                  <a:lnTo>
                    <a:pt x="239" y="5"/>
                  </a:lnTo>
                  <a:lnTo>
                    <a:pt x="239" y="5"/>
                  </a:lnTo>
                  <a:lnTo>
                    <a:pt x="245" y="2"/>
                  </a:lnTo>
                  <a:lnTo>
                    <a:pt x="252" y="0"/>
                  </a:lnTo>
                  <a:lnTo>
                    <a:pt x="252" y="0"/>
                  </a:lnTo>
                  <a:lnTo>
                    <a:pt x="258" y="2"/>
                  </a:lnTo>
                  <a:lnTo>
                    <a:pt x="263" y="5"/>
                  </a:lnTo>
                  <a:lnTo>
                    <a:pt x="274" y="15"/>
                  </a:lnTo>
                  <a:lnTo>
                    <a:pt x="274" y="15"/>
                  </a:lnTo>
                  <a:lnTo>
                    <a:pt x="276" y="18"/>
                  </a:lnTo>
                  <a:lnTo>
                    <a:pt x="277" y="21"/>
                  </a:lnTo>
                  <a:lnTo>
                    <a:pt x="278" y="28"/>
                  </a:lnTo>
                  <a:lnTo>
                    <a:pt x="277" y="34"/>
                  </a:lnTo>
                  <a:lnTo>
                    <a:pt x="276" y="37"/>
                  </a:lnTo>
                  <a:lnTo>
                    <a:pt x="274" y="40"/>
                  </a:lnTo>
                  <a:lnTo>
                    <a:pt x="39" y="275"/>
                  </a:lnTo>
                  <a:lnTo>
                    <a:pt x="39" y="275"/>
                  </a:lnTo>
                  <a:lnTo>
                    <a:pt x="33" y="278"/>
                  </a:lnTo>
                  <a:lnTo>
                    <a:pt x="27" y="279"/>
                  </a:lnTo>
                  <a:lnTo>
                    <a:pt x="27" y="279"/>
                  </a:lnTo>
                  <a:close/>
                  <a:moveTo>
                    <a:pt x="252" y="11"/>
                  </a:moveTo>
                  <a:lnTo>
                    <a:pt x="252" y="11"/>
                  </a:lnTo>
                  <a:lnTo>
                    <a:pt x="250" y="12"/>
                  </a:lnTo>
                  <a:lnTo>
                    <a:pt x="247" y="13"/>
                  </a:lnTo>
                  <a:lnTo>
                    <a:pt x="12" y="248"/>
                  </a:lnTo>
                  <a:lnTo>
                    <a:pt x="12" y="248"/>
                  </a:lnTo>
                  <a:lnTo>
                    <a:pt x="11" y="250"/>
                  </a:lnTo>
                  <a:lnTo>
                    <a:pt x="10" y="253"/>
                  </a:lnTo>
                  <a:lnTo>
                    <a:pt x="10" y="253"/>
                  </a:lnTo>
                  <a:lnTo>
                    <a:pt x="11" y="255"/>
                  </a:lnTo>
                  <a:lnTo>
                    <a:pt x="12" y="257"/>
                  </a:lnTo>
                  <a:lnTo>
                    <a:pt x="23" y="267"/>
                  </a:lnTo>
                  <a:lnTo>
                    <a:pt x="23" y="267"/>
                  </a:lnTo>
                  <a:lnTo>
                    <a:pt x="25" y="269"/>
                  </a:lnTo>
                  <a:lnTo>
                    <a:pt x="27" y="269"/>
                  </a:lnTo>
                  <a:lnTo>
                    <a:pt x="30" y="269"/>
                  </a:lnTo>
                  <a:lnTo>
                    <a:pt x="31" y="267"/>
                  </a:lnTo>
                  <a:lnTo>
                    <a:pt x="267" y="31"/>
                  </a:lnTo>
                  <a:lnTo>
                    <a:pt x="267" y="31"/>
                  </a:lnTo>
                  <a:lnTo>
                    <a:pt x="268" y="30"/>
                  </a:lnTo>
                  <a:lnTo>
                    <a:pt x="268" y="28"/>
                  </a:lnTo>
                  <a:lnTo>
                    <a:pt x="268" y="25"/>
                  </a:lnTo>
                  <a:lnTo>
                    <a:pt x="267" y="23"/>
                  </a:lnTo>
                  <a:lnTo>
                    <a:pt x="257" y="13"/>
                  </a:lnTo>
                  <a:lnTo>
                    <a:pt x="257" y="13"/>
                  </a:lnTo>
                  <a:lnTo>
                    <a:pt x="254" y="12"/>
                  </a:lnTo>
                  <a:lnTo>
                    <a:pt x="252" y="11"/>
                  </a:lnTo>
                  <a:lnTo>
                    <a:pt x="252"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3"/>
            <p:cNvSpPr>
              <a:spLocks noEditPoints="1"/>
            </p:cNvSpPr>
            <p:nvPr userDrawn="1"/>
          </p:nvSpPr>
          <p:spPr bwMode="auto">
            <a:xfrm>
              <a:off x="3802" y="1982"/>
              <a:ext cx="224" cy="303"/>
            </a:xfrm>
            <a:custGeom>
              <a:avLst/>
              <a:gdLst>
                <a:gd name="T0" fmla="*/ 225 w 448"/>
                <a:gd name="T1" fmla="*/ 0 h 607"/>
                <a:gd name="T2" fmla="*/ 180 w 448"/>
                <a:gd name="T3" fmla="*/ 4 h 607"/>
                <a:gd name="T4" fmla="*/ 137 w 448"/>
                <a:gd name="T5" fmla="*/ 17 h 607"/>
                <a:gd name="T6" fmla="*/ 99 w 448"/>
                <a:gd name="T7" fmla="*/ 38 h 607"/>
                <a:gd name="T8" fmla="*/ 66 w 448"/>
                <a:gd name="T9" fmla="*/ 65 h 607"/>
                <a:gd name="T10" fmla="*/ 40 w 448"/>
                <a:gd name="T11" fmla="*/ 99 h 607"/>
                <a:gd name="T12" fmla="*/ 19 w 448"/>
                <a:gd name="T13" fmla="*/ 137 h 607"/>
                <a:gd name="T14" fmla="*/ 5 w 448"/>
                <a:gd name="T15" fmla="*/ 178 h 607"/>
                <a:gd name="T16" fmla="*/ 0 w 448"/>
                <a:gd name="T17" fmla="*/ 223 h 607"/>
                <a:gd name="T18" fmla="*/ 2 w 448"/>
                <a:gd name="T19" fmla="*/ 236 h 607"/>
                <a:gd name="T20" fmla="*/ 6 w 448"/>
                <a:gd name="T21" fmla="*/ 261 h 607"/>
                <a:gd name="T22" fmla="*/ 15 w 448"/>
                <a:gd name="T23" fmla="*/ 290 h 607"/>
                <a:gd name="T24" fmla="*/ 36 w 448"/>
                <a:gd name="T25" fmla="*/ 335 h 607"/>
                <a:gd name="T26" fmla="*/ 72 w 448"/>
                <a:gd name="T27" fmla="*/ 399 h 607"/>
                <a:gd name="T28" fmla="*/ 113 w 448"/>
                <a:gd name="T29" fmla="*/ 462 h 607"/>
                <a:gd name="T30" fmla="*/ 154 w 448"/>
                <a:gd name="T31" fmla="*/ 518 h 607"/>
                <a:gd name="T32" fmla="*/ 215 w 448"/>
                <a:gd name="T33" fmla="*/ 596 h 607"/>
                <a:gd name="T34" fmla="*/ 225 w 448"/>
                <a:gd name="T35" fmla="*/ 607 h 607"/>
                <a:gd name="T36" fmla="*/ 260 w 448"/>
                <a:gd name="T37" fmla="*/ 564 h 607"/>
                <a:gd name="T38" fmla="*/ 316 w 448"/>
                <a:gd name="T39" fmla="*/ 492 h 607"/>
                <a:gd name="T40" fmla="*/ 357 w 448"/>
                <a:gd name="T41" fmla="*/ 431 h 607"/>
                <a:gd name="T42" fmla="*/ 397 w 448"/>
                <a:gd name="T43" fmla="*/ 367 h 607"/>
                <a:gd name="T44" fmla="*/ 428 w 448"/>
                <a:gd name="T45" fmla="*/ 305 h 607"/>
                <a:gd name="T46" fmla="*/ 438 w 448"/>
                <a:gd name="T47" fmla="*/ 275 h 607"/>
                <a:gd name="T48" fmla="*/ 446 w 448"/>
                <a:gd name="T49" fmla="*/ 248 h 607"/>
                <a:gd name="T50" fmla="*/ 448 w 448"/>
                <a:gd name="T51" fmla="*/ 223 h 607"/>
                <a:gd name="T52" fmla="*/ 447 w 448"/>
                <a:gd name="T53" fmla="*/ 200 h 607"/>
                <a:gd name="T54" fmla="*/ 438 w 448"/>
                <a:gd name="T55" fmla="*/ 156 h 607"/>
                <a:gd name="T56" fmla="*/ 421 w 448"/>
                <a:gd name="T57" fmla="*/ 117 h 607"/>
                <a:gd name="T58" fmla="*/ 397 w 448"/>
                <a:gd name="T59" fmla="*/ 81 h 607"/>
                <a:gd name="T60" fmla="*/ 367 w 448"/>
                <a:gd name="T61" fmla="*/ 50 h 607"/>
                <a:gd name="T62" fmla="*/ 331 w 448"/>
                <a:gd name="T63" fmla="*/ 26 h 607"/>
                <a:gd name="T64" fmla="*/ 291 w 448"/>
                <a:gd name="T65" fmla="*/ 10 h 607"/>
                <a:gd name="T66" fmla="*/ 247 w 448"/>
                <a:gd name="T67" fmla="*/ 1 h 607"/>
                <a:gd name="T68" fmla="*/ 225 w 448"/>
                <a:gd name="T69" fmla="*/ 0 h 607"/>
                <a:gd name="T70" fmla="*/ 225 w 448"/>
                <a:gd name="T71" fmla="*/ 288 h 607"/>
                <a:gd name="T72" fmla="*/ 210 w 448"/>
                <a:gd name="T73" fmla="*/ 286 h 607"/>
                <a:gd name="T74" fmla="*/ 197 w 448"/>
                <a:gd name="T75" fmla="*/ 282 h 607"/>
                <a:gd name="T76" fmla="*/ 174 w 448"/>
                <a:gd name="T77" fmla="*/ 267 h 607"/>
                <a:gd name="T78" fmla="*/ 158 w 448"/>
                <a:gd name="T79" fmla="*/ 244 h 607"/>
                <a:gd name="T80" fmla="*/ 155 w 448"/>
                <a:gd name="T81" fmla="*/ 230 h 607"/>
                <a:gd name="T82" fmla="*/ 152 w 448"/>
                <a:gd name="T83" fmla="*/ 216 h 607"/>
                <a:gd name="T84" fmla="*/ 154 w 448"/>
                <a:gd name="T85" fmla="*/ 208 h 607"/>
                <a:gd name="T86" fmla="*/ 156 w 448"/>
                <a:gd name="T87" fmla="*/ 194 h 607"/>
                <a:gd name="T88" fmla="*/ 165 w 448"/>
                <a:gd name="T89" fmla="*/ 176 h 607"/>
                <a:gd name="T90" fmla="*/ 185 w 448"/>
                <a:gd name="T91" fmla="*/ 156 h 607"/>
                <a:gd name="T92" fmla="*/ 203 w 448"/>
                <a:gd name="T93" fmla="*/ 147 h 607"/>
                <a:gd name="T94" fmla="*/ 217 w 448"/>
                <a:gd name="T95" fmla="*/ 145 h 607"/>
                <a:gd name="T96" fmla="*/ 225 w 448"/>
                <a:gd name="T97" fmla="*/ 144 h 607"/>
                <a:gd name="T98" fmla="*/ 239 w 448"/>
                <a:gd name="T99" fmla="*/ 146 h 607"/>
                <a:gd name="T100" fmla="*/ 253 w 448"/>
                <a:gd name="T101" fmla="*/ 149 h 607"/>
                <a:gd name="T102" fmla="*/ 276 w 448"/>
                <a:gd name="T103" fmla="*/ 164 h 607"/>
                <a:gd name="T104" fmla="*/ 291 w 448"/>
                <a:gd name="T105" fmla="*/ 187 h 607"/>
                <a:gd name="T106" fmla="*/ 295 w 448"/>
                <a:gd name="T107" fmla="*/ 201 h 607"/>
                <a:gd name="T108" fmla="*/ 296 w 448"/>
                <a:gd name="T109" fmla="*/ 216 h 607"/>
                <a:gd name="T110" fmla="*/ 296 w 448"/>
                <a:gd name="T111" fmla="*/ 223 h 607"/>
                <a:gd name="T112" fmla="*/ 293 w 448"/>
                <a:gd name="T113" fmla="*/ 237 h 607"/>
                <a:gd name="T114" fmla="*/ 284 w 448"/>
                <a:gd name="T115" fmla="*/ 255 h 607"/>
                <a:gd name="T116" fmla="*/ 265 w 448"/>
                <a:gd name="T117" fmla="*/ 275 h 607"/>
                <a:gd name="T118" fmla="*/ 246 w 448"/>
                <a:gd name="T119" fmla="*/ 284 h 607"/>
                <a:gd name="T120" fmla="*/ 232 w 448"/>
                <a:gd name="T121" fmla="*/ 288 h 607"/>
                <a:gd name="T122" fmla="*/ 225 w 448"/>
                <a:gd name="T123" fmla="*/ 288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8" h="607">
                  <a:moveTo>
                    <a:pt x="225" y="0"/>
                  </a:moveTo>
                  <a:lnTo>
                    <a:pt x="225" y="0"/>
                  </a:lnTo>
                  <a:lnTo>
                    <a:pt x="202" y="1"/>
                  </a:lnTo>
                  <a:lnTo>
                    <a:pt x="180" y="4"/>
                  </a:lnTo>
                  <a:lnTo>
                    <a:pt x="158" y="10"/>
                  </a:lnTo>
                  <a:lnTo>
                    <a:pt x="137" y="17"/>
                  </a:lnTo>
                  <a:lnTo>
                    <a:pt x="118" y="26"/>
                  </a:lnTo>
                  <a:lnTo>
                    <a:pt x="99" y="38"/>
                  </a:lnTo>
                  <a:lnTo>
                    <a:pt x="82" y="50"/>
                  </a:lnTo>
                  <a:lnTo>
                    <a:pt x="66" y="65"/>
                  </a:lnTo>
                  <a:lnTo>
                    <a:pt x="52" y="81"/>
                  </a:lnTo>
                  <a:lnTo>
                    <a:pt x="40" y="99"/>
                  </a:lnTo>
                  <a:lnTo>
                    <a:pt x="28" y="117"/>
                  </a:lnTo>
                  <a:lnTo>
                    <a:pt x="19" y="137"/>
                  </a:lnTo>
                  <a:lnTo>
                    <a:pt x="11" y="156"/>
                  </a:lnTo>
                  <a:lnTo>
                    <a:pt x="5" y="178"/>
                  </a:lnTo>
                  <a:lnTo>
                    <a:pt x="2" y="200"/>
                  </a:lnTo>
                  <a:lnTo>
                    <a:pt x="0" y="223"/>
                  </a:lnTo>
                  <a:lnTo>
                    <a:pt x="0" y="223"/>
                  </a:lnTo>
                  <a:lnTo>
                    <a:pt x="2" y="236"/>
                  </a:lnTo>
                  <a:lnTo>
                    <a:pt x="4" y="248"/>
                  </a:lnTo>
                  <a:lnTo>
                    <a:pt x="6" y="261"/>
                  </a:lnTo>
                  <a:lnTo>
                    <a:pt x="11" y="275"/>
                  </a:lnTo>
                  <a:lnTo>
                    <a:pt x="15" y="290"/>
                  </a:lnTo>
                  <a:lnTo>
                    <a:pt x="21" y="305"/>
                  </a:lnTo>
                  <a:lnTo>
                    <a:pt x="36" y="335"/>
                  </a:lnTo>
                  <a:lnTo>
                    <a:pt x="53" y="367"/>
                  </a:lnTo>
                  <a:lnTo>
                    <a:pt x="72" y="399"/>
                  </a:lnTo>
                  <a:lnTo>
                    <a:pt x="91" y="431"/>
                  </a:lnTo>
                  <a:lnTo>
                    <a:pt x="113" y="462"/>
                  </a:lnTo>
                  <a:lnTo>
                    <a:pt x="134" y="492"/>
                  </a:lnTo>
                  <a:lnTo>
                    <a:pt x="154" y="518"/>
                  </a:lnTo>
                  <a:lnTo>
                    <a:pt x="189" y="564"/>
                  </a:lnTo>
                  <a:lnTo>
                    <a:pt x="215" y="596"/>
                  </a:lnTo>
                  <a:lnTo>
                    <a:pt x="225" y="607"/>
                  </a:lnTo>
                  <a:lnTo>
                    <a:pt x="225" y="607"/>
                  </a:lnTo>
                  <a:lnTo>
                    <a:pt x="234" y="596"/>
                  </a:lnTo>
                  <a:lnTo>
                    <a:pt x="260" y="564"/>
                  </a:lnTo>
                  <a:lnTo>
                    <a:pt x="295" y="518"/>
                  </a:lnTo>
                  <a:lnTo>
                    <a:pt x="316" y="492"/>
                  </a:lnTo>
                  <a:lnTo>
                    <a:pt x="337" y="462"/>
                  </a:lnTo>
                  <a:lnTo>
                    <a:pt x="357" y="431"/>
                  </a:lnTo>
                  <a:lnTo>
                    <a:pt x="377" y="399"/>
                  </a:lnTo>
                  <a:lnTo>
                    <a:pt x="397" y="367"/>
                  </a:lnTo>
                  <a:lnTo>
                    <a:pt x="413" y="335"/>
                  </a:lnTo>
                  <a:lnTo>
                    <a:pt x="428" y="305"/>
                  </a:lnTo>
                  <a:lnTo>
                    <a:pt x="434" y="290"/>
                  </a:lnTo>
                  <a:lnTo>
                    <a:pt x="438" y="275"/>
                  </a:lnTo>
                  <a:lnTo>
                    <a:pt x="443" y="261"/>
                  </a:lnTo>
                  <a:lnTo>
                    <a:pt x="446" y="248"/>
                  </a:lnTo>
                  <a:lnTo>
                    <a:pt x="447" y="236"/>
                  </a:lnTo>
                  <a:lnTo>
                    <a:pt x="448" y="223"/>
                  </a:lnTo>
                  <a:lnTo>
                    <a:pt x="448" y="223"/>
                  </a:lnTo>
                  <a:lnTo>
                    <a:pt x="447" y="200"/>
                  </a:lnTo>
                  <a:lnTo>
                    <a:pt x="444" y="178"/>
                  </a:lnTo>
                  <a:lnTo>
                    <a:pt x="438" y="156"/>
                  </a:lnTo>
                  <a:lnTo>
                    <a:pt x="430" y="137"/>
                  </a:lnTo>
                  <a:lnTo>
                    <a:pt x="421" y="117"/>
                  </a:lnTo>
                  <a:lnTo>
                    <a:pt x="410" y="99"/>
                  </a:lnTo>
                  <a:lnTo>
                    <a:pt x="397" y="81"/>
                  </a:lnTo>
                  <a:lnTo>
                    <a:pt x="383" y="65"/>
                  </a:lnTo>
                  <a:lnTo>
                    <a:pt x="367" y="50"/>
                  </a:lnTo>
                  <a:lnTo>
                    <a:pt x="349" y="38"/>
                  </a:lnTo>
                  <a:lnTo>
                    <a:pt x="331" y="26"/>
                  </a:lnTo>
                  <a:lnTo>
                    <a:pt x="311" y="17"/>
                  </a:lnTo>
                  <a:lnTo>
                    <a:pt x="291" y="10"/>
                  </a:lnTo>
                  <a:lnTo>
                    <a:pt x="270" y="4"/>
                  </a:lnTo>
                  <a:lnTo>
                    <a:pt x="247" y="1"/>
                  </a:lnTo>
                  <a:lnTo>
                    <a:pt x="225" y="0"/>
                  </a:lnTo>
                  <a:lnTo>
                    <a:pt x="225" y="0"/>
                  </a:lnTo>
                  <a:close/>
                  <a:moveTo>
                    <a:pt x="225" y="288"/>
                  </a:moveTo>
                  <a:lnTo>
                    <a:pt x="225" y="288"/>
                  </a:lnTo>
                  <a:lnTo>
                    <a:pt x="217" y="288"/>
                  </a:lnTo>
                  <a:lnTo>
                    <a:pt x="210" y="286"/>
                  </a:lnTo>
                  <a:lnTo>
                    <a:pt x="203" y="284"/>
                  </a:lnTo>
                  <a:lnTo>
                    <a:pt x="197" y="282"/>
                  </a:lnTo>
                  <a:lnTo>
                    <a:pt x="185" y="275"/>
                  </a:lnTo>
                  <a:lnTo>
                    <a:pt x="174" y="267"/>
                  </a:lnTo>
                  <a:lnTo>
                    <a:pt x="165" y="255"/>
                  </a:lnTo>
                  <a:lnTo>
                    <a:pt x="158" y="244"/>
                  </a:lnTo>
                  <a:lnTo>
                    <a:pt x="156" y="237"/>
                  </a:lnTo>
                  <a:lnTo>
                    <a:pt x="155" y="230"/>
                  </a:lnTo>
                  <a:lnTo>
                    <a:pt x="154" y="223"/>
                  </a:lnTo>
                  <a:lnTo>
                    <a:pt x="152" y="216"/>
                  </a:lnTo>
                  <a:lnTo>
                    <a:pt x="152" y="216"/>
                  </a:lnTo>
                  <a:lnTo>
                    <a:pt x="154" y="208"/>
                  </a:lnTo>
                  <a:lnTo>
                    <a:pt x="155" y="201"/>
                  </a:lnTo>
                  <a:lnTo>
                    <a:pt x="156" y="194"/>
                  </a:lnTo>
                  <a:lnTo>
                    <a:pt x="158" y="187"/>
                  </a:lnTo>
                  <a:lnTo>
                    <a:pt x="165" y="176"/>
                  </a:lnTo>
                  <a:lnTo>
                    <a:pt x="174" y="164"/>
                  </a:lnTo>
                  <a:lnTo>
                    <a:pt x="185" y="156"/>
                  </a:lnTo>
                  <a:lnTo>
                    <a:pt x="197" y="149"/>
                  </a:lnTo>
                  <a:lnTo>
                    <a:pt x="203" y="147"/>
                  </a:lnTo>
                  <a:lnTo>
                    <a:pt x="210" y="146"/>
                  </a:lnTo>
                  <a:lnTo>
                    <a:pt x="217" y="145"/>
                  </a:lnTo>
                  <a:lnTo>
                    <a:pt x="225" y="144"/>
                  </a:lnTo>
                  <a:lnTo>
                    <a:pt x="225" y="144"/>
                  </a:lnTo>
                  <a:lnTo>
                    <a:pt x="232" y="145"/>
                  </a:lnTo>
                  <a:lnTo>
                    <a:pt x="239" y="146"/>
                  </a:lnTo>
                  <a:lnTo>
                    <a:pt x="246" y="147"/>
                  </a:lnTo>
                  <a:lnTo>
                    <a:pt x="253" y="149"/>
                  </a:lnTo>
                  <a:lnTo>
                    <a:pt x="265" y="156"/>
                  </a:lnTo>
                  <a:lnTo>
                    <a:pt x="276" y="164"/>
                  </a:lnTo>
                  <a:lnTo>
                    <a:pt x="284" y="176"/>
                  </a:lnTo>
                  <a:lnTo>
                    <a:pt x="291" y="187"/>
                  </a:lnTo>
                  <a:lnTo>
                    <a:pt x="293" y="194"/>
                  </a:lnTo>
                  <a:lnTo>
                    <a:pt x="295" y="201"/>
                  </a:lnTo>
                  <a:lnTo>
                    <a:pt x="296" y="208"/>
                  </a:lnTo>
                  <a:lnTo>
                    <a:pt x="296" y="216"/>
                  </a:lnTo>
                  <a:lnTo>
                    <a:pt x="296" y="216"/>
                  </a:lnTo>
                  <a:lnTo>
                    <a:pt x="296" y="223"/>
                  </a:lnTo>
                  <a:lnTo>
                    <a:pt x="295" y="230"/>
                  </a:lnTo>
                  <a:lnTo>
                    <a:pt x="293" y="237"/>
                  </a:lnTo>
                  <a:lnTo>
                    <a:pt x="291" y="244"/>
                  </a:lnTo>
                  <a:lnTo>
                    <a:pt x="284" y="255"/>
                  </a:lnTo>
                  <a:lnTo>
                    <a:pt x="276" y="267"/>
                  </a:lnTo>
                  <a:lnTo>
                    <a:pt x="265" y="275"/>
                  </a:lnTo>
                  <a:lnTo>
                    <a:pt x="253" y="282"/>
                  </a:lnTo>
                  <a:lnTo>
                    <a:pt x="246" y="284"/>
                  </a:lnTo>
                  <a:lnTo>
                    <a:pt x="239" y="286"/>
                  </a:lnTo>
                  <a:lnTo>
                    <a:pt x="232" y="288"/>
                  </a:lnTo>
                  <a:lnTo>
                    <a:pt x="225" y="288"/>
                  </a:lnTo>
                  <a:lnTo>
                    <a:pt x="225" y="288"/>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p:cNvSpPr>
              <a:spLocks/>
            </p:cNvSpPr>
            <p:nvPr userDrawn="1"/>
          </p:nvSpPr>
          <p:spPr bwMode="auto">
            <a:xfrm>
              <a:off x="3179" y="2138"/>
              <a:ext cx="294" cy="123"/>
            </a:xfrm>
            <a:custGeom>
              <a:avLst/>
              <a:gdLst>
                <a:gd name="T0" fmla="*/ 587 w 587"/>
                <a:gd name="T1" fmla="*/ 242 h 244"/>
                <a:gd name="T2" fmla="*/ 577 w 587"/>
                <a:gd name="T3" fmla="*/ 226 h 244"/>
                <a:gd name="T4" fmla="*/ 570 w 587"/>
                <a:gd name="T5" fmla="*/ 207 h 244"/>
                <a:gd name="T6" fmla="*/ 562 w 587"/>
                <a:gd name="T7" fmla="*/ 169 h 244"/>
                <a:gd name="T8" fmla="*/ 561 w 587"/>
                <a:gd name="T9" fmla="*/ 138 h 244"/>
                <a:gd name="T10" fmla="*/ 561 w 587"/>
                <a:gd name="T11" fmla="*/ 82 h 244"/>
                <a:gd name="T12" fmla="*/ 560 w 587"/>
                <a:gd name="T13" fmla="*/ 74 h 244"/>
                <a:gd name="T14" fmla="*/ 557 w 587"/>
                <a:gd name="T15" fmla="*/ 58 h 244"/>
                <a:gd name="T16" fmla="*/ 551 w 587"/>
                <a:gd name="T17" fmla="*/ 43 h 244"/>
                <a:gd name="T18" fmla="*/ 541 w 587"/>
                <a:gd name="T19" fmla="*/ 30 h 244"/>
                <a:gd name="T20" fmla="*/ 531 w 587"/>
                <a:gd name="T21" fmla="*/ 18 h 244"/>
                <a:gd name="T22" fmla="*/ 517 w 587"/>
                <a:gd name="T23" fmla="*/ 9 h 244"/>
                <a:gd name="T24" fmla="*/ 502 w 587"/>
                <a:gd name="T25" fmla="*/ 3 h 244"/>
                <a:gd name="T26" fmla="*/ 486 w 587"/>
                <a:gd name="T27" fmla="*/ 0 h 244"/>
                <a:gd name="T28" fmla="*/ 82 w 587"/>
                <a:gd name="T29" fmla="*/ 0 h 244"/>
                <a:gd name="T30" fmla="*/ 74 w 587"/>
                <a:gd name="T31" fmla="*/ 0 h 244"/>
                <a:gd name="T32" fmla="*/ 57 w 587"/>
                <a:gd name="T33" fmla="*/ 3 h 244"/>
                <a:gd name="T34" fmla="*/ 43 w 587"/>
                <a:gd name="T35" fmla="*/ 9 h 244"/>
                <a:gd name="T36" fmla="*/ 30 w 587"/>
                <a:gd name="T37" fmla="*/ 18 h 244"/>
                <a:gd name="T38" fmla="*/ 18 w 587"/>
                <a:gd name="T39" fmla="*/ 30 h 244"/>
                <a:gd name="T40" fmla="*/ 9 w 587"/>
                <a:gd name="T41" fmla="*/ 43 h 244"/>
                <a:gd name="T42" fmla="*/ 3 w 587"/>
                <a:gd name="T43" fmla="*/ 58 h 244"/>
                <a:gd name="T44" fmla="*/ 0 w 587"/>
                <a:gd name="T45" fmla="*/ 74 h 244"/>
                <a:gd name="T46" fmla="*/ 0 w 587"/>
                <a:gd name="T47" fmla="*/ 124 h 244"/>
                <a:gd name="T48" fmla="*/ 0 w 587"/>
                <a:gd name="T49" fmla="*/ 134 h 244"/>
                <a:gd name="T50" fmla="*/ 3 w 587"/>
                <a:gd name="T51" fmla="*/ 150 h 244"/>
                <a:gd name="T52" fmla="*/ 9 w 587"/>
                <a:gd name="T53" fmla="*/ 165 h 244"/>
                <a:gd name="T54" fmla="*/ 18 w 587"/>
                <a:gd name="T55" fmla="*/ 177 h 244"/>
                <a:gd name="T56" fmla="*/ 30 w 587"/>
                <a:gd name="T57" fmla="*/ 189 h 244"/>
                <a:gd name="T58" fmla="*/ 43 w 587"/>
                <a:gd name="T59" fmla="*/ 197 h 244"/>
                <a:gd name="T60" fmla="*/ 57 w 587"/>
                <a:gd name="T61" fmla="*/ 204 h 244"/>
                <a:gd name="T62" fmla="*/ 74 w 587"/>
                <a:gd name="T63" fmla="*/ 207 h 244"/>
                <a:gd name="T64" fmla="*/ 478 w 587"/>
                <a:gd name="T65" fmla="*/ 207 h 244"/>
                <a:gd name="T66" fmla="*/ 486 w 587"/>
                <a:gd name="T67" fmla="*/ 207 h 244"/>
                <a:gd name="T68" fmla="*/ 502 w 587"/>
                <a:gd name="T69" fmla="*/ 204 h 244"/>
                <a:gd name="T70" fmla="*/ 509 w 587"/>
                <a:gd name="T71" fmla="*/ 202 h 244"/>
                <a:gd name="T72" fmla="*/ 531 w 587"/>
                <a:gd name="T73" fmla="*/ 210 h 244"/>
                <a:gd name="T74" fmla="*/ 568 w 587"/>
                <a:gd name="T75" fmla="*/ 230 h 244"/>
                <a:gd name="T76" fmla="*/ 586 w 587"/>
                <a:gd name="T77" fmla="*/ 244 h 244"/>
                <a:gd name="T78" fmla="*/ 587 w 587"/>
                <a:gd name="T79" fmla="*/ 244 h 244"/>
                <a:gd name="T80" fmla="*/ 587 w 587"/>
                <a:gd name="T81" fmla="*/ 24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587" y="242"/>
                  </a:moveTo>
                  <a:lnTo>
                    <a:pt x="587" y="242"/>
                  </a:lnTo>
                  <a:lnTo>
                    <a:pt x="582" y="235"/>
                  </a:lnTo>
                  <a:lnTo>
                    <a:pt x="577" y="226"/>
                  </a:lnTo>
                  <a:lnTo>
                    <a:pt x="574" y="217"/>
                  </a:lnTo>
                  <a:lnTo>
                    <a:pt x="570" y="207"/>
                  </a:lnTo>
                  <a:lnTo>
                    <a:pt x="566" y="188"/>
                  </a:lnTo>
                  <a:lnTo>
                    <a:pt x="562" y="169"/>
                  </a:lnTo>
                  <a:lnTo>
                    <a:pt x="561" y="152"/>
                  </a:lnTo>
                  <a:lnTo>
                    <a:pt x="561" y="138"/>
                  </a:lnTo>
                  <a:lnTo>
                    <a:pt x="561" y="124"/>
                  </a:lnTo>
                  <a:lnTo>
                    <a:pt x="561" y="82"/>
                  </a:lnTo>
                  <a:lnTo>
                    <a:pt x="561" y="82"/>
                  </a:lnTo>
                  <a:lnTo>
                    <a:pt x="560" y="74"/>
                  </a:lnTo>
                  <a:lnTo>
                    <a:pt x="559" y="66"/>
                  </a:lnTo>
                  <a:lnTo>
                    <a:pt x="557" y="58"/>
                  </a:lnTo>
                  <a:lnTo>
                    <a:pt x="554" y="50"/>
                  </a:lnTo>
                  <a:lnTo>
                    <a:pt x="551" y="43"/>
                  </a:lnTo>
                  <a:lnTo>
                    <a:pt x="547" y="36"/>
                  </a:lnTo>
                  <a:lnTo>
                    <a:pt x="541" y="30"/>
                  </a:lnTo>
                  <a:lnTo>
                    <a:pt x="537" y="24"/>
                  </a:lnTo>
                  <a:lnTo>
                    <a:pt x="531" y="18"/>
                  </a:lnTo>
                  <a:lnTo>
                    <a:pt x="524" y="14"/>
                  </a:lnTo>
                  <a:lnTo>
                    <a:pt x="517" y="9"/>
                  </a:lnTo>
                  <a:lnTo>
                    <a:pt x="510" y="6"/>
                  </a:lnTo>
                  <a:lnTo>
                    <a:pt x="502" y="3"/>
                  </a:lnTo>
                  <a:lnTo>
                    <a:pt x="495" y="1"/>
                  </a:lnTo>
                  <a:lnTo>
                    <a:pt x="486" y="0"/>
                  </a:lnTo>
                  <a:lnTo>
                    <a:pt x="478" y="0"/>
                  </a:lnTo>
                  <a:lnTo>
                    <a:pt x="82" y="0"/>
                  </a:lnTo>
                  <a:lnTo>
                    <a:pt x="82" y="0"/>
                  </a:lnTo>
                  <a:lnTo>
                    <a:pt x="74" y="0"/>
                  </a:lnTo>
                  <a:lnTo>
                    <a:pt x="66" y="1"/>
                  </a:lnTo>
                  <a:lnTo>
                    <a:pt x="57" y="3"/>
                  </a:lnTo>
                  <a:lnTo>
                    <a:pt x="49" y="6"/>
                  </a:lnTo>
                  <a:lnTo>
                    <a:pt x="43" y="9"/>
                  </a:lnTo>
                  <a:lnTo>
                    <a:pt x="36" y="14"/>
                  </a:lnTo>
                  <a:lnTo>
                    <a:pt x="30" y="18"/>
                  </a:lnTo>
                  <a:lnTo>
                    <a:pt x="24" y="24"/>
                  </a:lnTo>
                  <a:lnTo>
                    <a:pt x="18" y="30"/>
                  </a:lnTo>
                  <a:lnTo>
                    <a:pt x="14" y="36"/>
                  </a:lnTo>
                  <a:lnTo>
                    <a:pt x="9" y="43"/>
                  </a:lnTo>
                  <a:lnTo>
                    <a:pt x="6" y="50"/>
                  </a:lnTo>
                  <a:lnTo>
                    <a:pt x="3" y="58"/>
                  </a:lnTo>
                  <a:lnTo>
                    <a:pt x="1" y="66"/>
                  </a:lnTo>
                  <a:lnTo>
                    <a:pt x="0" y="74"/>
                  </a:lnTo>
                  <a:lnTo>
                    <a:pt x="0" y="82"/>
                  </a:lnTo>
                  <a:lnTo>
                    <a:pt x="0" y="124"/>
                  </a:lnTo>
                  <a:lnTo>
                    <a:pt x="0" y="124"/>
                  </a:lnTo>
                  <a:lnTo>
                    <a:pt x="0" y="134"/>
                  </a:lnTo>
                  <a:lnTo>
                    <a:pt x="1" y="142"/>
                  </a:lnTo>
                  <a:lnTo>
                    <a:pt x="3" y="150"/>
                  </a:lnTo>
                  <a:lnTo>
                    <a:pt x="6" y="157"/>
                  </a:lnTo>
                  <a:lnTo>
                    <a:pt x="9" y="165"/>
                  </a:lnTo>
                  <a:lnTo>
                    <a:pt x="14" y="171"/>
                  </a:lnTo>
                  <a:lnTo>
                    <a:pt x="18" y="177"/>
                  </a:lnTo>
                  <a:lnTo>
                    <a:pt x="24" y="183"/>
                  </a:lnTo>
                  <a:lnTo>
                    <a:pt x="30" y="189"/>
                  </a:lnTo>
                  <a:lnTo>
                    <a:pt x="36" y="194"/>
                  </a:lnTo>
                  <a:lnTo>
                    <a:pt x="43" y="197"/>
                  </a:lnTo>
                  <a:lnTo>
                    <a:pt x="49" y="200"/>
                  </a:lnTo>
                  <a:lnTo>
                    <a:pt x="57" y="204"/>
                  </a:lnTo>
                  <a:lnTo>
                    <a:pt x="66" y="206"/>
                  </a:lnTo>
                  <a:lnTo>
                    <a:pt x="74" y="207"/>
                  </a:lnTo>
                  <a:lnTo>
                    <a:pt x="82" y="207"/>
                  </a:lnTo>
                  <a:lnTo>
                    <a:pt x="478" y="207"/>
                  </a:lnTo>
                  <a:lnTo>
                    <a:pt x="478" y="207"/>
                  </a:lnTo>
                  <a:lnTo>
                    <a:pt x="486" y="207"/>
                  </a:lnTo>
                  <a:lnTo>
                    <a:pt x="494" y="206"/>
                  </a:lnTo>
                  <a:lnTo>
                    <a:pt x="502" y="204"/>
                  </a:lnTo>
                  <a:lnTo>
                    <a:pt x="509" y="202"/>
                  </a:lnTo>
                  <a:lnTo>
                    <a:pt x="509" y="202"/>
                  </a:lnTo>
                  <a:lnTo>
                    <a:pt x="521" y="205"/>
                  </a:lnTo>
                  <a:lnTo>
                    <a:pt x="531" y="210"/>
                  </a:lnTo>
                  <a:lnTo>
                    <a:pt x="549" y="219"/>
                  </a:lnTo>
                  <a:lnTo>
                    <a:pt x="568" y="230"/>
                  </a:lnTo>
                  <a:lnTo>
                    <a:pt x="586" y="244"/>
                  </a:lnTo>
                  <a:lnTo>
                    <a:pt x="586" y="244"/>
                  </a:lnTo>
                  <a:lnTo>
                    <a:pt x="587" y="244"/>
                  </a:lnTo>
                  <a:lnTo>
                    <a:pt x="587" y="244"/>
                  </a:lnTo>
                  <a:lnTo>
                    <a:pt x="587" y="242"/>
                  </a:lnTo>
                  <a:lnTo>
                    <a:pt x="587" y="242"/>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userDrawn="1"/>
          </p:nvSpPr>
          <p:spPr bwMode="auto">
            <a:xfrm>
              <a:off x="3159" y="2004"/>
              <a:ext cx="294" cy="122"/>
            </a:xfrm>
            <a:custGeom>
              <a:avLst/>
              <a:gdLst>
                <a:gd name="T0" fmla="*/ 0 w 587"/>
                <a:gd name="T1" fmla="*/ 243 h 244"/>
                <a:gd name="T2" fmla="*/ 10 w 587"/>
                <a:gd name="T3" fmla="*/ 227 h 244"/>
                <a:gd name="T4" fmla="*/ 17 w 587"/>
                <a:gd name="T5" fmla="*/ 208 h 244"/>
                <a:gd name="T6" fmla="*/ 25 w 587"/>
                <a:gd name="T7" fmla="*/ 170 h 244"/>
                <a:gd name="T8" fmla="*/ 26 w 587"/>
                <a:gd name="T9" fmla="*/ 139 h 244"/>
                <a:gd name="T10" fmla="*/ 26 w 587"/>
                <a:gd name="T11" fmla="*/ 82 h 244"/>
                <a:gd name="T12" fmla="*/ 27 w 587"/>
                <a:gd name="T13" fmla="*/ 74 h 244"/>
                <a:gd name="T14" fmla="*/ 30 w 587"/>
                <a:gd name="T15" fmla="*/ 58 h 244"/>
                <a:gd name="T16" fmla="*/ 36 w 587"/>
                <a:gd name="T17" fmla="*/ 43 h 244"/>
                <a:gd name="T18" fmla="*/ 46 w 587"/>
                <a:gd name="T19" fmla="*/ 29 h 244"/>
                <a:gd name="T20" fmla="*/ 56 w 587"/>
                <a:gd name="T21" fmla="*/ 19 h 244"/>
                <a:gd name="T22" fmla="*/ 70 w 587"/>
                <a:gd name="T23" fmla="*/ 10 h 244"/>
                <a:gd name="T24" fmla="*/ 85 w 587"/>
                <a:gd name="T25" fmla="*/ 4 h 244"/>
                <a:gd name="T26" fmla="*/ 101 w 587"/>
                <a:gd name="T27" fmla="*/ 1 h 244"/>
                <a:gd name="T28" fmla="*/ 505 w 587"/>
                <a:gd name="T29" fmla="*/ 0 h 244"/>
                <a:gd name="T30" fmla="*/ 513 w 587"/>
                <a:gd name="T31" fmla="*/ 1 h 244"/>
                <a:gd name="T32" fmla="*/ 529 w 587"/>
                <a:gd name="T33" fmla="*/ 4 h 244"/>
                <a:gd name="T34" fmla="*/ 544 w 587"/>
                <a:gd name="T35" fmla="*/ 10 h 244"/>
                <a:gd name="T36" fmla="*/ 557 w 587"/>
                <a:gd name="T37" fmla="*/ 19 h 244"/>
                <a:gd name="T38" fmla="*/ 569 w 587"/>
                <a:gd name="T39" fmla="*/ 29 h 244"/>
                <a:gd name="T40" fmla="*/ 578 w 587"/>
                <a:gd name="T41" fmla="*/ 43 h 244"/>
                <a:gd name="T42" fmla="*/ 584 w 587"/>
                <a:gd name="T43" fmla="*/ 58 h 244"/>
                <a:gd name="T44" fmla="*/ 587 w 587"/>
                <a:gd name="T45" fmla="*/ 74 h 244"/>
                <a:gd name="T46" fmla="*/ 587 w 587"/>
                <a:gd name="T47" fmla="*/ 125 h 244"/>
                <a:gd name="T48" fmla="*/ 587 w 587"/>
                <a:gd name="T49" fmla="*/ 133 h 244"/>
                <a:gd name="T50" fmla="*/ 584 w 587"/>
                <a:gd name="T51" fmla="*/ 149 h 244"/>
                <a:gd name="T52" fmla="*/ 578 w 587"/>
                <a:gd name="T53" fmla="*/ 164 h 244"/>
                <a:gd name="T54" fmla="*/ 569 w 587"/>
                <a:gd name="T55" fmla="*/ 178 h 244"/>
                <a:gd name="T56" fmla="*/ 557 w 587"/>
                <a:gd name="T57" fmla="*/ 188 h 244"/>
                <a:gd name="T58" fmla="*/ 544 w 587"/>
                <a:gd name="T59" fmla="*/ 198 h 244"/>
                <a:gd name="T60" fmla="*/ 529 w 587"/>
                <a:gd name="T61" fmla="*/ 205 h 244"/>
                <a:gd name="T62" fmla="*/ 513 w 587"/>
                <a:gd name="T63" fmla="*/ 207 h 244"/>
                <a:gd name="T64" fmla="*/ 109 w 587"/>
                <a:gd name="T65" fmla="*/ 208 h 244"/>
                <a:gd name="T66" fmla="*/ 101 w 587"/>
                <a:gd name="T67" fmla="*/ 207 h 244"/>
                <a:gd name="T68" fmla="*/ 85 w 587"/>
                <a:gd name="T69" fmla="*/ 205 h 244"/>
                <a:gd name="T70" fmla="*/ 78 w 587"/>
                <a:gd name="T71" fmla="*/ 202 h 244"/>
                <a:gd name="T72" fmla="*/ 56 w 587"/>
                <a:gd name="T73" fmla="*/ 209 h 244"/>
                <a:gd name="T74" fmla="*/ 19 w 587"/>
                <a:gd name="T75" fmla="*/ 231 h 244"/>
                <a:gd name="T76" fmla="*/ 1 w 587"/>
                <a:gd name="T77" fmla="*/ 244 h 244"/>
                <a:gd name="T78" fmla="*/ 0 w 587"/>
                <a:gd name="T79" fmla="*/ 244 h 244"/>
                <a:gd name="T80" fmla="*/ 0 w 587"/>
                <a:gd name="T81" fmla="*/ 24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0" y="243"/>
                  </a:moveTo>
                  <a:lnTo>
                    <a:pt x="0" y="243"/>
                  </a:lnTo>
                  <a:lnTo>
                    <a:pt x="5" y="235"/>
                  </a:lnTo>
                  <a:lnTo>
                    <a:pt x="10" y="227"/>
                  </a:lnTo>
                  <a:lnTo>
                    <a:pt x="13" y="217"/>
                  </a:lnTo>
                  <a:lnTo>
                    <a:pt x="17" y="208"/>
                  </a:lnTo>
                  <a:lnTo>
                    <a:pt x="21" y="188"/>
                  </a:lnTo>
                  <a:lnTo>
                    <a:pt x="25" y="170"/>
                  </a:lnTo>
                  <a:lnTo>
                    <a:pt x="26" y="153"/>
                  </a:lnTo>
                  <a:lnTo>
                    <a:pt x="26" y="139"/>
                  </a:lnTo>
                  <a:lnTo>
                    <a:pt x="26" y="125"/>
                  </a:lnTo>
                  <a:lnTo>
                    <a:pt x="26" y="82"/>
                  </a:lnTo>
                  <a:lnTo>
                    <a:pt x="26" y="82"/>
                  </a:lnTo>
                  <a:lnTo>
                    <a:pt x="27" y="74"/>
                  </a:lnTo>
                  <a:lnTo>
                    <a:pt x="28" y="66"/>
                  </a:lnTo>
                  <a:lnTo>
                    <a:pt x="30" y="58"/>
                  </a:lnTo>
                  <a:lnTo>
                    <a:pt x="33" y="50"/>
                  </a:lnTo>
                  <a:lnTo>
                    <a:pt x="36" y="43"/>
                  </a:lnTo>
                  <a:lnTo>
                    <a:pt x="40" y="36"/>
                  </a:lnTo>
                  <a:lnTo>
                    <a:pt x="46" y="29"/>
                  </a:lnTo>
                  <a:lnTo>
                    <a:pt x="50" y="24"/>
                  </a:lnTo>
                  <a:lnTo>
                    <a:pt x="56" y="19"/>
                  </a:lnTo>
                  <a:lnTo>
                    <a:pt x="63" y="14"/>
                  </a:lnTo>
                  <a:lnTo>
                    <a:pt x="70" y="10"/>
                  </a:lnTo>
                  <a:lnTo>
                    <a:pt x="77" y="6"/>
                  </a:lnTo>
                  <a:lnTo>
                    <a:pt x="85" y="4"/>
                  </a:lnTo>
                  <a:lnTo>
                    <a:pt x="92" y="2"/>
                  </a:lnTo>
                  <a:lnTo>
                    <a:pt x="101" y="1"/>
                  </a:lnTo>
                  <a:lnTo>
                    <a:pt x="109" y="0"/>
                  </a:lnTo>
                  <a:lnTo>
                    <a:pt x="505" y="0"/>
                  </a:lnTo>
                  <a:lnTo>
                    <a:pt x="505" y="0"/>
                  </a:lnTo>
                  <a:lnTo>
                    <a:pt x="513" y="1"/>
                  </a:lnTo>
                  <a:lnTo>
                    <a:pt x="521" y="2"/>
                  </a:lnTo>
                  <a:lnTo>
                    <a:pt x="529" y="4"/>
                  </a:lnTo>
                  <a:lnTo>
                    <a:pt x="538" y="6"/>
                  </a:lnTo>
                  <a:lnTo>
                    <a:pt x="544" y="10"/>
                  </a:lnTo>
                  <a:lnTo>
                    <a:pt x="551" y="14"/>
                  </a:lnTo>
                  <a:lnTo>
                    <a:pt x="557" y="19"/>
                  </a:lnTo>
                  <a:lnTo>
                    <a:pt x="563" y="24"/>
                  </a:lnTo>
                  <a:lnTo>
                    <a:pt x="569" y="29"/>
                  </a:lnTo>
                  <a:lnTo>
                    <a:pt x="573" y="36"/>
                  </a:lnTo>
                  <a:lnTo>
                    <a:pt x="578" y="43"/>
                  </a:lnTo>
                  <a:lnTo>
                    <a:pt x="581" y="50"/>
                  </a:lnTo>
                  <a:lnTo>
                    <a:pt x="584" y="58"/>
                  </a:lnTo>
                  <a:lnTo>
                    <a:pt x="586" y="66"/>
                  </a:lnTo>
                  <a:lnTo>
                    <a:pt x="587" y="74"/>
                  </a:lnTo>
                  <a:lnTo>
                    <a:pt x="587" y="82"/>
                  </a:lnTo>
                  <a:lnTo>
                    <a:pt x="587" y="125"/>
                  </a:lnTo>
                  <a:lnTo>
                    <a:pt x="587" y="125"/>
                  </a:lnTo>
                  <a:lnTo>
                    <a:pt x="587" y="133"/>
                  </a:lnTo>
                  <a:lnTo>
                    <a:pt x="586" y="142"/>
                  </a:lnTo>
                  <a:lnTo>
                    <a:pt x="584" y="149"/>
                  </a:lnTo>
                  <a:lnTo>
                    <a:pt x="581" y="157"/>
                  </a:lnTo>
                  <a:lnTo>
                    <a:pt x="578" y="164"/>
                  </a:lnTo>
                  <a:lnTo>
                    <a:pt x="573" y="171"/>
                  </a:lnTo>
                  <a:lnTo>
                    <a:pt x="569" y="178"/>
                  </a:lnTo>
                  <a:lnTo>
                    <a:pt x="563" y="184"/>
                  </a:lnTo>
                  <a:lnTo>
                    <a:pt x="557" y="188"/>
                  </a:lnTo>
                  <a:lnTo>
                    <a:pt x="551" y="194"/>
                  </a:lnTo>
                  <a:lnTo>
                    <a:pt x="544" y="198"/>
                  </a:lnTo>
                  <a:lnTo>
                    <a:pt x="538" y="201"/>
                  </a:lnTo>
                  <a:lnTo>
                    <a:pt x="529" y="205"/>
                  </a:lnTo>
                  <a:lnTo>
                    <a:pt x="521" y="206"/>
                  </a:lnTo>
                  <a:lnTo>
                    <a:pt x="513" y="207"/>
                  </a:lnTo>
                  <a:lnTo>
                    <a:pt x="505" y="208"/>
                  </a:lnTo>
                  <a:lnTo>
                    <a:pt x="109" y="208"/>
                  </a:lnTo>
                  <a:lnTo>
                    <a:pt x="109" y="208"/>
                  </a:lnTo>
                  <a:lnTo>
                    <a:pt x="101" y="207"/>
                  </a:lnTo>
                  <a:lnTo>
                    <a:pt x="93" y="206"/>
                  </a:lnTo>
                  <a:lnTo>
                    <a:pt x="85" y="205"/>
                  </a:lnTo>
                  <a:lnTo>
                    <a:pt x="78" y="202"/>
                  </a:lnTo>
                  <a:lnTo>
                    <a:pt x="78" y="202"/>
                  </a:lnTo>
                  <a:lnTo>
                    <a:pt x="66" y="206"/>
                  </a:lnTo>
                  <a:lnTo>
                    <a:pt x="56" y="209"/>
                  </a:lnTo>
                  <a:lnTo>
                    <a:pt x="38" y="220"/>
                  </a:lnTo>
                  <a:lnTo>
                    <a:pt x="19" y="231"/>
                  </a:lnTo>
                  <a:lnTo>
                    <a:pt x="1" y="244"/>
                  </a:lnTo>
                  <a:lnTo>
                    <a:pt x="1" y="244"/>
                  </a:lnTo>
                  <a:lnTo>
                    <a:pt x="0" y="244"/>
                  </a:lnTo>
                  <a:lnTo>
                    <a:pt x="0" y="244"/>
                  </a:lnTo>
                  <a:lnTo>
                    <a:pt x="0" y="243"/>
                  </a:lnTo>
                  <a:lnTo>
                    <a:pt x="0" y="243"/>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userDrawn="1"/>
          </p:nvSpPr>
          <p:spPr bwMode="auto">
            <a:xfrm>
              <a:off x="3276" y="2180"/>
              <a:ext cx="26" cy="26"/>
            </a:xfrm>
            <a:custGeom>
              <a:avLst/>
              <a:gdLst>
                <a:gd name="T0" fmla="*/ 51 w 51"/>
                <a:gd name="T1" fmla="*/ 26 h 52"/>
                <a:gd name="T2" fmla="*/ 51 w 51"/>
                <a:gd name="T3" fmla="*/ 26 h 52"/>
                <a:gd name="T4" fmla="*/ 51 w 51"/>
                <a:gd name="T5" fmla="*/ 31 h 52"/>
                <a:gd name="T6" fmla="*/ 49 w 51"/>
                <a:gd name="T7" fmla="*/ 36 h 52"/>
                <a:gd name="T8" fmla="*/ 47 w 51"/>
                <a:gd name="T9" fmla="*/ 40 h 52"/>
                <a:gd name="T10" fmla="*/ 45 w 51"/>
                <a:gd name="T11" fmla="*/ 44 h 52"/>
                <a:gd name="T12" fmla="*/ 40 w 51"/>
                <a:gd name="T13" fmla="*/ 47 h 52"/>
                <a:gd name="T14" fmla="*/ 36 w 51"/>
                <a:gd name="T15" fmla="*/ 49 h 52"/>
                <a:gd name="T16" fmla="*/ 31 w 51"/>
                <a:gd name="T17" fmla="*/ 52 h 52"/>
                <a:gd name="T18" fmla="*/ 26 w 51"/>
                <a:gd name="T19" fmla="*/ 52 h 52"/>
                <a:gd name="T20" fmla="*/ 26 w 51"/>
                <a:gd name="T21" fmla="*/ 52 h 52"/>
                <a:gd name="T22" fmla="*/ 20 w 51"/>
                <a:gd name="T23" fmla="*/ 52 h 52"/>
                <a:gd name="T24" fmla="*/ 16 w 51"/>
                <a:gd name="T25" fmla="*/ 49 h 52"/>
                <a:gd name="T26" fmla="*/ 11 w 51"/>
                <a:gd name="T27" fmla="*/ 47 h 52"/>
                <a:gd name="T28" fmla="*/ 8 w 51"/>
                <a:gd name="T29" fmla="*/ 44 h 52"/>
                <a:gd name="T30" fmla="*/ 4 w 51"/>
                <a:gd name="T31" fmla="*/ 40 h 52"/>
                <a:gd name="T32" fmla="*/ 2 w 51"/>
                <a:gd name="T33" fmla="*/ 36 h 52"/>
                <a:gd name="T34" fmla="*/ 1 w 51"/>
                <a:gd name="T35" fmla="*/ 31 h 52"/>
                <a:gd name="T36" fmla="*/ 0 w 51"/>
                <a:gd name="T37" fmla="*/ 26 h 52"/>
                <a:gd name="T38" fmla="*/ 0 w 51"/>
                <a:gd name="T39" fmla="*/ 26 h 52"/>
                <a:gd name="T40" fmla="*/ 1 w 51"/>
                <a:gd name="T41" fmla="*/ 21 h 52"/>
                <a:gd name="T42" fmla="*/ 2 w 51"/>
                <a:gd name="T43" fmla="*/ 16 h 52"/>
                <a:gd name="T44" fmla="*/ 4 w 51"/>
                <a:gd name="T45" fmla="*/ 11 h 52"/>
                <a:gd name="T46" fmla="*/ 8 w 51"/>
                <a:gd name="T47" fmla="*/ 8 h 52"/>
                <a:gd name="T48" fmla="*/ 11 w 51"/>
                <a:gd name="T49" fmla="*/ 5 h 52"/>
                <a:gd name="T50" fmla="*/ 16 w 51"/>
                <a:gd name="T51" fmla="*/ 2 h 52"/>
                <a:gd name="T52" fmla="*/ 20 w 51"/>
                <a:gd name="T53" fmla="*/ 1 h 52"/>
                <a:gd name="T54" fmla="*/ 26 w 51"/>
                <a:gd name="T55" fmla="*/ 0 h 52"/>
                <a:gd name="T56" fmla="*/ 26 w 51"/>
                <a:gd name="T57" fmla="*/ 0 h 52"/>
                <a:gd name="T58" fmla="*/ 31 w 51"/>
                <a:gd name="T59" fmla="*/ 1 h 52"/>
                <a:gd name="T60" fmla="*/ 36 w 51"/>
                <a:gd name="T61" fmla="*/ 2 h 52"/>
                <a:gd name="T62" fmla="*/ 40 w 51"/>
                <a:gd name="T63" fmla="*/ 5 h 52"/>
                <a:gd name="T64" fmla="*/ 45 w 51"/>
                <a:gd name="T65" fmla="*/ 8 h 52"/>
                <a:gd name="T66" fmla="*/ 47 w 51"/>
                <a:gd name="T67" fmla="*/ 11 h 52"/>
                <a:gd name="T68" fmla="*/ 49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49" y="36"/>
                  </a:lnTo>
                  <a:lnTo>
                    <a:pt x="47" y="40"/>
                  </a:lnTo>
                  <a:lnTo>
                    <a:pt x="45" y="44"/>
                  </a:lnTo>
                  <a:lnTo>
                    <a:pt x="40" y="47"/>
                  </a:lnTo>
                  <a:lnTo>
                    <a:pt x="36" y="49"/>
                  </a:lnTo>
                  <a:lnTo>
                    <a:pt x="31" y="52"/>
                  </a:lnTo>
                  <a:lnTo>
                    <a:pt x="26" y="52"/>
                  </a:lnTo>
                  <a:lnTo>
                    <a:pt x="26" y="52"/>
                  </a:lnTo>
                  <a:lnTo>
                    <a:pt x="20" y="52"/>
                  </a:lnTo>
                  <a:lnTo>
                    <a:pt x="16" y="49"/>
                  </a:lnTo>
                  <a:lnTo>
                    <a:pt x="11" y="47"/>
                  </a:lnTo>
                  <a:lnTo>
                    <a:pt x="8" y="44"/>
                  </a:lnTo>
                  <a:lnTo>
                    <a:pt x="4" y="40"/>
                  </a:lnTo>
                  <a:lnTo>
                    <a:pt x="2" y="36"/>
                  </a:lnTo>
                  <a:lnTo>
                    <a:pt x="1" y="31"/>
                  </a:lnTo>
                  <a:lnTo>
                    <a:pt x="0" y="26"/>
                  </a:lnTo>
                  <a:lnTo>
                    <a:pt x="0" y="26"/>
                  </a:lnTo>
                  <a:lnTo>
                    <a:pt x="1" y="21"/>
                  </a:lnTo>
                  <a:lnTo>
                    <a:pt x="2" y="16"/>
                  </a:lnTo>
                  <a:lnTo>
                    <a:pt x="4" y="11"/>
                  </a:lnTo>
                  <a:lnTo>
                    <a:pt x="8" y="8"/>
                  </a:lnTo>
                  <a:lnTo>
                    <a:pt x="11" y="5"/>
                  </a:lnTo>
                  <a:lnTo>
                    <a:pt x="16" y="2"/>
                  </a:lnTo>
                  <a:lnTo>
                    <a:pt x="20" y="1"/>
                  </a:lnTo>
                  <a:lnTo>
                    <a:pt x="26" y="0"/>
                  </a:lnTo>
                  <a:lnTo>
                    <a:pt x="26" y="0"/>
                  </a:lnTo>
                  <a:lnTo>
                    <a:pt x="31" y="1"/>
                  </a:lnTo>
                  <a:lnTo>
                    <a:pt x="36" y="2"/>
                  </a:lnTo>
                  <a:lnTo>
                    <a:pt x="40" y="5"/>
                  </a:lnTo>
                  <a:lnTo>
                    <a:pt x="45" y="8"/>
                  </a:lnTo>
                  <a:lnTo>
                    <a:pt x="47" y="11"/>
                  </a:lnTo>
                  <a:lnTo>
                    <a:pt x="49"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7"/>
            <p:cNvSpPr>
              <a:spLocks/>
            </p:cNvSpPr>
            <p:nvPr userDrawn="1"/>
          </p:nvSpPr>
          <p:spPr bwMode="auto">
            <a:xfrm>
              <a:off x="3313" y="2180"/>
              <a:ext cx="25" cy="26"/>
            </a:xfrm>
            <a:custGeom>
              <a:avLst/>
              <a:gdLst>
                <a:gd name="T0" fmla="*/ 51 w 51"/>
                <a:gd name="T1" fmla="*/ 26 h 52"/>
                <a:gd name="T2" fmla="*/ 51 w 51"/>
                <a:gd name="T3" fmla="*/ 26 h 52"/>
                <a:gd name="T4" fmla="*/ 51 w 51"/>
                <a:gd name="T5" fmla="*/ 31 h 52"/>
                <a:gd name="T6" fmla="*/ 50 w 51"/>
                <a:gd name="T7" fmla="*/ 36 h 52"/>
                <a:gd name="T8" fmla="*/ 48 w 51"/>
                <a:gd name="T9" fmla="*/ 40 h 52"/>
                <a:gd name="T10" fmla="*/ 44 w 51"/>
                <a:gd name="T11" fmla="*/ 44 h 52"/>
                <a:gd name="T12" fmla="*/ 41 w 51"/>
                <a:gd name="T13" fmla="*/ 47 h 52"/>
                <a:gd name="T14" fmla="*/ 36 w 51"/>
                <a:gd name="T15" fmla="*/ 49 h 52"/>
                <a:gd name="T16" fmla="*/ 31 w 51"/>
                <a:gd name="T17" fmla="*/ 52 h 52"/>
                <a:gd name="T18" fmla="*/ 26 w 51"/>
                <a:gd name="T19" fmla="*/ 52 h 52"/>
                <a:gd name="T20" fmla="*/ 26 w 51"/>
                <a:gd name="T21" fmla="*/ 52 h 52"/>
                <a:gd name="T22" fmla="*/ 21 w 51"/>
                <a:gd name="T23" fmla="*/ 52 h 52"/>
                <a:gd name="T24" fmla="*/ 15 w 51"/>
                <a:gd name="T25" fmla="*/ 49 h 52"/>
                <a:gd name="T26" fmla="*/ 12 w 51"/>
                <a:gd name="T27" fmla="*/ 47 h 52"/>
                <a:gd name="T28" fmla="*/ 7 w 51"/>
                <a:gd name="T29" fmla="*/ 44 h 52"/>
                <a:gd name="T30" fmla="*/ 4 w 51"/>
                <a:gd name="T31" fmla="*/ 40 h 52"/>
                <a:gd name="T32" fmla="*/ 1 w 51"/>
                <a:gd name="T33" fmla="*/ 36 h 52"/>
                <a:gd name="T34" fmla="*/ 0 w 51"/>
                <a:gd name="T35" fmla="*/ 31 h 52"/>
                <a:gd name="T36" fmla="*/ 0 w 51"/>
                <a:gd name="T37" fmla="*/ 26 h 52"/>
                <a:gd name="T38" fmla="*/ 0 w 51"/>
                <a:gd name="T39" fmla="*/ 26 h 52"/>
                <a:gd name="T40" fmla="*/ 0 w 51"/>
                <a:gd name="T41" fmla="*/ 21 h 52"/>
                <a:gd name="T42" fmla="*/ 1 w 51"/>
                <a:gd name="T43" fmla="*/ 16 h 52"/>
                <a:gd name="T44" fmla="*/ 4 w 51"/>
                <a:gd name="T45" fmla="*/ 11 h 52"/>
                <a:gd name="T46" fmla="*/ 7 w 51"/>
                <a:gd name="T47" fmla="*/ 8 h 52"/>
                <a:gd name="T48" fmla="*/ 12 w 51"/>
                <a:gd name="T49" fmla="*/ 5 h 52"/>
                <a:gd name="T50" fmla="*/ 15 w 51"/>
                <a:gd name="T51" fmla="*/ 2 h 52"/>
                <a:gd name="T52" fmla="*/ 21 w 51"/>
                <a:gd name="T53" fmla="*/ 1 h 52"/>
                <a:gd name="T54" fmla="*/ 26 w 51"/>
                <a:gd name="T55" fmla="*/ 0 h 52"/>
                <a:gd name="T56" fmla="*/ 26 w 51"/>
                <a:gd name="T57" fmla="*/ 0 h 52"/>
                <a:gd name="T58" fmla="*/ 31 w 51"/>
                <a:gd name="T59" fmla="*/ 1 h 52"/>
                <a:gd name="T60" fmla="*/ 36 w 51"/>
                <a:gd name="T61" fmla="*/ 2 h 52"/>
                <a:gd name="T62" fmla="*/ 41 w 51"/>
                <a:gd name="T63" fmla="*/ 5 h 52"/>
                <a:gd name="T64" fmla="*/ 44 w 51"/>
                <a:gd name="T65" fmla="*/ 8 h 52"/>
                <a:gd name="T66" fmla="*/ 48 w 51"/>
                <a:gd name="T67" fmla="*/ 11 h 52"/>
                <a:gd name="T68" fmla="*/ 50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50" y="36"/>
                  </a:lnTo>
                  <a:lnTo>
                    <a:pt x="48" y="40"/>
                  </a:lnTo>
                  <a:lnTo>
                    <a:pt x="44" y="44"/>
                  </a:lnTo>
                  <a:lnTo>
                    <a:pt x="41" y="47"/>
                  </a:lnTo>
                  <a:lnTo>
                    <a:pt x="36" y="49"/>
                  </a:lnTo>
                  <a:lnTo>
                    <a:pt x="31" y="52"/>
                  </a:lnTo>
                  <a:lnTo>
                    <a:pt x="26" y="52"/>
                  </a:lnTo>
                  <a:lnTo>
                    <a:pt x="26" y="52"/>
                  </a:lnTo>
                  <a:lnTo>
                    <a:pt x="21" y="52"/>
                  </a:lnTo>
                  <a:lnTo>
                    <a:pt x="15" y="49"/>
                  </a:lnTo>
                  <a:lnTo>
                    <a:pt x="12" y="47"/>
                  </a:lnTo>
                  <a:lnTo>
                    <a:pt x="7" y="44"/>
                  </a:lnTo>
                  <a:lnTo>
                    <a:pt x="4" y="40"/>
                  </a:lnTo>
                  <a:lnTo>
                    <a:pt x="1" y="36"/>
                  </a:lnTo>
                  <a:lnTo>
                    <a:pt x="0" y="31"/>
                  </a:lnTo>
                  <a:lnTo>
                    <a:pt x="0" y="26"/>
                  </a:lnTo>
                  <a:lnTo>
                    <a:pt x="0" y="26"/>
                  </a:lnTo>
                  <a:lnTo>
                    <a:pt x="0" y="21"/>
                  </a:lnTo>
                  <a:lnTo>
                    <a:pt x="1" y="16"/>
                  </a:lnTo>
                  <a:lnTo>
                    <a:pt x="4" y="11"/>
                  </a:lnTo>
                  <a:lnTo>
                    <a:pt x="7" y="8"/>
                  </a:lnTo>
                  <a:lnTo>
                    <a:pt x="12" y="5"/>
                  </a:lnTo>
                  <a:lnTo>
                    <a:pt x="15" y="2"/>
                  </a:lnTo>
                  <a:lnTo>
                    <a:pt x="21" y="1"/>
                  </a:lnTo>
                  <a:lnTo>
                    <a:pt x="26" y="0"/>
                  </a:lnTo>
                  <a:lnTo>
                    <a:pt x="26" y="0"/>
                  </a:lnTo>
                  <a:lnTo>
                    <a:pt x="31" y="1"/>
                  </a:lnTo>
                  <a:lnTo>
                    <a:pt x="36" y="2"/>
                  </a:lnTo>
                  <a:lnTo>
                    <a:pt x="41" y="5"/>
                  </a:lnTo>
                  <a:lnTo>
                    <a:pt x="44" y="8"/>
                  </a:lnTo>
                  <a:lnTo>
                    <a:pt x="48" y="11"/>
                  </a:lnTo>
                  <a:lnTo>
                    <a:pt x="50"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userDrawn="1"/>
          </p:nvSpPr>
          <p:spPr bwMode="auto">
            <a:xfrm>
              <a:off x="3349" y="2180"/>
              <a:ext cx="26" cy="26"/>
            </a:xfrm>
            <a:custGeom>
              <a:avLst/>
              <a:gdLst>
                <a:gd name="T0" fmla="*/ 52 w 52"/>
                <a:gd name="T1" fmla="*/ 26 h 52"/>
                <a:gd name="T2" fmla="*/ 52 w 52"/>
                <a:gd name="T3" fmla="*/ 26 h 52"/>
                <a:gd name="T4" fmla="*/ 51 w 52"/>
                <a:gd name="T5" fmla="*/ 31 h 52"/>
                <a:gd name="T6" fmla="*/ 49 w 52"/>
                <a:gd name="T7" fmla="*/ 36 h 52"/>
                <a:gd name="T8" fmla="*/ 47 w 52"/>
                <a:gd name="T9" fmla="*/ 40 h 52"/>
                <a:gd name="T10" fmla="*/ 44 w 52"/>
                <a:gd name="T11" fmla="*/ 44 h 52"/>
                <a:gd name="T12" fmla="*/ 40 w 52"/>
                <a:gd name="T13" fmla="*/ 47 h 52"/>
                <a:gd name="T14" fmla="*/ 36 w 52"/>
                <a:gd name="T15" fmla="*/ 49 h 52"/>
                <a:gd name="T16" fmla="*/ 31 w 52"/>
                <a:gd name="T17" fmla="*/ 52 h 52"/>
                <a:gd name="T18" fmla="*/ 25 w 52"/>
                <a:gd name="T19" fmla="*/ 52 h 52"/>
                <a:gd name="T20" fmla="*/ 25 w 52"/>
                <a:gd name="T21" fmla="*/ 52 h 52"/>
                <a:gd name="T22" fmla="*/ 21 w 52"/>
                <a:gd name="T23" fmla="*/ 52 h 52"/>
                <a:gd name="T24" fmla="*/ 16 w 52"/>
                <a:gd name="T25" fmla="*/ 49 h 52"/>
                <a:gd name="T26" fmla="*/ 11 w 52"/>
                <a:gd name="T27" fmla="*/ 47 h 52"/>
                <a:gd name="T28" fmla="*/ 7 w 52"/>
                <a:gd name="T29" fmla="*/ 44 h 52"/>
                <a:gd name="T30" fmla="*/ 4 w 52"/>
                <a:gd name="T31" fmla="*/ 40 h 52"/>
                <a:gd name="T32" fmla="*/ 2 w 52"/>
                <a:gd name="T33" fmla="*/ 36 h 52"/>
                <a:gd name="T34" fmla="*/ 0 w 52"/>
                <a:gd name="T35" fmla="*/ 31 h 52"/>
                <a:gd name="T36" fmla="*/ 0 w 52"/>
                <a:gd name="T37" fmla="*/ 26 h 52"/>
                <a:gd name="T38" fmla="*/ 0 w 52"/>
                <a:gd name="T39" fmla="*/ 26 h 52"/>
                <a:gd name="T40" fmla="*/ 0 w 52"/>
                <a:gd name="T41" fmla="*/ 21 h 52"/>
                <a:gd name="T42" fmla="*/ 2 w 52"/>
                <a:gd name="T43" fmla="*/ 16 h 52"/>
                <a:gd name="T44" fmla="*/ 4 w 52"/>
                <a:gd name="T45" fmla="*/ 11 h 52"/>
                <a:gd name="T46" fmla="*/ 7 w 52"/>
                <a:gd name="T47" fmla="*/ 8 h 52"/>
                <a:gd name="T48" fmla="*/ 11 w 52"/>
                <a:gd name="T49" fmla="*/ 5 h 52"/>
                <a:gd name="T50" fmla="*/ 16 w 52"/>
                <a:gd name="T51" fmla="*/ 2 h 52"/>
                <a:gd name="T52" fmla="*/ 21 w 52"/>
                <a:gd name="T53" fmla="*/ 1 h 52"/>
                <a:gd name="T54" fmla="*/ 25 w 52"/>
                <a:gd name="T55" fmla="*/ 0 h 52"/>
                <a:gd name="T56" fmla="*/ 25 w 52"/>
                <a:gd name="T57" fmla="*/ 0 h 52"/>
                <a:gd name="T58" fmla="*/ 31 w 52"/>
                <a:gd name="T59" fmla="*/ 1 h 52"/>
                <a:gd name="T60" fmla="*/ 36 w 52"/>
                <a:gd name="T61" fmla="*/ 2 h 52"/>
                <a:gd name="T62" fmla="*/ 40 w 52"/>
                <a:gd name="T63" fmla="*/ 5 h 52"/>
                <a:gd name="T64" fmla="*/ 44 w 52"/>
                <a:gd name="T65" fmla="*/ 8 h 52"/>
                <a:gd name="T66" fmla="*/ 47 w 52"/>
                <a:gd name="T67" fmla="*/ 11 h 52"/>
                <a:gd name="T68" fmla="*/ 49 w 52"/>
                <a:gd name="T69" fmla="*/ 16 h 52"/>
                <a:gd name="T70" fmla="*/ 51 w 52"/>
                <a:gd name="T71" fmla="*/ 21 h 52"/>
                <a:gd name="T72" fmla="*/ 52 w 52"/>
                <a:gd name="T73" fmla="*/ 26 h 52"/>
                <a:gd name="T74" fmla="*/ 52 w 52"/>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52">
                  <a:moveTo>
                    <a:pt x="52" y="26"/>
                  </a:moveTo>
                  <a:lnTo>
                    <a:pt x="52" y="26"/>
                  </a:lnTo>
                  <a:lnTo>
                    <a:pt x="51" y="31"/>
                  </a:lnTo>
                  <a:lnTo>
                    <a:pt x="49" y="36"/>
                  </a:lnTo>
                  <a:lnTo>
                    <a:pt x="47" y="40"/>
                  </a:lnTo>
                  <a:lnTo>
                    <a:pt x="44" y="44"/>
                  </a:lnTo>
                  <a:lnTo>
                    <a:pt x="40" y="47"/>
                  </a:lnTo>
                  <a:lnTo>
                    <a:pt x="36" y="49"/>
                  </a:lnTo>
                  <a:lnTo>
                    <a:pt x="31" y="52"/>
                  </a:lnTo>
                  <a:lnTo>
                    <a:pt x="25" y="52"/>
                  </a:lnTo>
                  <a:lnTo>
                    <a:pt x="25" y="52"/>
                  </a:lnTo>
                  <a:lnTo>
                    <a:pt x="21" y="52"/>
                  </a:lnTo>
                  <a:lnTo>
                    <a:pt x="16" y="49"/>
                  </a:lnTo>
                  <a:lnTo>
                    <a:pt x="11" y="47"/>
                  </a:lnTo>
                  <a:lnTo>
                    <a:pt x="7" y="44"/>
                  </a:lnTo>
                  <a:lnTo>
                    <a:pt x="4" y="40"/>
                  </a:lnTo>
                  <a:lnTo>
                    <a:pt x="2" y="36"/>
                  </a:lnTo>
                  <a:lnTo>
                    <a:pt x="0" y="31"/>
                  </a:lnTo>
                  <a:lnTo>
                    <a:pt x="0" y="26"/>
                  </a:lnTo>
                  <a:lnTo>
                    <a:pt x="0" y="26"/>
                  </a:lnTo>
                  <a:lnTo>
                    <a:pt x="0" y="21"/>
                  </a:lnTo>
                  <a:lnTo>
                    <a:pt x="2" y="16"/>
                  </a:lnTo>
                  <a:lnTo>
                    <a:pt x="4" y="11"/>
                  </a:lnTo>
                  <a:lnTo>
                    <a:pt x="7" y="8"/>
                  </a:lnTo>
                  <a:lnTo>
                    <a:pt x="11" y="5"/>
                  </a:lnTo>
                  <a:lnTo>
                    <a:pt x="16" y="2"/>
                  </a:lnTo>
                  <a:lnTo>
                    <a:pt x="21" y="1"/>
                  </a:lnTo>
                  <a:lnTo>
                    <a:pt x="25" y="0"/>
                  </a:lnTo>
                  <a:lnTo>
                    <a:pt x="25" y="0"/>
                  </a:lnTo>
                  <a:lnTo>
                    <a:pt x="31" y="1"/>
                  </a:lnTo>
                  <a:lnTo>
                    <a:pt x="36" y="2"/>
                  </a:lnTo>
                  <a:lnTo>
                    <a:pt x="40" y="5"/>
                  </a:lnTo>
                  <a:lnTo>
                    <a:pt x="44" y="8"/>
                  </a:lnTo>
                  <a:lnTo>
                    <a:pt x="47" y="11"/>
                  </a:lnTo>
                  <a:lnTo>
                    <a:pt x="49" y="16"/>
                  </a:lnTo>
                  <a:lnTo>
                    <a:pt x="51" y="21"/>
                  </a:lnTo>
                  <a:lnTo>
                    <a:pt x="52" y="26"/>
                  </a:lnTo>
                  <a:lnTo>
                    <a:pt x="5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Line 19"/>
            <p:cNvSpPr>
              <a:spLocks noChangeShapeType="1"/>
            </p:cNvSpPr>
            <p:nvPr userDrawn="1"/>
          </p:nvSpPr>
          <p:spPr bwMode="auto">
            <a:xfrm>
              <a:off x="3211" y="2046"/>
              <a:ext cx="206"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20"/>
            <p:cNvSpPr>
              <a:spLocks noChangeShapeType="1"/>
            </p:cNvSpPr>
            <p:nvPr userDrawn="1"/>
          </p:nvSpPr>
          <p:spPr bwMode="auto">
            <a:xfrm>
              <a:off x="3211" y="2075"/>
              <a:ext cx="107"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2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9819" y="6443663"/>
            <a:ext cx="1719263"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51733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10.3.1  </a:t>
            </a:r>
            <a:r>
              <a:rPr lang="zh-TW" altLang="zh-TW" sz="2800" dirty="0">
                <a:solidFill>
                  <a:srgbClr val="660066"/>
                </a:solidFill>
                <a:effectLst/>
              </a:rPr>
              <a:t>快速反應矩陣碼</a:t>
            </a:r>
            <a:r>
              <a:rPr lang="en-US" altLang="zh-TW" sz="2800" dirty="0">
                <a:solidFill>
                  <a:srgbClr val="660066"/>
                </a:solidFill>
                <a:effectLst/>
              </a:rPr>
              <a:t>QR Code</a:t>
            </a:r>
            <a:endParaRPr lang="zh-TW" altLang="en-US" sz="2800" dirty="0">
              <a:solidFill>
                <a:srgbClr val="660066"/>
              </a:solidFill>
            </a:endParaRPr>
          </a:p>
        </p:txBody>
      </p:sp>
      <p:sp>
        <p:nvSpPr>
          <p:cNvPr id="4" name="內容版面配置區 3"/>
          <p:cNvSpPr>
            <a:spLocks noGrp="1"/>
          </p:cNvSpPr>
          <p:nvPr>
            <p:ph idx="1"/>
          </p:nvPr>
        </p:nvSpPr>
        <p:spPr/>
        <p:txBody>
          <a:bodyPr/>
          <a:lstStyle/>
          <a:p>
            <a:endParaRPr lang="zh-TW" alt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980728"/>
            <a:ext cx="6301180" cy="4168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字方塊 5">
            <a:extLst>
              <a:ext uri="{FF2B5EF4-FFF2-40B4-BE49-F238E27FC236}">
                <a16:creationId xmlns:a16="http://schemas.microsoft.com/office/drawing/2014/main" id="{80C73562-6843-E04F-B570-431173A3D6DB}"/>
              </a:ext>
            </a:extLst>
          </p:cNvPr>
          <p:cNvSpPr txBox="1"/>
          <p:nvPr/>
        </p:nvSpPr>
        <p:spPr>
          <a:xfrm>
            <a:off x="971600" y="6268670"/>
            <a:ext cx="5544616" cy="369332"/>
          </a:xfrm>
          <a:prstGeom prst="rect">
            <a:avLst/>
          </a:prstGeom>
          <a:noFill/>
        </p:spPr>
        <p:txBody>
          <a:bodyPr wrap="square">
            <a:spAutoFit/>
          </a:bodyPr>
          <a:lstStyle/>
          <a:p>
            <a:r>
              <a:rPr lang="en-US" altLang="zh-TW" dirty="0">
                <a:hlinkClick r:id="rId3"/>
              </a:rPr>
              <a:t>https://www.youtube.com/watch?v=hoHYmELnuoU</a:t>
            </a:r>
            <a:endParaRPr lang="zh-TW" altLang="en-US" dirty="0"/>
          </a:p>
        </p:txBody>
      </p:sp>
    </p:spTree>
    <p:extLst>
      <p:ext uri="{BB962C8B-B14F-4D97-AF65-F5344CB8AC3E}">
        <p14:creationId xmlns:p14="http://schemas.microsoft.com/office/powerpoint/2010/main" val="3374224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10.3.1  </a:t>
            </a:r>
            <a:r>
              <a:rPr lang="zh-TW" altLang="zh-TW" sz="2800" dirty="0">
                <a:solidFill>
                  <a:srgbClr val="660066"/>
                </a:solidFill>
                <a:effectLst/>
              </a:rPr>
              <a:t>快速反應矩陣碼</a:t>
            </a:r>
            <a:r>
              <a:rPr lang="en-US" altLang="zh-TW" sz="2800" dirty="0">
                <a:solidFill>
                  <a:srgbClr val="660066"/>
                </a:solidFill>
                <a:effectLst/>
              </a:rPr>
              <a:t>QR Code</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en-US" altLang="zh-TW" dirty="0"/>
              <a:t> Home plus</a:t>
            </a:r>
            <a:r>
              <a:rPr lang="zh-TW" altLang="zh-TW" dirty="0"/>
              <a:t>虛擬商店推出後，短短兩個月內，共計有</a:t>
            </a:r>
            <a:r>
              <a:rPr lang="en-US" altLang="zh-TW" dirty="0"/>
              <a:t>10,287</a:t>
            </a:r>
            <a:r>
              <a:rPr lang="zh-TW" altLang="zh-TW" dirty="0"/>
              <a:t>名顧客使用智慧型手機進行虛擬商品購物，且新註冊會員數成長了</a:t>
            </a:r>
            <a:r>
              <a:rPr lang="en-US" altLang="zh-TW" dirty="0"/>
              <a:t>76%</a:t>
            </a:r>
            <a:r>
              <a:rPr lang="zh-TW" altLang="zh-TW" dirty="0"/>
              <a:t>，線上交易營收更提高</a:t>
            </a:r>
            <a:r>
              <a:rPr lang="en-US" altLang="zh-TW" dirty="0"/>
              <a:t>130%</a:t>
            </a:r>
            <a:r>
              <a:rPr lang="zh-TW" altLang="zh-TW" dirty="0"/>
              <a:t>。雖然在實體店面銷售仍輸給了本土的</a:t>
            </a:r>
            <a:r>
              <a:rPr lang="en-US" altLang="zh-TW" dirty="0"/>
              <a:t>E-MART</a:t>
            </a:r>
            <a:r>
              <a:rPr lang="zh-TW" altLang="zh-TW" dirty="0"/>
              <a:t>賣場，但虛擬商店及</a:t>
            </a:r>
            <a:r>
              <a:rPr lang="en-US" altLang="zh-TW" dirty="0"/>
              <a:t>QR Code</a:t>
            </a:r>
            <a:r>
              <a:rPr lang="zh-TW" altLang="zh-TW" dirty="0"/>
              <a:t>已大大提升了</a:t>
            </a:r>
            <a:r>
              <a:rPr lang="en-US" altLang="zh-TW" dirty="0"/>
              <a:t>Home plus</a:t>
            </a:r>
            <a:r>
              <a:rPr lang="zh-TW" altLang="zh-TW" dirty="0"/>
              <a:t>的知名度，</a:t>
            </a:r>
            <a:r>
              <a:rPr lang="en-US" altLang="zh-TW" dirty="0"/>
              <a:t>Home plus</a:t>
            </a:r>
            <a:r>
              <a:rPr lang="zh-TW" altLang="zh-TW" dirty="0"/>
              <a:t>亦成了南韓網購市場的第一名</a:t>
            </a:r>
            <a:r>
              <a:rPr lang="zh-TW" altLang="en-US" dirty="0"/>
              <a:t>。</a:t>
            </a:r>
          </a:p>
        </p:txBody>
      </p:sp>
    </p:spTree>
    <p:extLst>
      <p:ext uri="{BB962C8B-B14F-4D97-AF65-F5344CB8AC3E}">
        <p14:creationId xmlns:p14="http://schemas.microsoft.com/office/powerpoint/2010/main" val="33742249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10.3.1  </a:t>
            </a:r>
            <a:r>
              <a:rPr lang="zh-TW" altLang="zh-TW" sz="2800" dirty="0">
                <a:solidFill>
                  <a:srgbClr val="660066"/>
                </a:solidFill>
                <a:effectLst/>
              </a:rPr>
              <a:t>快速反應矩陣碼</a:t>
            </a:r>
            <a:r>
              <a:rPr lang="en-US" altLang="zh-TW" sz="2800" dirty="0">
                <a:solidFill>
                  <a:srgbClr val="660066"/>
                </a:solidFill>
                <a:effectLst/>
              </a:rPr>
              <a:t>QR Code</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zh-TW" altLang="zh-TW" dirty="0"/>
              <a:t>值得一提的是，由於</a:t>
            </a:r>
            <a:r>
              <a:rPr lang="en-US" altLang="zh-TW" dirty="0"/>
              <a:t>Home plus</a:t>
            </a:r>
            <a:r>
              <a:rPr lang="zh-TW" altLang="zh-TW" dirty="0"/>
              <a:t>的</a:t>
            </a:r>
            <a:r>
              <a:rPr lang="en-US" altLang="zh-TW" dirty="0"/>
              <a:t>QR Code</a:t>
            </a:r>
            <a:r>
              <a:rPr lang="zh-TW" altLang="zh-TW" dirty="0"/>
              <a:t>及虛擬商店應用實在相當有創意，也因此在上述影片上傳至</a:t>
            </a:r>
            <a:r>
              <a:rPr lang="en-US" altLang="zh-TW" dirty="0"/>
              <a:t>YouTube</a:t>
            </a:r>
            <a:r>
              <a:rPr lang="zh-TW" altLang="zh-TW" dirty="0"/>
              <a:t>三天之後，在其他國家立刻就有了類似的應用。</a:t>
            </a:r>
            <a:endParaRPr lang="zh-TW" alt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454180"/>
            <a:ext cx="4248472" cy="3351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2420888"/>
            <a:ext cx="4264160" cy="3307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3524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10.3.1  </a:t>
            </a:r>
            <a:r>
              <a:rPr lang="zh-TW" altLang="zh-TW" sz="2800" dirty="0">
                <a:solidFill>
                  <a:srgbClr val="660066"/>
                </a:solidFill>
                <a:effectLst/>
              </a:rPr>
              <a:t>快速反應矩陣碼</a:t>
            </a:r>
            <a:r>
              <a:rPr lang="en-US" altLang="zh-TW" sz="2800" dirty="0">
                <a:solidFill>
                  <a:srgbClr val="660066"/>
                </a:solidFill>
                <a:effectLst/>
              </a:rPr>
              <a:t>QR Code</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en-US" altLang="zh-TW" dirty="0">
                <a:solidFill>
                  <a:srgbClr val="000066"/>
                </a:solidFill>
              </a:rPr>
              <a:t>QR Code</a:t>
            </a:r>
            <a:r>
              <a:rPr lang="zh-TW" altLang="zh-TW" dirty="0">
                <a:solidFill>
                  <a:srgbClr val="000066"/>
                </a:solidFill>
              </a:rPr>
              <a:t>的第三種應用則是「</a:t>
            </a:r>
            <a:r>
              <a:rPr lang="zh-TW" altLang="zh-TW" dirty="0">
                <a:solidFill>
                  <a:srgbClr val="FF0066"/>
                </a:solidFill>
              </a:rPr>
              <a:t>身分辨識與商務交易支付</a:t>
            </a:r>
            <a:r>
              <a:rPr lang="zh-TW" altLang="zh-TW" dirty="0">
                <a:solidFill>
                  <a:srgbClr val="000066"/>
                </a:solidFill>
              </a:rPr>
              <a:t>」</a:t>
            </a:r>
            <a:r>
              <a:rPr lang="zh-TW" altLang="zh-TW" dirty="0"/>
              <a:t>。</a:t>
            </a:r>
            <a:r>
              <a:rPr lang="en-US" altLang="zh-TW" dirty="0"/>
              <a:t>QR Code</a:t>
            </a:r>
            <a:r>
              <a:rPr lang="zh-TW" altLang="zh-TW" dirty="0"/>
              <a:t>除了可作為第一階段商品或服務掃描並快速產生連結的網址等資料外，也可以作為</a:t>
            </a:r>
            <a:r>
              <a:rPr lang="zh-TW" altLang="zh-TW" dirty="0">
                <a:solidFill>
                  <a:srgbClr val="FF0066"/>
                </a:solidFill>
              </a:rPr>
              <a:t>身分辨識加密</a:t>
            </a:r>
            <a:r>
              <a:rPr lang="zh-TW" altLang="zh-TW" dirty="0"/>
              <a:t>或</a:t>
            </a:r>
            <a:r>
              <a:rPr lang="zh-TW" altLang="zh-TW" dirty="0">
                <a:solidFill>
                  <a:srgbClr val="FF0066"/>
                </a:solidFill>
              </a:rPr>
              <a:t>交易支付</a:t>
            </a:r>
            <a:r>
              <a:rPr lang="zh-TW" altLang="zh-TW" dirty="0"/>
              <a:t>之資料。</a:t>
            </a:r>
            <a:endParaRPr lang="en-US" altLang="zh-TW" dirty="0"/>
          </a:p>
          <a:p>
            <a:r>
              <a:rPr lang="zh-TW" altLang="zh-TW" dirty="0"/>
              <a:t>其次以臺灣高鐵的「</a:t>
            </a:r>
            <a:r>
              <a:rPr lang="en-US" altLang="zh-TW" dirty="0"/>
              <a:t>T-Express</a:t>
            </a:r>
            <a:r>
              <a:rPr lang="zh-TW" altLang="zh-TW" dirty="0"/>
              <a:t>」為例，過去高鐵車票的購買，都是需要前往高鐵站或便利商店購買實體紙本車票並搭乘。但透過智慧型手機上的「</a:t>
            </a:r>
            <a:r>
              <a:rPr lang="en-US" altLang="zh-TW" dirty="0"/>
              <a:t>T-Express</a:t>
            </a:r>
            <a:r>
              <a:rPr lang="zh-TW" altLang="zh-TW" dirty="0"/>
              <a:t>」，使用者可以先查詢欲搭乘的高鐵來回時間，完成網路付款後，「</a:t>
            </a:r>
            <a:r>
              <a:rPr lang="en-US" altLang="zh-TW" dirty="0"/>
              <a:t>T-Express</a:t>
            </a:r>
            <a:r>
              <a:rPr lang="zh-TW" altLang="zh-TW" dirty="0"/>
              <a:t>」便會產生一個付款完成並加密過的</a:t>
            </a:r>
            <a:r>
              <a:rPr lang="en-US" altLang="zh-TW" dirty="0"/>
              <a:t>QR Code</a:t>
            </a:r>
            <a:r>
              <a:rPr lang="zh-TW" altLang="zh-TW" dirty="0"/>
              <a:t>。</a:t>
            </a:r>
            <a:endParaRPr lang="zh-TW" altLang="en-US" dirty="0"/>
          </a:p>
        </p:txBody>
      </p:sp>
    </p:spTree>
    <p:extLst>
      <p:ext uri="{BB962C8B-B14F-4D97-AF65-F5344CB8AC3E}">
        <p14:creationId xmlns:p14="http://schemas.microsoft.com/office/powerpoint/2010/main" val="6971396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10.3.1  </a:t>
            </a:r>
            <a:r>
              <a:rPr lang="zh-TW" altLang="zh-TW" sz="2800" dirty="0">
                <a:solidFill>
                  <a:srgbClr val="660066"/>
                </a:solidFill>
                <a:effectLst/>
              </a:rPr>
              <a:t>快速反應矩陣碼</a:t>
            </a:r>
            <a:r>
              <a:rPr lang="en-US" altLang="zh-TW" sz="2800" dirty="0">
                <a:solidFill>
                  <a:srgbClr val="660066"/>
                </a:solidFill>
                <a:effectLst/>
              </a:rPr>
              <a:t>QR Code</a:t>
            </a:r>
            <a:endParaRPr lang="zh-TW" altLang="en-US" sz="2800" dirty="0">
              <a:solidFill>
                <a:srgbClr val="660066"/>
              </a:solidFill>
            </a:endParaRPr>
          </a:p>
        </p:txBody>
      </p:sp>
      <p:sp>
        <p:nvSpPr>
          <p:cNvPr id="4" name="內容版面配置區 3"/>
          <p:cNvSpPr>
            <a:spLocks noGrp="1"/>
          </p:cNvSpPr>
          <p:nvPr>
            <p:ph idx="1"/>
          </p:nvPr>
        </p:nvSpPr>
        <p:spPr/>
        <p:txBody>
          <a:bodyPr/>
          <a:lstStyle/>
          <a:p>
            <a:endParaRPr lang="zh-TW" alt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2447" y="1340768"/>
            <a:ext cx="5701881"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71396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10.3.1  </a:t>
            </a:r>
            <a:r>
              <a:rPr lang="zh-TW" altLang="zh-TW" sz="2800" dirty="0">
                <a:solidFill>
                  <a:srgbClr val="660066"/>
                </a:solidFill>
                <a:effectLst/>
              </a:rPr>
              <a:t>快速反應矩陣碼</a:t>
            </a:r>
            <a:r>
              <a:rPr lang="en-US" altLang="zh-TW" sz="2800" dirty="0">
                <a:solidFill>
                  <a:srgbClr val="660066"/>
                </a:solidFill>
                <a:effectLst/>
              </a:rPr>
              <a:t>QR Code</a:t>
            </a:r>
            <a:endParaRPr lang="zh-TW" altLang="en-US" sz="2800" dirty="0">
              <a:solidFill>
                <a:srgbClr val="660066"/>
              </a:solidFill>
            </a:endParaRPr>
          </a:p>
        </p:txBody>
      </p:sp>
      <p:sp>
        <p:nvSpPr>
          <p:cNvPr id="3" name="內容版面配置區 2"/>
          <p:cNvSpPr>
            <a:spLocks noGrp="1"/>
          </p:cNvSpPr>
          <p:nvPr>
            <p:ph idx="1"/>
          </p:nvPr>
        </p:nvSpPr>
        <p:spPr>
          <a:xfrm>
            <a:off x="467544" y="980728"/>
            <a:ext cx="8424936" cy="4680520"/>
          </a:xfrm>
        </p:spPr>
        <p:txBody>
          <a:bodyPr/>
          <a:lstStyle/>
          <a:p>
            <a:r>
              <a:rPr lang="en-US" altLang="zh-TW" dirty="0"/>
              <a:t> QR Code</a:t>
            </a:r>
            <a:r>
              <a:rPr lang="zh-TW" altLang="zh-TW" dirty="0"/>
              <a:t>有非常多的應用，除了前面所提的</a:t>
            </a:r>
            <a:r>
              <a:rPr lang="en-US" altLang="zh-TW" dirty="0"/>
              <a:t>Home plus</a:t>
            </a:r>
            <a:r>
              <a:rPr lang="zh-TW" altLang="zh-TW" dirty="0"/>
              <a:t>零售大賣場應用範例外，在此也舉一些其他應用範例：</a:t>
            </a:r>
          </a:p>
          <a:p>
            <a:pPr marL="648000" lvl="1" indent="-288000">
              <a:buClr>
                <a:srgbClr val="000066"/>
              </a:buClr>
              <a:buFont typeface="+mj-lt"/>
              <a:buAutoNum type="arabicPeriod"/>
            </a:pPr>
            <a:r>
              <a:rPr lang="zh-TW" altLang="zh-TW" b="1" dirty="0">
                <a:solidFill>
                  <a:srgbClr val="000066"/>
                </a:solidFill>
              </a:rPr>
              <a:t>禮品的應用：</a:t>
            </a:r>
            <a:r>
              <a:rPr lang="zh-TW" altLang="zh-TW" dirty="0"/>
              <a:t>例如美國的</a:t>
            </a:r>
            <a:r>
              <a:rPr lang="en-US" altLang="zh-TW" dirty="0"/>
              <a:t>J.C. Penney</a:t>
            </a:r>
            <a:r>
              <a:rPr lang="zh-TW" altLang="zh-TW" dirty="0"/>
              <a:t>百貨公司。</a:t>
            </a:r>
            <a:r>
              <a:rPr lang="en-US" altLang="zh-TW" dirty="0"/>
              <a:t>2011</a:t>
            </a:r>
            <a:r>
              <a:rPr lang="zh-TW" altLang="zh-TW" dirty="0"/>
              <a:t>年聖誕前夕，</a:t>
            </a:r>
            <a:r>
              <a:rPr lang="en-US" altLang="zh-TW" dirty="0"/>
              <a:t>J.C. Penney</a:t>
            </a:r>
            <a:r>
              <a:rPr lang="zh-TW" altLang="zh-TW" dirty="0"/>
              <a:t>網路商店推出了一個新穎的送禮方式。透過「</a:t>
            </a:r>
            <a:r>
              <a:rPr lang="en-US" altLang="zh-TW" dirty="0"/>
              <a:t>Who’s your Santa</a:t>
            </a:r>
            <a:r>
              <a:rPr lang="zh-TW" altLang="zh-TW" dirty="0"/>
              <a:t>？」這像聖誕宣傳活動，每一位在網站購買聖誕禮物的客人都會收到一張「聖誕老公公禮物卡</a:t>
            </a:r>
            <a:r>
              <a:rPr lang="en-US" altLang="zh-TW" dirty="0"/>
              <a:t> (Santa Tag)</a:t>
            </a:r>
            <a:r>
              <a:rPr lang="zh-TW" altLang="zh-TW" dirty="0"/>
              <a:t>」。將</a:t>
            </a:r>
            <a:r>
              <a:rPr lang="en-US" altLang="zh-TW" dirty="0"/>
              <a:t>Santa Tag</a:t>
            </a:r>
            <a:r>
              <a:rPr lang="zh-TW" altLang="zh-TW" dirty="0"/>
              <a:t>貼紙撕開後，裡面有張印上了</a:t>
            </a:r>
            <a:r>
              <a:rPr lang="en-US" altLang="zh-TW" dirty="0"/>
              <a:t>QR Code</a:t>
            </a:r>
            <a:r>
              <a:rPr lang="zh-TW" altLang="zh-TW" dirty="0"/>
              <a:t>的禮物卡。之後消費者可以下載</a:t>
            </a:r>
            <a:r>
              <a:rPr lang="en-US" altLang="zh-TW" dirty="0"/>
              <a:t>J.C. Penney</a:t>
            </a:r>
            <a:r>
              <a:rPr lang="zh-TW" altLang="zh-TW" dirty="0"/>
              <a:t>的手機應用軟體，並利用該軟體掃描</a:t>
            </a:r>
            <a:r>
              <a:rPr lang="en-US" altLang="zh-TW" dirty="0"/>
              <a:t>QR Code</a:t>
            </a:r>
            <a:r>
              <a:rPr lang="zh-TW" altLang="zh-TW" dirty="0"/>
              <a:t>後，即可錄製一段給收禮人的祝福口訊。</a:t>
            </a:r>
            <a:endParaRPr lang="zh-TW" altLang="en-US" dirty="0"/>
          </a:p>
        </p:txBody>
      </p:sp>
      <p:sp>
        <p:nvSpPr>
          <p:cNvPr id="5" name="文字方塊 4">
            <a:extLst>
              <a:ext uri="{FF2B5EF4-FFF2-40B4-BE49-F238E27FC236}">
                <a16:creationId xmlns:a16="http://schemas.microsoft.com/office/drawing/2014/main" id="{3BD724BB-64B2-B74C-AB66-95E15102DEB6}"/>
              </a:ext>
            </a:extLst>
          </p:cNvPr>
          <p:cNvSpPr txBox="1"/>
          <p:nvPr/>
        </p:nvSpPr>
        <p:spPr>
          <a:xfrm>
            <a:off x="1043608" y="6178614"/>
            <a:ext cx="5472608" cy="369332"/>
          </a:xfrm>
          <a:prstGeom prst="rect">
            <a:avLst/>
          </a:prstGeom>
          <a:noFill/>
        </p:spPr>
        <p:txBody>
          <a:bodyPr wrap="square">
            <a:spAutoFit/>
          </a:bodyPr>
          <a:lstStyle/>
          <a:p>
            <a:r>
              <a:rPr lang="zh-TW" altLang="en-US" dirty="0"/>
              <a:t>https://www.youtube.com/watch?v=fZDSQ4CHy28</a:t>
            </a:r>
          </a:p>
        </p:txBody>
      </p:sp>
    </p:spTree>
    <p:extLst>
      <p:ext uri="{BB962C8B-B14F-4D97-AF65-F5344CB8AC3E}">
        <p14:creationId xmlns:p14="http://schemas.microsoft.com/office/powerpoint/2010/main" val="6971396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10.3.1  </a:t>
            </a:r>
            <a:r>
              <a:rPr lang="zh-TW" altLang="zh-TW" sz="2800" dirty="0">
                <a:solidFill>
                  <a:srgbClr val="660066"/>
                </a:solidFill>
                <a:effectLst/>
              </a:rPr>
              <a:t>快速反應矩陣碼</a:t>
            </a:r>
            <a:r>
              <a:rPr lang="en-US" altLang="zh-TW" sz="2800" dirty="0">
                <a:solidFill>
                  <a:srgbClr val="660066"/>
                </a:solidFill>
                <a:effectLst/>
              </a:rPr>
              <a:t>QR Code</a:t>
            </a:r>
            <a:endParaRPr lang="zh-TW" altLang="en-US" sz="2800" dirty="0">
              <a:solidFill>
                <a:srgbClr val="660066"/>
              </a:solidFill>
            </a:endParaRPr>
          </a:p>
        </p:txBody>
      </p:sp>
      <p:sp>
        <p:nvSpPr>
          <p:cNvPr id="3" name="內容版面配置區 2"/>
          <p:cNvSpPr>
            <a:spLocks noGrp="1"/>
          </p:cNvSpPr>
          <p:nvPr>
            <p:ph idx="1"/>
          </p:nvPr>
        </p:nvSpPr>
        <p:spPr>
          <a:xfrm>
            <a:off x="467544" y="980728"/>
            <a:ext cx="8424936" cy="4680520"/>
          </a:xfrm>
        </p:spPr>
        <p:txBody>
          <a:bodyPr/>
          <a:lstStyle/>
          <a:p>
            <a:pPr marL="648000" lvl="1" indent="-288000">
              <a:buClr>
                <a:srgbClr val="000066"/>
              </a:buClr>
              <a:buFont typeface="+mj-lt"/>
              <a:buAutoNum type="arabicPeriod" startAt="2"/>
            </a:pPr>
            <a:r>
              <a:rPr lang="zh-TW" altLang="zh-TW" b="1" dirty="0">
                <a:solidFill>
                  <a:srgbClr val="000066"/>
                </a:solidFill>
              </a:rPr>
              <a:t>觀光的應用：</a:t>
            </a:r>
            <a:r>
              <a:rPr lang="zh-TW" altLang="zh-TW" dirty="0"/>
              <a:t>每一個</a:t>
            </a:r>
            <a:r>
              <a:rPr lang="zh-TW" altLang="zh-TW" dirty="0">
                <a:solidFill>
                  <a:srgbClr val="FF0066"/>
                </a:solidFill>
              </a:rPr>
              <a:t>觀光景點都有一個對應的</a:t>
            </a:r>
            <a:r>
              <a:rPr lang="en-US" altLang="zh-TW" dirty="0">
                <a:solidFill>
                  <a:srgbClr val="FF0066"/>
                </a:solidFill>
              </a:rPr>
              <a:t>QR Code</a:t>
            </a:r>
            <a:r>
              <a:rPr lang="zh-TW" altLang="zh-TW" dirty="0"/>
              <a:t>，掃描該</a:t>
            </a:r>
            <a:r>
              <a:rPr lang="en-US" altLang="zh-TW" dirty="0"/>
              <a:t>QR Code</a:t>
            </a:r>
            <a:r>
              <a:rPr lang="zh-TW" altLang="zh-TW" dirty="0"/>
              <a:t>後，觀光客即可進入相關網站或</a:t>
            </a:r>
            <a:r>
              <a:rPr lang="en-US" altLang="zh-TW" dirty="0"/>
              <a:t>APP</a:t>
            </a:r>
            <a:r>
              <a:rPr lang="zh-TW" altLang="zh-TW" dirty="0"/>
              <a:t>了解與該景點更多的相關資訊，甚至進行後續更多的導購之交易或消費活動。</a:t>
            </a:r>
            <a:endParaRPr lang="en-US" altLang="zh-TW" dirty="0"/>
          </a:p>
          <a:p>
            <a:pPr marL="648000" lvl="1" indent="-288000">
              <a:buClr>
                <a:srgbClr val="000066"/>
              </a:buClr>
              <a:buFont typeface="+mj-lt"/>
              <a:buAutoNum type="arabicPeriod" startAt="2"/>
            </a:pPr>
            <a:r>
              <a:rPr lang="zh-TW" altLang="zh-TW" b="1" dirty="0">
                <a:solidFill>
                  <a:srgbClr val="000066"/>
                </a:solidFill>
              </a:rPr>
              <a:t>報章雜誌的應用：</a:t>
            </a:r>
            <a:r>
              <a:rPr lang="zh-TW" altLang="zh-TW" dirty="0"/>
              <a:t>如本章一開始的</a:t>
            </a:r>
            <a:r>
              <a:rPr lang="en-US" altLang="zh-TW" dirty="0"/>
              <a:t>IKEA</a:t>
            </a:r>
            <a:r>
              <a:rPr lang="zh-TW" altLang="zh-TW" dirty="0"/>
              <a:t>商品型錄的範例一般，</a:t>
            </a:r>
            <a:r>
              <a:rPr lang="en-US" altLang="zh-TW" dirty="0"/>
              <a:t>QR Code</a:t>
            </a:r>
            <a:r>
              <a:rPr lang="zh-TW" altLang="zh-TW" dirty="0"/>
              <a:t>也可置入各種平面媒體或報章雜誌，吸引讀者們掃描並獲得更進一步的資料。</a:t>
            </a:r>
            <a:endParaRPr lang="en-US" altLang="zh-TW" dirty="0"/>
          </a:p>
          <a:p>
            <a:pPr>
              <a:buClr>
                <a:srgbClr val="000066"/>
              </a:buClr>
            </a:pPr>
            <a:r>
              <a:rPr lang="en-US" altLang="zh-TW" dirty="0"/>
              <a:t>QR Code</a:t>
            </a:r>
            <a:r>
              <a:rPr lang="zh-TW" altLang="zh-TW" dirty="0"/>
              <a:t>的應用相當廣泛，若欲了解更多的</a:t>
            </a:r>
            <a:r>
              <a:rPr lang="en-US" altLang="zh-TW" dirty="0"/>
              <a:t>QR Code</a:t>
            </a:r>
            <a:r>
              <a:rPr lang="zh-TW" altLang="zh-TW" dirty="0"/>
              <a:t>應用，讀者們還可以上網搜尋相關範例</a:t>
            </a:r>
            <a:r>
              <a:rPr lang="zh-TW" altLang="en-US" dirty="0"/>
              <a:t>。</a:t>
            </a:r>
          </a:p>
        </p:txBody>
      </p:sp>
      <p:sp>
        <p:nvSpPr>
          <p:cNvPr id="5" name="文字方塊 4">
            <a:extLst>
              <a:ext uri="{FF2B5EF4-FFF2-40B4-BE49-F238E27FC236}">
                <a16:creationId xmlns:a16="http://schemas.microsoft.com/office/drawing/2014/main" id="{78A8E574-3616-BC4D-8765-65271367B3E6}"/>
              </a:ext>
            </a:extLst>
          </p:cNvPr>
          <p:cNvSpPr txBox="1"/>
          <p:nvPr/>
        </p:nvSpPr>
        <p:spPr>
          <a:xfrm>
            <a:off x="1259632" y="6099266"/>
            <a:ext cx="4572000" cy="646331"/>
          </a:xfrm>
          <a:prstGeom prst="rect">
            <a:avLst/>
          </a:prstGeom>
          <a:noFill/>
        </p:spPr>
        <p:txBody>
          <a:bodyPr wrap="square">
            <a:spAutoFit/>
          </a:bodyPr>
          <a:lstStyle/>
          <a:p>
            <a:r>
              <a:rPr lang="zh-TW" altLang="en-US" dirty="0"/>
              <a:t>https://www.klook.com/zh-TW/blog/how-to-book-on-klook/</a:t>
            </a:r>
          </a:p>
        </p:txBody>
      </p:sp>
    </p:spTree>
    <p:extLst>
      <p:ext uri="{BB962C8B-B14F-4D97-AF65-F5344CB8AC3E}">
        <p14:creationId xmlns:p14="http://schemas.microsoft.com/office/powerpoint/2010/main" val="41337834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10.3.2  </a:t>
            </a:r>
            <a:r>
              <a:rPr lang="zh-TW" altLang="zh-TW" sz="2800" dirty="0">
                <a:solidFill>
                  <a:srgbClr val="660066"/>
                </a:solidFill>
                <a:effectLst/>
              </a:rPr>
              <a:t>擴增與虛擬實境</a:t>
            </a:r>
            <a:r>
              <a:rPr lang="en-US" altLang="zh-TW" sz="2800" dirty="0">
                <a:solidFill>
                  <a:srgbClr val="660066"/>
                </a:solidFill>
                <a:effectLst/>
              </a:rPr>
              <a:t>AR/VR</a:t>
            </a:r>
            <a:endParaRPr lang="zh-TW" altLang="en-US" sz="2800" dirty="0">
              <a:solidFill>
                <a:srgbClr val="660066"/>
              </a:solidFill>
            </a:endParaRPr>
          </a:p>
        </p:txBody>
      </p:sp>
      <p:sp>
        <p:nvSpPr>
          <p:cNvPr id="3" name="內容版面配置區 2"/>
          <p:cNvSpPr>
            <a:spLocks noGrp="1"/>
          </p:cNvSpPr>
          <p:nvPr>
            <p:ph idx="1"/>
          </p:nvPr>
        </p:nvSpPr>
        <p:spPr>
          <a:xfrm>
            <a:off x="467544" y="980728"/>
            <a:ext cx="8424936" cy="3888432"/>
          </a:xfrm>
        </p:spPr>
        <p:txBody>
          <a:bodyPr/>
          <a:lstStyle/>
          <a:p>
            <a:r>
              <a:rPr lang="en-US" altLang="zh-TW" dirty="0"/>
              <a:t> </a:t>
            </a:r>
            <a:r>
              <a:rPr lang="en-US" altLang="zh-TW" dirty="0">
                <a:solidFill>
                  <a:srgbClr val="FF0066"/>
                </a:solidFill>
              </a:rPr>
              <a:t>AR</a:t>
            </a:r>
            <a:r>
              <a:rPr lang="zh-TW" altLang="zh-TW" dirty="0">
                <a:solidFill>
                  <a:srgbClr val="FF0066"/>
                </a:solidFill>
              </a:rPr>
              <a:t>擴增實境全名為</a:t>
            </a:r>
            <a:r>
              <a:rPr lang="en-US" altLang="zh-TW" dirty="0">
                <a:solidFill>
                  <a:srgbClr val="FF0066"/>
                </a:solidFill>
              </a:rPr>
              <a:t>Augmented Reality</a:t>
            </a:r>
            <a:r>
              <a:rPr lang="zh-TW" altLang="zh-TW" dirty="0"/>
              <a:t>，也就是透過智慧型手機拍攝實體環境，在手機顯示幕上可以同時出現實體環境及虛擬物品或場景，引發與使用者之間的互動分享等。而</a:t>
            </a:r>
            <a:r>
              <a:rPr lang="en-US" altLang="zh-TW" dirty="0">
                <a:solidFill>
                  <a:srgbClr val="000066"/>
                </a:solidFill>
              </a:rPr>
              <a:t>VR</a:t>
            </a:r>
            <a:r>
              <a:rPr lang="zh-TW" altLang="zh-TW" dirty="0">
                <a:solidFill>
                  <a:srgbClr val="000066"/>
                </a:solidFill>
              </a:rPr>
              <a:t>虛擬實境全名為</a:t>
            </a:r>
            <a:r>
              <a:rPr lang="en-US" altLang="zh-TW" dirty="0">
                <a:solidFill>
                  <a:srgbClr val="000066"/>
                </a:solidFill>
              </a:rPr>
              <a:t>Virtual Reality</a:t>
            </a:r>
            <a:r>
              <a:rPr lang="zh-TW" altLang="zh-TW" dirty="0"/>
              <a:t>，通常會透過</a:t>
            </a:r>
            <a:r>
              <a:rPr lang="en-US" altLang="zh-TW" dirty="0"/>
              <a:t>VR</a:t>
            </a:r>
            <a:r>
              <a:rPr lang="zh-TW" altLang="zh-TW" dirty="0"/>
              <a:t>頭套及附屬設備，讓使用者彷彿置身於與現實生活完全不一樣的虛擬世界並加以體驗</a:t>
            </a:r>
            <a:r>
              <a:rPr lang="zh-TW" altLang="en-US" dirty="0"/>
              <a:t>。</a:t>
            </a:r>
          </a:p>
        </p:txBody>
      </p:sp>
      <p:sp>
        <p:nvSpPr>
          <p:cNvPr id="5" name="文字方塊 4">
            <a:extLst>
              <a:ext uri="{FF2B5EF4-FFF2-40B4-BE49-F238E27FC236}">
                <a16:creationId xmlns:a16="http://schemas.microsoft.com/office/drawing/2014/main" id="{E87898CA-0353-D44B-BEBE-A586318D1934}"/>
              </a:ext>
            </a:extLst>
          </p:cNvPr>
          <p:cNvSpPr txBox="1"/>
          <p:nvPr/>
        </p:nvSpPr>
        <p:spPr>
          <a:xfrm>
            <a:off x="1187624" y="5733256"/>
            <a:ext cx="6048672" cy="369332"/>
          </a:xfrm>
          <a:prstGeom prst="rect">
            <a:avLst/>
          </a:prstGeom>
          <a:noFill/>
        </p:spPr>
        <p:txBody>
          <a:bodyPr wrap="square">
            <a:spAutoFit/>
          </a:bodyPr>
          <a:lstStyle/>
          <a:p>
            <a:r>
              <a:rPr lang="zh-TW" altLang="en-US" dirty="0"/>
              <a:t>https://www.youtube.com/watch?v=jpV8xXukp64</a:t>
            </a:r>
          </a:p>
        </p:txBody>
      </p:sp>
    </p:spTree>
    <p:extLst>
      <p:ext uri="{BB962C8B-B14F-4D97-AF65-F5344CB8AC3E}">
        <p14:creationId xmlns:p14="http://schemas.microsoft.com/office/powerpoint/2010/main" val="1640725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10.3.2  </a:t>
            </a:r>
            <a:r>
              <a:rPr lang="zh-TW" altLang="zh-TW" sz="2800" dirty="0">
                <a:solidFill>
                  <a:srgbClr val="660066"/>
                </a:solidFill>
                <a:effectLst/>
              </a:rPr>
              <a:t>擴增與虛擬實境</a:t>
            </a:r>
            <a:r>
              <a:rPr lang="en-US" altLang="zh-TW" sz="2800" dirty="0">
                <a:solidFill>
                  <a:srgbClr val="660066"/>
                </a:solidFill>
                <a:effectLst/>
              </a:rPr>
              <a:t>AR/VR</a:t>
            </a:r>
            <a:endParaRPr lang="zh-TW" altLang="en-US" sz="2800" dirty="0"/>
          </a:p>
        </p:txBody>
      </p:sp>
      <p:sp>
        <p:nvSpPr>
          <p:cNvPr id="3" name="內容版面配置區 2"/>
          <p:cNvSpPr>
            <a:spLocks noGrp="1"/>
          </p:cNvSpPr>
          <p:nvPr>
            <p:ph idx="1"/>
          </p:nvPr>
        </p:nvSpPr>
        <p:spPr/>
        <p:txBody>
          <a:bodyPr/>
          <a:lstStyle/>
          <a:p>
            <a:r>
              <a:rPr lang="zh-TW" altLang="zh-TW" dirty="0"/>
              <a:t>日本</a:t>
            </a:r>
            <a:r>
              <a:rPr lang="en-US" altLang="zh-TW" dirty="0" err="1"/>
              <a:t>Gatebox</a:t>
            </a:r>
            <a:r>
              <a:rPr lang="zh-TW" altLang="zh-TW" dirty="0"/>
              <a:t>公司所推出的「</a:t>
            </a:r>
            <a:r>
              <a:rPr lang="en-US" altLang="zh-TW" dirty="0">
                <a:solidFill>
                  <a:srgbClr val="FF0066"/>
                </a:solidFill>
              </a:rPr>
              <a:t>GTBX-100</a:t>
            </a:r>
            <a:r>
              <a:rPr lang="zh-TW" altLang="zh-TW" dirty="0">
                <a:solidFill>
                  <a:srgbClr val="FF0066"/>
                </a:solidFill>
              </a:rPr>
              <a:t>全息投影虛擬家庭機器人</a:t>
            </a:r>
            <a:r>
              <a:rPr lang="zh-TW" altLang="zh-TW" dirty="0"/>
              <a:t>」</a:t>
            </a:r>
            <a:r>
              <a:rPr lang="zh-TW" altLang="en-US" dirty="0"/>
              <a:t>。</a:t>
            </a:r>
            <a:r>
              <a:rPr lang="zh-TW" altLang="zh-TW" dirty="0"/>
              <a:t>這個設備會投放出一個虛擬且美麗的女性，使用者可以直接與女機器人來進行對話互動，且還可進一步透過手機</a:t>
            </a:r>
            <a:r>
              <a:rPr lang="en-US" altLang="zh-TW" dirty="0"/>
              <a:t>APP</a:t>
            </a:r>
            <a:r>
              <a:rPr lang="zh-TW" altLang="zh-TW" dirty="0"/>
              <a:t>，設定鬧鐘，讓女機器人來叫使用者起床。此外還可進一步與使用者各類資訊相結合來達到提醒或推薦的作用</a:t>
            </a:r>
            <a:r>
              <a:rPr lang="zh-TW" altLang="en-US" dirty="0"/>
              <a:t>。</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3068960"/>
            <a:ext cx="4051534"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字方塊 5">
            <a:extLst>
              <a:ext uri="{FF2B5EF4-FFF2-40B4-BE49-F238E27FC236}">
                <a16:creationId xmlns:a16="http://schemas.microsoft.com/office/drawing/2014/main" id="{BB4144F7-4C32-6D4A-A635-A289359DBA07}"/>
              </a:ext>
            </a:extLst>
          </p:cNvPr>
          <p:cNvSpPr txBox="1"/>
          <p:nvPr/>
        </p:nvSpPr>
        <p:spPr>
          <a:xfrm>
            <a:off x="971600" y="6237623"/>
            <a:ext cx="5779726" cy="369332"/>
          </a:xfrm>
          <a:prstGeom prst="rect">
            <a:avLst/>
          </a:prstGeom>
          <a:noFill/>
        </p:spPr>
        <p:txBody>
          <a:bodyPr wrap="square">
            <a:spAutoFit/>
          </a:bodyPr>
          <a:lstStyle/>
          <a:p>
            <a:r>
              <a:rPr lang="zh-TW" altLang="en-US" dirty="0"/>
              <a:t>https://www.youtube.com/watch?v=bBOXQz7OHqQ&amp;t=18s</a:t>
            </a:r>
          </a:p>
        </p:txBody>
      </p:sp>
      <p:sp>
        <p:nvSpPr>
          <p:cNvPr id="8" name="文字方塊 7">
            <a:extLst>
              <a:ext uri="{FF2B5EF4-FFF2-40B4-BE49-F238E27FC236}">
                <a16:creationId xmlns:a16="http://schemas.microsoft.com/office/drawing/2014/main" id="{312AA91D-F3F5-574E-B97A-88B334FB42C4}"/>
              </a:ext>
            </a:extLst>
          </p:cNvPr>
          <p:cNvSpPr txBox="1"/>
          <p:nvPr/>
        </p:nvSpPr>
        <p:spPr>
          <a:xfrm>
            <a:off x="974270" y="6534834"/>
            <a:ext cx="5777056" cy="369332"/>
          </a:xfrm>
          <a:prstGeom prst="rect">
            <a:avLst/>
          </a:prstGeom>
          <a:noFill/>
        </p:spPr>
        <p:txBody>
          <a:bodyPr wrap="square">
            <a:spAutoFit/>
          </a:bodyPr>
          <a:lstStyle/>
          <a:p>
            <a:r>
              <a:rPr lang="zh-TW" altLang="en-US" dirty="0"/>
              <a:t>https://www.youtube.com/watch?v=qJ4SkAuY9nE</a:t>
            </a:r>
          </a:p>
        </p:txBody>
      </p:sp>
    </p:spTree>
    <p:extLst>
      <p:ext uri="{BB962C8B-B14F-4D97-AF65-F5344CB8AC3E}">
        <p14:creationId xmlns:p14="http://schemas.microsoft.com/office/powerpoint/2010/main" val="13616753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10.3.2  </a:t>
            </a:r>
            <a:r>
              <a:rPr lang="zh-TW" altLang="zh-TW" sz="2800" dirty="0">
                <a:solidFill>
                  <a:srgbClr val="660066"/>
                </a:solidFill>
                <a:effectLst/>
              </a:rPr>
              <a:t>擴增與虛擬實境</a:t>
            </a:r>
            <a:r>
              <a:rPr lang="en-US" altLang="zh-TW" sz="2800" dirty="0">
                <a:solidFill>
                  <a:srgbClr val="660066"/>
                </a:solidFill>
                <a:effectLst/>
              </a:rPr>
              <a:t>AR/VR</a:t>
            </a:r>
            <a:endParaRPr lang="zh-TW" altLang="en-US" sz="2800" dirty="0"/>
          </a:p>
        </p:txBody>
      </p:sp>
      <p:sp>
        <p:nvSpPr>
          <p:cNvPr id="3" name="內容版面配置區 2"/>
          <p:cNvSpPr>
            <a:spLocks noGrp="1"/>
          </p:cNvSpPr>
          <p:nvPr>
            <p:ph idx="1"/>
          </p:nvPr>
        </p:nvSpPr>
        <p:spPr/>
        <p:txBody>
          <a:bodyPr/>
          <a:lstStyle/>
          <a:p>
            <a:r>
              <a:rPr lang="zh-TW" altLang="zh-TW" dirty="0"/>
              <a:t>「</a:t>
            </a:r>
            <a:r>
              <a:rPr lang="en-US" altLang="zh-TW" dirty="0"/>
              <a:t>Axe Excite - Even Angels Will Fall</a:t>
            </a:r>
            <a:r>
              <a:rPr lang="zh-TW" altLang="zh-TW" dirty="0"/>
              <a:t>」活動</a:t>
            </a:r>
            <a:r>
              <a:rPr lang="zh-TW" altLang="en-US" dirty="0"/>
              <a:t>。</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1628799"/>
            <a:ext cx="5760640" cy="4823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字方塊 5">
            <a:extLst>
              <a:ext uri="{FF2B5EF4-FFF2-40B4-BE49-F238E27FC236}">
                <a16:creationId xmlns:a16="http://schemas.microsoft.com/office/drawing/2014/main" id="{AFC37F98-2382-B140-9475-189FACECBD41}"/>
              </a:ext>
            </a:extLst>
          </p:cNvPr>
          <p:cNvSpPr txBox="1"/>
          <p:nvPr/>
        </p:nvSpPr>
        <p:spPr>
          <a:xfrm>
            <a:off x="683568" y="6534834"/>
            <a:ext cx="6912768" cy="369332"/>
          </a:xfrm>
          <a:prstGeom prst="rect">
            <a:avLst/>
          </a:prstGeom>
          <a:noFill/>
        </p:spPr>
        <p:txBody>
          <a:bodyPr wrap="square">
            <a:spAutoFit/>
          </a:bodyPr>
          <a:lstStyle/>
          <a:p>
            <a:r>
              <a:rPr lang="en-US" altLang="zh-TW" dirty="0">
                <a:hlinkClick r:id="rId3"/>
              </a:rPr>
              <a:t>https://www.youtube.com/watch?v=WRnBHHcdHJQ</a:t>
            </a:r>
            <a:endParaRPr lang="zh-TW" altLang="en-US" dirty="0"/>
          </a:p>
        </p:txBody>
      </p:sp>
    </p:spTree>
    <p:extLst>
      <p:ext uri="{BB962C8B-B14F-4D97-AF65-F5344CB8AC3E}">
        <p14:creationId xmlns:p14="http://schemas.microsoft.com/office/powerpoint/2010/main" val="1814512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10.1</a:t>
            </a:r>
            <a:r>
              <a:rPr lang="zh-TW" altLang="en-US" dirty="0"/>
              <a:t>  </a:t>
            </a:r>
            <a:r>
              <a:rPr lang="zh-TW" altLang="zh-TW" dirty="0">
                <a:effectLst/>
              </a:rPr>
              <a:t>行動商務：無接縫的世界</a:t>
            </a:r>
            <a:endParaRPr lang="zh-TW" altLang="en-US" dirty="0"/>
          </a:p>
        </p:txBody>
      </p:sp>
      <p:sp>
        <p:nvSpPr>
          <p:cNvPr id="3" name="內容版面配置區 2"/>
          <p:cNvSpPr>
            <a:spLocks noGrp="1"/>
          </p:cNvSpPr>
          <p:nvPr>
            <p:ph idx="1"/>
          </p:nvPr>
        </p:nvSpPr>
        <p:spPr/>
        <p:txBody>
          <a:bodyPr>
            <a:normAutofit fontScale="92500"/>
          </a:bodyPr>
          <a:lstStyle/>
          <a:p>
            <a:r>
              <a:rPr lang="zh-TW" altLang="zh-TW" dirty="0"/>
              <a:t>第一個範例是知名的速食餐飲名店 ── 漢堡王</a:t>
            </a:r>
            <a:r>
              <a:rPr lang="en-US" altLang="zh-TW" dirty="0"/>
              <a:t> (Burger King) </a:t>
            </a:r>
            <a:r>
              <a:rPr lang="zh-TW" altLang="zh-TW" dirty="0"/>
              <a:t>在</a:t>
            </a:r>
            <a:r>
              <a:rPr lang="en-US" altLang="zh-TW" dirty="0">
                <a:highlight>
                  <a:srgbClr val="FFFF00"/>
                </a:highlight>
              </a:rPr>
              <a:t>2012</a:t>
            </a:r>
            <a:r>
              <a:rPr lang="zh-TW" altLang="zh-TW" dirty="0">
                <a:highlight>
                  <a:srgbClr val="FFFF00"/>
                </a:highlight>
              </a:rPr>
              <a:t>年夏季所推出的「西南火烤堡」廣告與行銷企劃活動</a:t>
            </a:r>
            <a:r>
              <a:rPr lang="zh-TW" altLang="zh-TW" dirty="0"/>
              <a:t>。過去在戶外進行大型廣告活動，效果雖然是好的，因為顏色鮮艷且具創意的大型看板，放在人潮洶湧的地方，自然能吸引許多人佇足觀看廣告的內容。但戶外廣告較令人遺憾的地方是，如果消費者對該活動有興趣時，這時消費者便會開始搜尋或取得活動的更多相關資料。通常廣告看板上也會寫上與活動相關的網址、電子郵件信箱</a:t>
            </a:r>
            <a:r>
              <a:rPr lang="en-US" altLang="zh-TW" dirty="0"/>
              <a:t> (e-mail) </a:t>
            </a:r>
            <a:r>
              <a:rPr lang="zh-TW" altLang="zh-TW" dirty="0"/>
              <a:t>或活動電話號碼讓消費者來收集更多資料，但最大的問題是，如果要輸入網址或收發電子郵件的話，身在戶外的使用者必須回到家中或公司使用桌上型電腦，通常公司與家中也會有網際網路可以使用，但使用者通常返回家中或公司還需一段時間，搞不好回去之後就忘記要查詢她看到的活動資訊。</a:t>
            </a:r>
            <a:endParaRPr lang="zh-TW" altLang="en-US" dirty="0"/>
          </a:p>
        </p:txBody>
      </p:sp>
    </p:spTree>
    <p:extLst>
      <p:ext uri="{BB962C8B-B14F-4D97-AF65-F5344CB8AC3E}">
        <p14:creationId xmlns:p14="http://schemas.microsoft.com/office/powerpoint/2010/main" val="31452125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10.3.2  </a:t>
            </a:r>
            <a:r>
              <a:rPr lang="zh-TW" altLang="zh-TW" sz="2800" dirty="0">
                <a:solidFill>
                  <a:srgbClr val="660066"/>
                </a:solidFill>
                <a:effectLst/>
              </a:rPr>
              <a:t>擴增與虛擬實境</a:t>
            </a:r>
            <a:r>
              <a:rPr lang="en-US" altLang="zh-TW" sz="2800" dirty="0">
                <a:solidFill>
                  <a:srgbClr val="660066"/>
                </a:solidFill>
                <a:effectLst/>
              </a:rPr>
              <a:t>AR/VR</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zh-TW" altLang="zh-TW" dirty="0"/>
              <a:t>在英國倫敦的維多利亞火車站進行了「擴增實境」互動體驗。在火車站內人來人往的地面上貼有</a:t>
            </a:r>
            <a:r>
              <a:rPr lang="en-US" altLang="zh-TW" dirty="0"/>
              <a:t>Axe Excite</a:t>
            </a:r>
            <a:r>
              <a:rPr lang="zh-TW" altLang="zh-TW" dirty="0"/>
              <a:t>的貼紙，只要往來的遊客站在這張貼紙上面，正前方顯示火車時刻的大型顯示幕就會呈現出該名遊客與墜落的天使，並彼此進行互動。</a:t>
            </a:r>
            <a:endParaRPr lang="zh-TW" altLang="en-US" dirty="0"/>
          </a:p>
        </p:txBody>
      </p:sp>
    </p:spTree>
    <p:extLst>
      <p:ext uri="{BB962C8B-B14F-4D97-AF65-F5344CB8AC3E}">
        <p14:creationId xmlns:p14="http://schemas.microsoft.com/office/powerpoint/2010/main" val="13108396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10.3.2  </a:t>
            </a:r>
            <a:r>
              <a:rPr lang="zh-TW" altLang="zh-TW" sz="2800" dirty="0">
                <a:solidFill>
                  <a:srgbClr val="660066"/>
                </a:solidFill>
                <a:effectLst/>
              </a:rPr>
              <a:t>擴增與虛擬實境</a:t>
            </a:r>
            <a:r>
              <a:rPr lang="en-US" altLang="zh-TW" sz="2800" dirty="0">
                <a:solidFill>
                  <a:srgbClr val="660066"/>
                </a:solidFill>
                <a:effectLst/>
              </a:rPr>
              <a:t>AR/VR</a:t>
            </a:r>
            <a:endParaRPr lang="zh-TW" altLang="en-US" sz="2800" dirty="0"/>
          </a:p>
        </p:txBody>
      </p:sp>
      <p:sp>
        <p:nvSpPr>
          <p:cNvPr id="4" name="內容版面配置區 3"/>
          <p:cNvSpPr>
            <a:spLocks noGrp="1"/>
          </p:cNvSpPr>
          <p:nvPr>
            <p:ph idx="1"/>
          </p:nvPr>
        </p:nvSpPr>
        <p:spPr/>
        <p:txBody>
          <a:bodyPr/>
          <a:lstStyle/>
          <a:p>
            <a:endParaRPr lang="zh-TW" altLang="en-US"/>
          </a:p>
        </p:txBody>
      </p:sp>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3879" y="1054869"/>
            <a:ext cx="5776241" cy="4822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字方塊 4">
            <a:extLst>
              <a:ext uri="{FF2B5EF4-FFF2-40B4-BE49-F238E27FC236}">
                <a16:creationId xmlns:a16="http://schemas.microsoft.com/office/drawing/2014/main" id="{ED4E3E86-9B91-9746-A9AA-6C85B31D2760}"/>
              </a:ext>
            </a:extLst>
          </p:cNvPr>
          <p:cNvSpPr txBox="1"/>
          <p:nvPr/>
        </p:nvSpPr>
        <p:spPr>
          <a:xfrm>
            <a:off x="1403648" y="6453336"/>
            <a:ext cx="5616624" cy="369332"/>
          </a:xfrm>
          <a:prstGeom prst="rect">
            <a:avLst/>
          </a:prstGeom>
          <a:noFill/>
        </p:spPr>
        <p:txBody>
          <a:bodyPr wrap="square">
            <a:spAutoFit/>
          </a:bodyPr>
          <a:lstStyle/>
          <a:p>
            <a:r>
              <a:rPr lang="en-US" altLang="zh-TW" dirty="0">
                <a:hlinkClick r:id="rId4"/>
              </a:rPr>
              <a:t>https://www.youtube.com/watch?v=I4tvqalREho</a:t>
            </a:r>
            <a:endParaRPr lang="zh-TW" altLang="en-US" dirty="0"/>
          </a:p>
        </p:txBody>
      </p:sp>
    </p:spTree>
    <p:extLst>
      <p:ext uri="{BB962C8B-B14F-4D97-AF65-F5344CB8AC3E}">
        <p14:creationId xmlns:p14="http://schemas.microsoft.com/office/powerpoint/2010/main" val="5255380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10.3.2  </a:t>
            </a:r>
            <a:r>
              <a:rPr lang="zh-TW" altLang="zh-TW" sz="2800" dirty="0">
                <a:solidFill>
                  <a:srgbClr val="660066"/>
                </a:solidFill>
                <a:effectLst/>
              </a:rPr>
              <a:t>擴增與虛擬實境</a:t>
            </a:r>
            <a:r>
              <a:rPr lang="en-US" altLang="zh-TW" sz="2800" dirty="0">
                <a:solidFill>
                  <a:srgbClr val="660066"/>
                </a:solidFill>
                <a:effectLst/>
              </a:rPr>
              <a:t>AR/VR</a:t>
            </a:r>
            <a:endParaRPr lang="zh-TW" altLang="en-US" sz="2800" dirty="0">
              <a:solidFill>
                <a:srgbClr val="660066"/>
              </a:solidFill>
            </a:endParaRPr>
          </a:p>
        </p:txBody>
      </p:sp>
      <p:sp>
        <p:nvSpPr>
          <p:cNvPr id="4" name="內容版面配置區 3"/>
          <p:cNvSpPr>
            <a:spLocks noGrp="1"/>
          </p:cNvSpPr>
          <p:nvPr>
            <p:ph idx="1"/>
          </p:nvPr>
        </p:nvSpPr>
        <p:spPr/>
        <p:txBody>
          <a:bodyPr/>
          <a:lstStyle/>
          <a:p>
            <a:endParaRPr lang="zh-TW" altLang="en-US"/>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954238"/>
            <a:ext cx="6170309"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字方塊 5">
            <a:extLst>
              <a:ext uri="{FF2B5EF4-FFF2-40B4-BE49-F238E27FC236}">
                <a16:creationId xmlns:a16="http://schemas.microsoft.com/office/drawing/2014/main" id="{C5C086C5-DE75-EA4B-BDA6-0225AEE5FFCE}"/>
              </a:ext>
            </a:extLst>
          </p:cNvPr>
          <p:cNvSpPr txBox="1"/>
          <p:nvPr/>
        </p:nvSpPr>
        <p:spPr>
          <a:xfrm>
            <a:off x="1199418" y="6479826"/>
            <a:ext cx="5532821" cy="369332"/>
          </a:xfrm>
          <a:prstGeom prst="rect">
            <a:avLst/>
          </a:prstGeom>
          <a:noFill/>
        </p:spPr>
        <p:txBody>
          <a:bodyPr wrap="square">
            <a:spAutoFit/>
          </a:bodyPr>
          <a:lstStyle/>
          <a:p>
            <a:r>
              <a:rPr lang="zh-TW" altLang="en-US" dirty="0"/>
              <a:t>https://www.youtube.com/watch?v=xzbRqENGjS0</a:t>
            </a:r>
          </a:p>
        </p:txBody>
      </p:sp>
    </p:spTree>
    <p:extLst>
      <p:ext uri="{BB962C8B-B14F-4D97-AF65-F5344CB8AC3E}">
        <p14:creationId xmlns:p14="http://schemas.microsoft.com/office/powerpoint/2010/main" val="13108396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10.3.3  </a:t>
            </a:r>
            <a:r>
              <a:rPr lang="zh-TW" altLang="zh-TW" sz="2800" dirty="0">
                <a:solidFill>
                  <a:srgbClr val="660066"/>
                </a:solidFill>
                <a:effectLst/>
              </a:rPr>
              <a:t>適地性服務</a:t>
            </a:r>
            <a:r>
              <a:rPr lang="en-US" altLang="zh-TW" sz="2800" dirty="0">
                <a:solidFill>
                  <a:srgbClr val="660066"/>
                </a:solidFill>
                <a:effectLst/>
              </a:rPr>
              <a:t>LBS</a:t>
            </a:r>
            <a:endParaRPr lang="zh-TW" altLang="en-US" sz="2800" dirty="0">
              <a:solidFill>
                <a:srgbClr val="660066"/>
              </a:solidFill>
            </a:endParaRPr>
          </a:p>
        </p:txBody>
      </p:sp>
      <p:sp>
        <p:nvSpPr>
          <p:cNvPr id="3" name="內容版面配置區 2"/>
          <p:cNvSpPr>
            <a:spLocks noGrp="1"/>
          </p:cNvSpPr>
          <p:nvPr>
            <p:ph idx="1"/>
          </p:nvPr>
        </p:nvSpPr>
        <p:spPr>
          <a:xfrm>
            <a:off x="467544" y="980728"/>
            <a:ext cx="8424936" cy="4608512"/>
          </a:xfrm>
        </p:spPr>
        <p:txBody>
          <a:bodyPr/>
          <a:lstStyle/>
          <a:p>
            <a:r>
              <a:rPr lang="en-US" altLang="zh-TW" dirty="0"/>
              <a:t>LBS</a:t>
            </a:r>
            <a:r>
              <a:rPr lang="zh-TW" altLang="zh-TW" dirty="0"/>
              <a:t>也就是「</a:t>
            </a:r>
            <a:r>
              <a:rPr lang="zh-TW" altLang="zh-TW" dirty="0">
                <a:solidFill>
                  <a:srgbClr val="003300"/>
                </a:solidFill>
              </a:rPr>
              <a:t>適地性服務</a:t>
            </a:r>
            <a:r>
              <a:rPr lang="en-US" altLang="zh-TW" dirty="0">
                <a:solidFill>
                  <a:srgbClr val="003300"/>
                </a:solidFill>
              </a:rPr>
              <a:t> (location-based service)</a:t>
            </a:r>
            <a:r>
              <a:rPr lang="zh-TW" altLang="zh-TW" dirty="0"/>
              <a:t>」的縮寫，</a:t>
            </a:r>
            <a:r>
              <a:rPr lang="en-US" altLang="zh-TW" dirty="0"/>
              <a:t>LBS</a:t>
            </a:r>
            <a:r>
              <a:rPr lang="zh-TW" altLang="zh-TW" dirty="0"/>
              <a:t>主要目的就是利用行動設備來提供使用者定位以及周邊相關的資訊服務。</a:t>
            </a:r>
            <a:r>
              <a:rPr lang="en-US" altLang="zh-TW" dirty="0"/>
              <a:t>LBS</a:t>
            </a:r>
            <a:r>
              <a:rPr lang="zh-TW" altLang="zh-TW" dirty="0"/>
              <a:t>最常見的就是商圈資訊的應用</a:t>
            </a:r>
            <a:r>
              <a:rPr lang="zh-TW" altLang="en-US" dirty="0"/>
              <a:t>。</a:t>
            </a:r>
            <a:endParaRPr lang="en-US" altLang="zh-TW" dirty="0"/>
          </a:p>
          <a:p>
            <a:r>
              <a:rPr lang="zh-TW" altLang="zh-TW" dirty="0"/>
              <a:t>第一個</a:t>
            </a:r>
            <a:r>
              <a:rPr lang="en-US" altLang="zh-TW" dirty="0"/>
              <a:t>LBS</a:t>
            </a:r>
            <a:r>
              <a:rPr lang="zh-TW" altLang="zh-TW" dirty="0"/>
              <a:t>範例就是</a:t>
            </a:r>
            <a:r>
              <a:rPr lang="en-US" altLang="zh-TW" dirty="0"/>
              <a:t>2016</a:t>
            </a:r>
            <a:r>
              <a:rPr lang="zh-TW" altLang="zh-TW" dirty="0"/>
              <a:t>年爆紅的「神奇寶貝寶可夢</a:t>
            </a:r>
            <a:r>
              <a:rPr lang="en-US" altLang="zh-TW" dirty="0"/>
              <a:t>GO (</a:t>
            </a:r>
            <a:r>
              <a:rPr lang="en-US" altLang="zh-TW" dirty="0" err="1"/>
              <a:t>Pokemon</a:t>
            </a:r>
            <a:r>
              <a:rPr lang="en-US" altLang="zh-TW" dirty="0"/>
              <a:t> Go)</a:t>
            </a:r>
            <a:r>
              <a:rPr lang="zh-TW" altLang="zh-TW" dirty="0"/>
              <a:t>」。日本卡通神奇寶貝皮卡丘等口袋怪物與來自真空鎮的小志相依為伴，四處收服更多神奇寶貝，且希望能夠跟志同道合的夥伴們互相鍛鍊戰鬥，這樣的故事吸引了世界成千上萬人的觀賞。</a:t>
            </a:r>
            <a:endParaRPr lang="zh-TW" altLang="en-US" dirty="0"/>
          </a:p>
        </p:txBody>
      </p:sp>
      <p:sp>
        <p:nvSpPr>
          <p:cNvPr id="5" name="文字方塊 4">
            <a:extLst>
              <a:ext uri="{FF2B5EF4-FFF2-40B4-BE49-F238E27FC236}">
                <a16:creationId xmlns:a16="http://schemas.microsoft.com/office/drawing/2014/main" id="{649DDC03-A5BB-9042-999F-B4C028DF9427}"/>
              </a:ext>
            </a:extLst>
          </p:cNvPr>
          <p:cNvSpPr txBox="1"/>
          <p:nvPr/>
        </p:nvSpPr>
        <p:spPr>
          <a:xfrm>
            <a:off x="1259632" y="5881501"/>
            <a:ext cx="5760640" cy="369332"/>
          </a:xfrm>
          <a:prstGeom prst="rect">
            <a:avLst/>
          </a:prstGeom>
          <a:noFill/>
        </p:spPr>
        <p:txBody>
          <a:bodyPr wrap="square">
            <a:spAutoFit/>
          </a:bodyPr>
          <a:lstStyle/>
          <a:p>
            <a:r>
              <a:rPr lang="en-US" altLang="zh-TW" dirty="0">
                <a:hlinkClick r:id="rId2"/>
              </a:rPr>
              <a:t>https://www.youtube.com/watch?v=2sj2iQyBTQs</a:t>
            </a:r>
            <a:endParaRPr lang="zh-TW" altLang="en-US" dirty="0"/>
          </a:p>
        </p:txBody>
      </p:sp>
    </p:spTree>
    <p:extLst>
      <p:ext uri="{BB962C8B-B14F-4D97-AF65-F5344CB8AC3E}">
        <p14:creationId xmlns:p14="http://schemas.microsoft.com/office/powerpoint/2010/main" val="13108396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10.3.3  </a:t>
            </a:r>
            <a:r>
              <a:rPr lang="zh-TW" altLang="zh-TW" sz="2800" dirty="0">
                <a:solidFill>
                  <a:srgbClr val="660066"/>
                </a:solidFill>
                <a:effectLst/>
              </a:rPr>
              <a:t>適地性服務</a:t>
            </a:r>
            <a:r>
              <a:rPr lang="en-US" altLang="zh-TW" sz="2800" dirty="0">
                <a:solidFill>
                  <a:srgbClr val="660066"/>
                </a:solidFill>
                <a:effectLst/>
              </a:rPr>
              <a:t>LBS</a:t>
            </a:r>
            <a:endParaRPr lang="zh-TW" altLang="en-US" sz="2800" dirty="0">
              <a:solidFill>
                <a:srgbClr val="660066"/>
              </a:solidFill>
            </a:endParaRPr>
          </a:p>
        </p:txBody>
      </p:sp>
      <p:sp>
        <p:nvSpPr>
          <p:cNvPr id="4" name="內容版面配置區 3"/>
          <p:cNvSpPr>
            <a:spLocks noGrp="1"/>
          </p:cNvSpPr>
          <p:nvPr>
            <p:ph idx="1"/>
          </p:nvPr>
        </p:nvSpPr>
        <p:spPr/>
        <p:txBody>
          <a:bodyPr/>
          <a:lstStyle/>
          <a:p>
            <a:endParaRPr lang="zh-TW" altLang="en-US"/>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484784"/>
            <a:ext cx="5914538" cy="4032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08396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10.3.3  </a:t>
            </a:r>
            <a:r>
              <a:rPr lang="zh-TW" altLang="zh-TW" sz="2800" dirty="0">
                <a:solidFill>
                  <a:srgbClr val="660066"/>
                </a:solidFill>
                <a:effectLst/>
              </a:rPr>
              <a:t>適地性服務</a:t>
            </a:r>
            <a:r>
              <a:rPr lang="en-US" altLang="zh-TW" sz="2800" dirty="0">
                <a:solidFill>
                  <a:srgbClr val="660066"/>
                </a:solidFill>
                <a:effectLst/>
              </a:rPr>
              <a:t>LBS</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zh-TW" altLang="zh-TW" dirty="0"/>
              <a:t>隨著玩家不斷收服神奇寶貝並增加積分或等級外，</a:t>
            </a:r>
            <a:r>
              <a:rPr lang="en-US" altLang="zh-TW" dirty="0" err="1"/>
              <a:t>Pokemon</a:t>
            </a:r>
            <a:r>
              <a:rPr lang="en-US" altLang="zh-TW" dirty="0"/>
              <a:t> Go</a:t>
            </a:r>
            <a:r>
              <a:rPr lang="zh-TW" altLang="zh-TW" dirty="0"/>
              <a:t>平臺也會隨時釋放出稀有的神奇寶貝，不定時的於許多地方釋放出並吸引玩家前往收服之。此舉真的很令人瘋狂，就跟搶購限定商品一樣，許多玩家知道有稀有神奇寶貝時，爭先恐後前往捕捉，大量的玩家一起在街上奔跑，也形成了一種相當奇特且有趣的現象</a:t>
            </a:r>
            <a:r>
              <a:rPr lang="zh-TW" altLang="en-US" dirty="0"/>
              <a:t>。</a:t>
            </a:r>
          </a:p>
        </p:txBody>
      </p:sp>
    </p:spTree>
    <p:extLst>
      <p:ext uri="{BB962C8B-B14F-4D97-AF65-F5344CB8AC3E}">
        <p14:creationId xmlns:p14="http://schemas.microsoft.com/office/powerpoint/2010/main" val="13108396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10.3.3  </a:t>
            </a:r>
            <a:r>
              <a:rPr lang="zh-TW" altLang="zh-TW" sz="2800" dirty="0">
                <a:solidFill>
                  <a:srgbClr val="660066"/>
                </a:solidFill>
                <a:effectLst/>
              </a:rPr>
              <a:t>適地性服務</a:t>
            </a:r>
            <a:r>
              <a:rPr lang="en-US" altLang="zh-TW" sz="2800" dirty="0">
                <a:solidFill>
                  <a:srgbClr val="660066"/>
                </a:solidFill>
                <a:effectLst/>
              </a:rPr>
              <a:t>LBS</a:t>
            </a:r>
            <a:endParaRPr lang="zh-TW" altLang="en-US" sz="2800" dirty="0">
              <a:solidFill>
                <a:srgbClr val="660066"/>
              </a:solidFill>
            </a:endParaRPr>
          </a:p>
        </p:txBody>
      </p:sp>
      <p:sp>
        <p:nvSpPr>
          <p:cNvPr id="4" name="內容版面配置區 3"/>
          <p:cNvSpPr>
            <a:spLocks noGrp="1"/>
          </p:cNvSpPr>
          <p:nvPr>
            <p:ph idx="1"/>
          </p:nvPr>
        </p:nvSpPr>
        <p:spPr/>
        <p:txBody>
          <a:bodyPr/>
          <a:lstStyle/>
          <a:p>
            <a:endParaRPr lang="zh-TW" altLang="en-US"/>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9652" y="1700808"/>
            <a:ext cx="7122748" cy="395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字方塊 5">
            <a:extLst>
              <a:ext uri="{FF2B5EF4-FFF2-40B4-BE49-F238E27FC236}">
                <a16:creationId xmlns:a16="http://schemas.microsoft.com/office/drawing/2014/main" id="{11502EDF-2246-9247-B74C-32DD715C0554}"/>
              </a:ext>
            </a:extLst>
          </p:cNvPr>
          <p:cNvSpPr txBox="1"/>
          <p:nvPr/>
        </p:nvSpPr>
        <p:spPr>
          <a:xfrm>
            <a:off x="971600" y="6453336"/>
            <a:ext cx="5256584" cy="369332"/>
          </a:xfrm>
          <a:prstGeom prst="rect">
            <a:avLst/>
          </a:prstGeom>
          <a:noFill/>
        </p:spPr>
        <p:txBody>
          <a:bodyPr wrap="square">
            <a:spAutoFit/>
          </a:bodyPr>
          <a:lstStyle/>
          <a:p>
            <a:r>
              <a:rPr lang="en-US" altLang="zh-TW" dirty="0">
                <a:hlinkClick r:id="rId3"/>
              </a:rPr>
              <a:t>https://www.youtube.com/watch?v=HAQh-_nFH-s</a:t>
            </a:r>
            <a:endParaRPr lang="zh-TW" altLang="en-US" dirty="0"/>
          </a:p>
        </p:txBody>
      </p:sp>
    </p:spTree>
    <p:extLst>
      <p:ext uri="{BB962C8B-B14F-4D97-AF65-F5344CB8AC3E}">
        <p14:creationId xmlns:p14="http://schemas.microsoft.com/office/powerpoint/2010/main" val="38879477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10.3.3  </a:t>
            </a:r>
            <a:r>
              <a:rPr lang="zh-TW" altLang="zh-TW" sz="2800" dirty="0">
                <a:solidFill>
                  <a:srgbClr val="660066"/>
                </a:solidFill>
                <a:effectLst/>
              </a:rPr>
              <a:t>適地性服務</a:t>
            </a:r>
            <a:r>
              <a:rPr lang="en-US" altLang="zh-TW" sz="2800" dirty="0">
                <a:solidFill>
                  <a:srgbClr val="660066"/>
                </a:solidFill>
                <a:effectLst/>
              </a:rPr>
              <a:t>LBS</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zh-TW" altLang="zh-TW" dirty="0"/>
              <a:t>第二個</a:t>
            </a:r>
            <a:r>
              <a:rPr lang="en-US" altLang="zh-TW" dirty="0"/>
              <a:t>LBS</a:t>
            </a:r>
            <a:r>
              <a:rPr lang="zh-TW" altLang="zh-TW" dirty="0"/>
              <a:t>範例為「</a:t>
            </a:r>
            <a:r>
              <a:rPr lang="en-US" altLang="zh-TW" dirty="0"/>
              <a:t>New Balance Urban Dash</a:t>
            </a:r>
            <a:r>
              <a:rPr lang="zh-TW" altLang="zh-TW" dirty="0"/>
              <a:t>」。</a:t>
            </a:r>
            <a:r>
              <a:rPr lang="en-US" altLang="zh-TW" dirty="0"/>
              <a:t>New Balance</a:t>
            </a:r>
            <a:r>
              <a:rPr lang="zh-TW" altLang="zh-TW" dirty="0"/>
              <a:t>是全球知名的運動鞋品牌，</a:t>
            </a:r>
            <a:r>
              <a:rPr lang="en-US" altLang="zh-TW" dirty="0"/>
              <a:t>2011</a:t>
            </a:r>
            <a:r>
              <a:rPr lang="zh-TW" altLang="zh-TW" dirty="0"/>
              <a:t>年為了宣傳在紐約的首間旗艦店，於是</a:t>
            </a:r>
            <a:r>
              <a:rPr lang="en-US" altLang="zh-TW" dirty="0"/>
              <a:t>New Balance</a:t>
            </a:r>
            <a:r>
              <a:rPr lang="zh-TW" altLang="zh-TW" dirty="0"/>
              <a:t>想到利用智慧型手機</a:t>
            </a:r>
            <a:r>
              <a:rPr lang="en-US" altLang="zh-TW" dirty="0"/>
              <a:t>APP</a:t>
            </a:r>
            <a:r>
              <a:rPr lang="zh-TW" altLang="zh-TW" dirty="0"/>
              <a:t>及</a:t>
            </a:r>
            <a:r>
              <a:rPr lang="en-US" altLang="zh-TW" dirty="0"/>
              <a:t>LBS</a:t>
            </a:r>
            <a:r>
              <a:rPr lang="zh-TW" altLang="zh-TW" dirty="0"/>
              <a:t>的互動競爭遊戲做為號召，吸引消費者參加活動並廣為行銷。</a:t>
            </a:r>
            <a:endParaRPr lang="zh-TW" alt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5159" y="2996952"/>
            <a:ext cx="5699925" cy="3456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79477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10.3.3  </a:t>
            </a:r>
            <a:r>
              <a:rPr lang="zh-TW" altLang="zh-TW" sz="2800" dirty="0">
                <a:solidFill>
                  <a:srgbClr val="660066"/>
                </a:solidFill>
                <a:effectLst/>
              </a:rPr>
              <a:t>適地性服務</a:t>
            </a:r>
            <a:r>
              <a:rPr lang="en-US" altLang="zh-TW" sz="2800" dirty="0">
                <a:solidFill>
                  <a:srgbClr val="660066"/>
                </a:solidFill>
                <a:effectLst/>
              </a:rPr>
              <a:t>LBS</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zh-TW" altLang="zh-TW" dirty="0"/>
              <a:t>「</a:t>
            </a:r>
            <a:r>
              <a:rPr lang="en-US" altLang="zh-TW" dirty="0"/>
              <a:t>New Balance Urban Dash</a:t>
            </a:r>
            <a:r>
              <a:rPr lang="zh-TW" altLang="zh-TW" dirty="0"/>
              <a:t>」活動在一般上班日，每天有</a:t>
            </a:r>
            <a:r>
              <a:rPr lang="en-US" altLang="zh-TW" dirty="0"/>
              <a:t>20</a:t>
            </a:r>
            <a:r>
              <a:rPr lang="zh-TW" altLang="zh-TW" dirty="0"/>
              <a:t>根</a:t>
            </a:r>
            <a:r>
              <a:rPr lang="en-US" altLang="zh-TW" dirty="0"/>
              <a:t>Batons</a:t>
            </a:r>
            <a:r>
              <a:rPr lang="zh-TW" altLang="zh-TW" dirty="0"/>
              <a:t>出現於紐約街頭，到了週末或假日則有</a:t>
            </a:r>
            <a:r>
              <a:rPr lang="en-US" altLang="zh-TW" dirty="0"/>
              <a:t>30</a:t>
            </a:r>
            <a:r>
              <a:rPr lang="zh-TW" altLang="zh-TW" dirty="0"/>
              <a:t>根</a:t>
            </a:r>
            <a:r>
              <a:rPr lang="en-US" altLang="zh-TW" dirty="0"/>
              <a:t>Batons</a:t>
            </a:r>
            <a:r>
              <a:rPr lang="zh-TW" altLang="zh-TW" dirty="0"/>
              <a:t>。「</a:t>
            </a:r>
            <a:r>
              <a:rPr lang="en-US" altLang="zh-TW" dirty="0"/>
              <a:t>New Balance Urban Dash</a:t>
            </a:r>
            <a:r>
              <a:rPr lang="zh-TW" altLang="zh-TW" dirty="0"/>
              <a:t>」這項活動巧妙的利用了商圈與定位功能，加上了遊戲與競賽的元素，讓許多人眼睛為之一亮，深感趣味。在競賽者參加遊戲的同時，也把</a:t>
            </a:r>
            <a:r>
              <a:rPr lang="en-US" altLang="zh-TW" dirty="0"/>
              <a:t>New Balance</a:t>
            </a:r>
            <a:r>
              <a:rPr lang="zh-TW" altLang="zh-TW" dirty="0"/>
              <a:t>運動鞋及新開的紐約旗艦店綿綿不絕與廣泛的宣傳出去。</a:t>
            </a:r>
            <a:endParaRPr lang="en-US" altLang="zh-TW" dirty="0"/>
          </a:p>
        </p:txBody>
      </p:sp>
      <p:sp>
        <p:nvSpPr>
          <p:cNvPr id="5" name="文字方塊 4">
            <a:extLst>
              <a:ext uri="{FF2B5EF4-FFF2-40B4-BE49-F238E27FC236}">
                <a16:creationId xmlns:a16="http://schemas.microsoft.com/office/drawing/2014/main" id="{01E66FD1-190D-814C-8CB4-44E8007702CC}"/>
              </a:ext>
            </a:extLst>
          </p:cNvPr>
          <p:cNvSpPr txBox="1"/>
          <p:nvPr/>
        </p:nvSpPr>
        <p:spPr>
          <a:xfrm>
            <a:off x="1547664" y="6418202"/>
            <a:ext cx="5832648" cy="369332"/>
          </a:xfrm>
          <a:prstGeom prst="rect">
            <a:avLst/>
          </a:prstGeom>
          <a:noFill/>
        </p:spPr>
        <p:txBody>
          <a:bodyPr wrap="square">
            <a:spAutoFit/>
          </a:bodyPr>
          <a:lstStyle/>
          <a:p>
            <a:r>
              <a:rPr lang="en-US" altLang="zh-TW" dirty="0">
                <a:hlinkClick r:id="rId2"/>
              </a:rPr>
              <a:t>https://www.youtube.com/watch?v=AqgkCli2OZM</a:t>
            </a:r>
            <a:endParaRPr lang="zh-TW" altLang="en-US" dirty="0"/>
          </a:p>
        </p:txBody>
      </p:sp>
    </p:spTree>
    <p:extLst>
      <p:ext uri="{BB962C8B-B14F-4D97-AF65-F5344CB8AC3E}">
        <p14:creationId xmlns:p14="http://schemas.microsoft.com/office/powerpoint/2010/main" val="38879477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10.3.3  </a:t>
            </a:r>
            <a:r>
              <a:rPr lang="zh-TW" altLang="zh-TW" sz="2800" dirty="0">
                <a:solidFill>
                  <a:srgbClr val="660066"/>
                </a:solidFill>
                <a:effectLst/>
              </a:rPr>
              <a:t>適地性服務</a:t>
            </a:r>
            <a:r>
              <a:rPr lang="en-US" altLang="zh-TW" sz="2800" dirty="0">
                <a:solidFill>
                  <a:srgbClr val="660066"/>
                </a:solidFill>
                <a:effectLst/>
              </a:rPr>
              <a:t>LBS</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ja-JP" altLang="zh-TW" dirty="0"/>
              <a:t>第三個</a:t>
            </a:r>
            <a:r>
              <a:rPr lang="en-US" altLang="zh-TW" dirty="0"/>
              <a:t>LBS</a:t>
            </a:r>
            <a:r>
              <a:rPr lang="ja-JP" altLang="zh-TW" dirty="0"/>
              <a:t>應用的範例，名稱為「ケータイ国盗り合戦」，翻成中文為「國土佔領合戰手機遊戲」。這個</a:t>
            </a:r>
            <a:r>
              <a:rPr lang="en-US" altLang="zh-TW" dirty="0"/>
              <a:t>LBS</a:t>
            </a:r>
            <a:r>
              <a:rPr lang="ja-JP" altLang="zh-TW" dirty="0"/>
              <a:t>遊戲主要係由日本的マピオン公司所開發的</a:t>
            </a:r>
            <a:r>
              <a:rPr lang="en-US" altLang="zh-TW" dirty="0"/>
              <a:t>LBS</a:t>
            </a:r>
            <a:r>
              <a:rPr lang="ja-JP" altLang="zh-TW" dirty="0"/>
              <a:t>手機遊戲，其基本精神其實就是「打卡」。</a:t>
            </a:r>
            <a:endParaRPr lang="zh-TW" altLang="en-US" dirty="0"/>
          </a:p>
          <a:p>
            <a:endParaRPr lang="zh-TW" altLang="en-US"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2996952"/>
            <a:ext cx="4828366"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7947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10.1</a:t>
            </a:r>
            <a:r>
              <a:rPr lang="zh-TW" altLang="en-US" dirty="0"/>
              <a:t>  </a:t>
            </a:r>
            <a:r>
              <a:rPr lang="zh-TW" altLang="zh-TW" dirty="0">
                <a:effectLst/>
              </a:rPr>
              <a:t>行動商務：無接縫的世界</a:t>
            </a:r>
            <a:endParaRPr lang="zh-TW" altLang="en-US" dirty="0"/>
          </a:p>
        </p:txBody>
      </p:sp>
      <p:sp>
        <p:nvSpPr>
          <p:cNvPr id="3" name="內容版面配置區 2"/>
          <p:cNvSpPr>
            <a:spLocks noGrp="1"/>
          </p:cNvSpPr>
          <p:nvPr>
            <p:ph idx="1"/>
          </p:nvPr>
        </p:nvSpPr>
        <p:spPr/>
        <p:txBody>
          <a:bodyPr/>
          <a:lstStyle/>
          <a:p>
            <a:r>
              <a:rPr lang="zh-TW" altLang="zh-TW" dirty="0"/>
              <a:t>今日的智慧型手機功能已經不只是講電話而已，智慧型手機就是一部小型的行動電腦，且可以無線上網的地方也愈來愈多。</a:t>
            </a:r>
            <a:endParaRPr lang="zh-TW" alt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3" y="2204864"/>
            <a:ext cx="5071421" cy="4176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字方塊 5">
            <a:extLst>
              <a:ext uri="{FF2B5EF4-FFF2-40B4-BE49-F238E27FC236}">
                <a16:creationId xmlns:a16="http://schemas.microsoft.com/office/drawing/2014/main" id="{F0F9B1F4-41BF-534D-83E5-2794A494A515}"/>
              </a:ext>
            </a:extLst>
          </p:cNvPr>
          <p:cNvSpPr txBox="1"/>
          <p:nvPr/>
        </p:nvSpPr>
        <p:spPr>
          <a:xfrm>
            <a:off x="1043608" y="6469139"/>
            <a:ext cx="5472608" cy="369332"/>
          </a:xfrm>
          <a:prstGeom prst="rect">
            <a:avLst/>
          </a:prstGeom>
          <a:noFill/>
        </p:spPr>
        <p:txBody>
          <a:bodyPr wrap="square">
            <a:spAutoFit/>
          </a:bodyPr>
          <a:lstStyle/>
          <a:p>
            <a:r>
              <a:rPr lang="en-US" altLang="zh-TW" dirty="0"/>
              <a:t>https://</a:t>
            </a:r>
            <a:r>
              <a:rPr lang="en-US" altLang="zh-TW" dirty="0" err="1"/>
              <a:t>www.youtube.com</a:t>
            </a:r>
            <a:r>
              <a:rPr lang="en-US" altLang="zh-TW" dirty="0"/>
              <a:t>/</a:t>
            </a:r>
            <a:r>
              <a:rPr lang="en-US" altLang="zh-TW" dirty="0" err="1"/>
              <a:t>watch?v</a:t>
            </a:r>
            <a:r>
              <a:rPr lang="en-US" altLang="zh-TW" dirty="0"/>
              <a:t>=iLi3EWUNamw</a:t>
            </a:r>
            <a:endParaRPr lang="zh-TW" altLang="en-US" dirty="0"/>
          </a:p>
        </p:txBody>
      </p:sp>
    </p:spTree>
    <p:extLst>
      <p:ext uri="{BB962C8B-B14F-4D97-AF65-F5344CB8AC3E}">
        <p14:creationId xmlns:p14="http://schemas.microsoft.com/office/powerpoint/2010/main" val="30084896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10.3.3  </a:t>
            </a:r>
            <a:r>
              <a:rPr lang="zh-TW" altLang="zh-TW" sz="2800" dirty="0">
                <a:solidFill>
                  <a:srgbClr val="660066"/>
                </a:solidFill>
                <a:effectLst/>
              </a:rPr>
              <a:t>適地性服務</a:t>
            </a:r>
            <a:r>
              <a:rPr lang="en-US" altLang="zh-TW" sz="2800" dirty="0">
                <a:solidFill>
                  <a:srgbClr val="660066"/>
                </a:solidFill>
                <a:effectLst/>
              </a:rPr>
              <a:t>LBS</a:t>
            </a:r>
            <a:endParaRPr lang="zh-TW" altLang="en-US" sz="2800" dirty="0">
              <a:solidFill>
                <a:srgbClr val="660066"/>
              </a:solidFill>
            </a:endParaRPr>
          </a:p>
        </p:txBody>
      </p:sp>
      <p:sp>
        <p:nvSpPr>
          <p:cNvPr id="4" name="內容版面配置區 3"/>
          <p:cNvSpPr>
            <a:spLocks noGrp="1"/>
          </p:cNvSpPr>
          <p:nvPr>
            <p:ph idx="1"/>
          </p:nvPr>
        </p:nvSpPr>
        <p:spPr/>
        <p:txBody>
          <a:bodyPr/>
          <a:lstStyle/>
          <a:p>
            <a:endParaRPr lang="zh-TW" altLang="en-US"/>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490985"/>
            <a:ext cx="6549074" cy="417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28186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10.3.3  </a:t>
            </a:r>
            <a:r>
              <a:rPr lang="zh-TW" altLang="zh-TW" sz="2800" dirty="0">
                <a:solidFill>
                  <a:srgbClr val="660066"/>
                </a:solidFill>
                <a:effectLst/>
              </a:rPr>
              <a:t>適地性服務</a:t>
            </a:r>
            <a:r>
              <a:rPr lang="en-US" altLang="zh-TW" sz="2800" dirty="0">
                <a:solidFill>
                  <a:srgbClr val="660066"/>
                </a:solidFill>
                <a:effectLst/>
              </a:rPr>
              <a:t>LBS</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ja-JP" altLang="zh-TW" dirty="0"/>
              <a:t>從「ケータイ国盗り合戦」這個遊戲就可以發現，這並非只是單純的手機遊戲而已，背後還潛藏相當大的商機，首先光是這些玩家所創造出來的交通、伙食費、住宿費以及周邊商家伴手禮購物等的經濟價值就非同小可。</a:t>
            </a:r>
            <a:endParaRPr lang="zh-TW" altLang="en-US" dirty="0"/>
          </a:p>
        </p:txBody>
      </p:sp>
    </p:spTree>
    <p:extLst>
      <p:ext uri="{BB962C8B-B14F-4D97-AF65-F5344CB8AC3E}">
        <p14:creationId xmlns:p14="http://schemas.microsoft.com/office/powerpoint/2010/main" val="31228186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10.3.4</a:t>
            </a:r>
            <a:r>
              <a:rPr lang="zh-TW" altLang="en-US" sz="2800" dirty="0">
                <a:solidFill>
                  <a:srgbClr val="660066"/>
                </a:solidFill>
                <a:effectLst/>
              </a:rPr>
              <a:t>  </a:t>
            </a:r>
            <a:r>
              <a:rPr lang="en-US" altLang="zh-TW" sz="2800" dirty="0">
                <a:solidFill>
                  <a:srgbClr val="660066"/>
                </a:solidFill>
                <a:effectLst/>
              </a:rPr>
              <a:t>RFID</a:t>
            </a:r>
            <a:r>
              <a:rPr lang="zh-TW" altLang="zh-TW" sz="2800" dirty="0">
                <a:solidFill>
                  <a:srgbClr val="660066"/>
                </a:solidFill>
                <a:effectLst/>
              </a:rPr>
              <a:t>與</a:t>
            </a:r>
            <a:r>
              <a:rPr lang="en-US" altLang="zh-TW" sz="2800" dirty="0">
                <a:solidFill>
                  <a:srgbClr val="660066"/>
                </a:solidFill>
                <a:effectLst/>
              </a:rPr>
              <a:t>NFC</a:t>
            </a:r>
            <a:r>
              <a:rPr lang="zh-TW" altLang="zh-TW" sz="2800" dirty="0">
                <a:solidFill>
                  <a:srgbClr val="660066"/>
                </a:solidFill>
                <a:effectLst/>
              </a:rPr>
              <a:t>篇</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en-US" altLang="zh-TW" dirty="0"/>
              <a:t>RFID</a:t>
            </a:r>
            <a:r>
              <a:rPr lang="zh-TW" altLang="zh-TW" dirty="0"/>
              <a:t>的全名為「</a:t>
            </a:r>
            <a:r>
              <a:rPr lang="zh-TW" altLang="zh-TW" dirty="0">
                <a:solidFill>
                  <a:srgbClr val="FF0066"/>
                </a:solidFill>
              </a:rPr>
              <a:t>無線射頻辨識技術</a:t>
            </a:r>
            <a:r>
              <a:rPr lang="en-US" altLang="zh-TW" dirty="0">
                <a:solidFill>
                  <a:srgbClr val="FF0066"/>
                </a:solidFill>
              </a:rPr>
              <a:t> (Radio Frequency Identification)</a:t>
            </a:r>
            <a:r>
              <a:rPr lang="zh-TW" altLang="zh-TW" dirty="0"/>
              <a:t>」，一般也稱作「電子標籤」。為一種通信技術，其原理主要係利用無線頻率來識別目標並且進行資料傳輸或讀取，且不需經機械或光學接觸即可完成該項任務。</a:t>
            </a:r>
            <a:endParaRPr lang="en-US" altLang="zh-TW" dirty="0"/>
          </a:p>
          <a:p>
            <a:r>
              <a:rPr lang="en-US" altLang="zh-TW" dirty="0"/>
              <a:t>RFID</a:t>
            </a:r>
            <a:r>
              <a:rPr lang="zh-TW" altLang="zh-TW" dirty="0"/>
              <a:t>其實最重要的功能就是「</a:t>
            </a:r>
            <a:r>
              <a:rPr lang="en-US" altLang="zh-TW" dirty="0">
                <a:solidFill>
                  <a:srgbClr val="003300"/>
                </a:solidFill>
              </a:rPr>
              <a:t>track and trace ( </a:t>
            </a:r>
            <a:r>
              <a:rPr lang="zh-TW" altLang="zh-TW" dirty="0">
                <a:solidFill>
                  <a:srgbClr val="003300"/>
                </a:solidFill>
              </a:rPr>
              <a:t>記錄與追蹤</a:t>
            </a:r>
            <a:r>
              <a:rPr lang="en-US" altLang="zh-TW" dirty="0">
                <a:solidFill>
                  <a:srgbClr val="003300"/>
                </a:solidFill>
              </a:rPr>
              <a:t> )</a:t>
            </a:r>
            <a:r>
              <a:rPr lang="zh-TW" altLang="zh-TW" dirty="0"/>
              <a:t>」，就像是「凡走過必留下痕跡」這句話一樣，透過</a:t>
            </a:r>
            <a:r>
              <a:rPr lang="en-US" altLang="zh-TW" dirty="0"/>
              <a:t>RFID</a:t>
            </a:r>
            <a:r>
              <a:rPr lang="zh-TW" altLang="zh-TW" dirty="0"/>
              <a:t>晶片可以將每次增加或減少的資訊予以記錄。</a:t>
            </a:r>
            <a:endParaRPr lang="zh-TW" altLang="en-US" dirty="0"/>
          </a:p>
        </p:txBody>
      </p:sp>
    </p:spTree>
    <p:extLst>
      <p:ext uri="{BB962C8B-B14F-4D97-AF65-F5344CB8AC3E}">
        <p14:creationId xmlns:p14="http://schemas.microsoft.com/office/powerpoint/2010/main" val="31228186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10.3.4</a:t>
            </a:r>
            <a:r>
              <a:rPr lang="zh-TW" altLang="en-US" sz="2800" dirty="0">
                <a:solidFill>
                  <a:srgbClr val="660066"/>
                </a:solidFill>
                <a:effectLst/>
              </a:rPr>
              <a:t>  </a:t>
            </a:r>
            <a:r>
              <a:rPr lang="en-US" altLang="zh-TW" sz="2800" dirty="0">
                <a:solidFill>
                  <a:srgbClr val="660066"/>
                </a:solidFill>
                <a:effectLst/>
              </a:rPr>
              <a:t>RFID</a:t>
            </a:r>
            <a:r>
              <a:rPr lang="zh-TW" altLang="zh-TW" sz="2800" dirty="0">
                <a:solidFill>
                  <a:srgbClr val="660066"/>
                </a:solidFill>
                <a:effectLst/>
              </a:rPr>
              <a:t>與</a:t>
            </a:r>
            <a:r>
              <a:rPr lang="en-US" altLang="zh-TW" sz="2800" dirty="0">
                <a:solidFill>
                  <a:srgbClr val="660066"/>
                </a:solidFill>
                <a:effectLst/>
              </a:rPr>
              <a:t>NFC</a:t>
            </a:r>
            <a:r>
              <a:rPr lang="zh-TW" altLang="zh-TW" sz="2800" dirty="0">
                <a:solidFill>
                  <a:srgbClr val="660066"/>
                </a:solidFill>
                <a:effectLst/>
              </a:rPr>
              <a:t>篇</a:t>
            </a:r>
            <a:endParaRPr lang="zh-TW" altLang="en-US" sz="2800" dirty="0">
              <a:solidFill>
                <a:srgbClr val="660066"/>
              </a:solidFill>
            </a:endParaRPr>
          </a:p>
        </p:txBody>
      </p:sp>
      <p:sp>
        <p:nvSpPr>
          <p:cNvPr id="3" name="內容版面配置區 2"/>
          <p:cNvSpPr>
            <a:spLocks noGrp="1"/>
          </p:cNvSpPr>
          <p:nvPr>
            <p:ph idx="1"/>
          </p:nvPr>
        </p:nvSpPr>
        <p:spPr>
          <a:xfrm>
            <a:off x="467544" y="980728"/>
            <a:ext cx="8424936" cy="4824536"/>
          </a:xfrm>
        </p:spPr>
        <p:txBody>
          <a:bodyPr/>
          <a:lstStyle/>
          <a:p>
            <a:r>
              <a:rPr lang="zh-TW" altLang="zh-TW" dirty="0"/>
              <a:t>另外在「醫療」應用方面，例如可用於追蹤病人的病況，甚至應用在藥品管理或廢棄物追蹤與處理上。</a:t>
            </a:r>
            <a:endParaRPr lang="en-US" altLang="zh-TW" dirty="0"/>
          </a:p>
          <a:p>
            <a:r>
              <a:rPr lang="zh-TW" altLang="zh-TW" dirty="0"/>
              <a:t>與</a:t>
            </a:r>
            <a:r>
              <a:rPr lang="en-US" altLang="zh-TW" dirty="0"/>
              <a:t>RFID</a:t>
            </a:r>
            <a:r>
              <a:rPr lang="zh-TW" altLang="zh-TW" dirty="0"/>
              <a:t>相近的泛在科技稱為「</a:t>
            </a:r>
            <a:r>
              <a:rPr lang="zh-TW" altLang="zh-TW" dirty="0">
                <a:solidFill>
                  <a:srgbClr val="003300"/>
                </a:solidFill>
              </a:rPr>
              <a:t>近場通訊技術</a:t>
            </a:r>
            <a:r>
              <a:rPr lang="en-US" altLang="zh-TW" dirty="0">
                <a:solidFill>
                  <a:srgbClr val="003300"/>
                </a:solidFill>
              </a:rPr>
              <a:t> (near field communication, NFC)</a:t>
            </a:r>
            <a:r>
              <a:rPr lang="zh-TW" altLang="zh-TW" dirty="0"/>
              <a:t>」，或者也稱為「近場通訊」，是一種短距離的高頻無線通訊技術，允許電子設備之間進行非接觸式點對點資料傳輸。事實上這種技術就是由</a:t>
            </a:r>
            <a:r>
              <a:rPr lang="en-US" altLang="zh-TW" dirty="0"/>
              <a:t>RFID</a:t>
            </a:r>
            <a:r>
              <a:rPr lang="zh-TW" altLang="zh-TW" dirty="0"/>
              <a:t>所演變而來，由飛利浦和索尼</a:t>
            </a:r>
            <a:r>
              <a:rPr lang="en-US" altLang="zh-TW" dirty="0"/>
              <a:t> (Sony) </a:t>
            </a:r>
            <a:r>
              <a:rPr lang="zh-TW" altLang="zh-TW" dirty="0"/>
              <a:t>公司研製開發而成。但大家可能會有疑問就是，那</a:t>
            </a:r>
            <a:r>
              <a:rPr lang="en-US" altLang="zh-TW" dirty="0"/>
              <a:t>RFID</a:t>
            </a:r>
            <a:r>
              <a:rPr lang="zh-TW" altLang="zh-TW" dirty="0"/>
              <a:t>跟</a:t>
            </a:r>
            <a:r>
              <a:rPr lang="en-US" altLang="zh-TW" dirty="0"/>
              <a:t>NFC</a:t>
            </a:r>
            <a:r>
              <a:rPr lang="zh-TW" altLang="zh-TW" dirty="0"/>
              <a:t>彼此又有何不同呢？其實簡單來說，</a:t>
            </a:r>
            <a:r>
              <a:rPr lang="en-US" altLang="zh-TW" dirty="0"/>
              <a:t>NFC</a:t>
            </a:r>
            <a:r>
              <a:rPr lang="zh-TW" altLang="zh-TW" dirty="0"/>
              <a:t>就是把</a:t>
            </a:r>
            <a:r>
              <a:rPr lang="en-US" altLang="zh-TW" dirty="0"/>
              <a:t>RFID</a:t>
            </a:r>
            <a:r>
              <a:rPr lang="zh-TW" altLang="zh-TW" dirty="0"/>
              <a:t>及讀卡機內嵌到手機裡面，也因此日後就可以使用具備</a:t>
            </a:r>
            <a:r>
              <a:rPr lang="en-US" altLang="zh-TW" dirty="0"/>
              <a:t>NFC</a:t>
            </a:r>
            <a:r>
              <a:rPr lang="zh-TW" altLang="zh-TW" dirty="0"/>
              <a:t>功能的手機來進行收付款等支付與交易的電子錢包功能。</a:t>
            </a:r>
            <a:endParaRPr lang="zh-TW" altLang="en-US" dirty="0"/>
          </a:p>
        </p:txBody>
      </p:sp>
      <p:sp>
        <p:nvSpPr>
          <p:cNvPr id="5" name="文字方塊 4">
            <a:extLst>
              <a:ext uri="{FF2B5EF4-FFF2-40B4-BE49-F238E27FC236}">
                <a16:creationId xmlns:a16="http://schemas.microsoft.com/office/drawing/2014/main" id="{76BEF853-E2D1-C84D-8BDA-58E95FB143BD}"/>
              </a:ext>
            </a:extLst>
          </p:cNvPr>
          <p:cNvSpPr txBox="1"/>
          <p:nvPr/>
        </p:nvSpPr>
        <p:spPr>
          <a:xfrm>
            <a:off x="1187624" y="6211669"/>
            <a:ext cx="5112568" cy="369332"/>
          </a:xfrm>
          <a:prstGeom prst="rect">
            <a:avLst/>
          </a:prstGeom>
          <a:noFill/>
        </p:spPr>
        <p:txBody>
          <a:bodyPr wrap="square">
            <a:spAutoFit/>
          </a:bodyPr>
          <a:lstStyle/>
          <a:p>
            <a:r>
              <a:rPr lang="zh-TW" altLang="en-US" dirty="0"/>
              <a:t>https://www.youtube.com/watch?v=oA7keayJdWI</a:t>
            </a:r>
          </a:p>
        </p:txBody>
      </p:sp>
    </p:spTree>
    <p:extLst>
      <p:ext uri="{BB962C8B-B14F-4D97-AF65-F5344CB8AC3E}">
        <p14:creationId xmlns:p14="http://schemas.microsoft.com/office/powerpoint/2010/main" val="31228186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10.3.4</a:t>
            </a:r>
            <a:r>
              <a:rPr lang="zh-TW" altLang="en-US" sz="2800" dirty="0">
                <a:solidFill>
                  <a:srgbClr val="660066"/>
                </a:solidFill>
                <a:effectLst/>
              </a:rPr>
              <a:t>  </a:t>
            </a:r>
            <a:r>
              <a:rPr lang="en-US" altLang="zh-TW" sz="2800" dirty="0">
                <a:solidFill>
                  <a:srgbClr val="660066"/>
                </a:solidFill>
                <a:effectLst/>
              </a:rPr>
              <a:t>RFID</a:t>
            </a:r>
            <a:r>
              <a:rPr lang="zh-TW" altLang="zh-TW" sz="2800" dirty="0">
                <a:solidFill>
                  <a:srgbClr val="660066"/>
                </a:solidFill>
                <a:effectLst/>
              </a:rPr>
              <a:t>與</a:t>
            </a:r>
            <a:r>
              <a:rPr lang="en-US" altLang="zh-TW" sz="2800" dirty="0">
                <a:solidFill>
                  <a:srgbClr val="660066"/>
                </a:solidFill>
                <a:effectLst/>
              </a:rPr>
              <a:t>NFC</a:t>
            </a:r>
            <a:r>
              <a:rPr lang="zh-TW" altLang="zh-TW" sz="2800" dirty="0">
                <a:solidFill>
                  <a:srgbClr val="660066"/>
                </a:solidFill>
                <a:effectLst/>
              </a:rPr>
              <a:t>篇</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en-US" altLang="zh-TW" dirty="0"/>
              <a:t>NFC</a:t>
            </a:r>
            <a:r>
              <a:rPr lang="zh-TW" altLang="zh-TW" dirty="0"/>
              <a:t>可以有下列幾項的應用：</a:t>
            </a:r>
          </a:p>
          <a:p>
            <a:pPr marL="648000" lvl="1" indent="-288000">
              <a:buClr>
                <a:srgbClr val="000066"/>
              </a:buClr>
              <a:buFont typeface="+mj-lt"/>
              <a:buAutoNum type="arabicPeriod"/>
            </a:pPr>
            <a:r>
              <a:rPr lang="zh-TW" altLang="zh-TW" b="1" dirty="0">
                <a:solidFill>
                  <a:srgbClr val="FF0066"/>
                </a:solidFill>
              </a:rPr>
              <a:t>防偽或確保電子資料安全</a:t>
            </a:r>
            <a:r>
              <a:rPr lang="zh-TW" altLang="zh-TW" b="1" dirty="0">
                <a:solidFill>
                  <a:srgbClr val="000066"/>
                </a:solidFill>
              </a:rPr>
              <a:t>：</a:t>
            </a:r>
            <a:r>
              <a:rPr lang="en-US" altLang="zh-TW" dirty="0"/>
              <a:t>NFC</a:t>
            </a:r>
            <a:r>
              <a:rPr lang="zh-TW" altLang="zh-TW" dirty="0"/>
              <a:t>或</a:t>
            </a:r>
            <a:r>
              <a:rPr lang="en-US" altLang="zh-TW" dirty="0"/>
              <a:t>RFID</a:t>
            </a:r>
            <a:r>
              <a:rPr lang="zh-TW" altLang="zh-TW" dirty="0"/>
              <a:t>可作複雜的晶片加密，也因此可有效進行防偽與真品辨識。</a:t>
            </a:r>
            <a:endParaRPr lang="en-US" altLang="zh-TW" dirty="0"/>
          </a:p>
          <a:p>
            <a:pPr marL="648000" lvl="1" indent="-288000">
              <a:buClr>
                <a:srgbClr val="000066"/>
              </a:buClr>
              <a:buFont typeface="+mj-lt"/>
              <a:buAutoNum type="arabicPeriod"/>
            </a:pPr>
            <a:r>
              <a:rPr lang="zh-TW" altLang="zh-TW" b="1" dirty="0">
                <a:solidFill>
                  <a:srgbClr val="000066"/>
                </a:solidFill>
              </a:rPr>
              <a:t>智慧媒體應用：</a:t>
            </a:r>
            <a:r>
              <a:rPr lang="zh-TW" altLang="zh-TW" dirty="0"/>
              <a:t>主要可用於觀光業或平面媒體等。</a:t>
            </a:r>
            <a:endParaRPr lang="zh-TW" altLang="en-US"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2924944"/>
            <a:ext cx="5523939" cy="3456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28186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10.3.4</a:t>
            </a:r>
            <a:r>
              <a:rPr lang="zh-TW" altLang="en-US" sz="2800" dirty="0">
                <a:solidFill>
                  <a:srgbClr val="660066"/>
                </a:solidFill>
                <a:effectLst/>
              </a:rPr>
              <a:t>  </a:t>
            </a:r>
            <a:r>
              <a:rPr lang="en-US" altLang="zh-TW" sz="2800" dirty="0">
                <a:solidFill>
                  <a:srgbClr val="660066"/>
                </a:solidFill>
                <a:effectLst/>
              </a:rPr>
              <a:t>RFID</a:t>
            </a:r>
            <a:r>
              <a:rPr lang="zh-TW" altLang="zh-TW" sz="2800" dirty="0">
                <a:solidFill>
                  <a:srgbClr val="660066"/>
                </a:solidFill>
                <a:effectLst/>
              </a:rPr>
              <a:t>與</a:t>
            </a:r>
            <a:r>
              <a:rPr lang="en-US" altLang="zh-TW" sz="2800" dirty="0">
                <a:solidFill>
                  <a:srgbClr val="660066"/>
                </a:solidFill>
                <a:effectLst/>
              </a:rPr>
              <a:t>NFC</a:t>
            </a:r>
            <a:r>
              <a:rPr lang="zh-TW" altLang="zh-TW" sz="2800" dirty="0">
                <a:solidFill>
                  <a:srgbClr val="660066"/>
                </a:solidFill>
                <a:effectLst/>
              </a:rPr>
              <a:t>篇</a:t>
            </a:r>
            <a:endParaRPr lang="zh-TW" altLang="en-US" sz="2800" dirty="0">
              <a:solidFill>
                <a:srgbClr val="660066"/>
              </a:solidFill>
            </a:endParaRPr>
          </a:p>
        </p:txBody>
      </p:sp>
      <p:sp>
        <p:nvSpPr>
          <p:cNvPr id="3" name="內容版面配置區 2"/>
          <p:cNvSpPr>
            <a:spLocks noGrp="1"/>
          </p:cNvSpPr>
          <p:nvPr>
            <p:ph idx="1"/>
          </p:nvPr>
        </p:nvSpPr>
        <p:spPr/>
        <p:txBody>
          <a:bodyPr/>
          <a:lstStyle/>
          <a:p>
            <a:pPr marL="648000" lvl="1" indent="-288000">
              <a:buClr>
                <a:srgbClr val="000066"/>
              </a:buClr>
              <a:buFont typeface="+mj-lt"/>
              <a:buAutoNum type="arabicPeriod" startAt="3"/>
            </a:pPr>
            <a:r>
              <a:rPr lang="zh-TW" altLang="zh-TW" b="1" dirty="0">
                <a:solidFill>
                  <a:srgbClr val="000066"/>
                </a:solidFill>
              </a:rPr>
              <a:t>小額付款：</a:t>
            </a:r>
            <a:r>
              <a:rPr lang="en-US" altLang="zh-TW" dirty="0">
                <a:solidFill>
                  <a:srgbClr val="FF0066"/>
                </a:solidFill>
              </a:rPr>
              <a:t>NFC</a:t>
            </a:r>
            <a:r>
              <a:rPr lang="zh-TW" altLang="zh-TW" dirty="0">
                <a:solidFill>
                  <a:srgbClr val="FF0066"/>
                </a:solidFill>
              </a:rPr>
              <a:t>可說是</a:t>
            </a:r>
            <a:r>
              <a:rPr lang="en-US" altLang="zh-TW" dirty="0">
                <a:solidFill>
                  <a:srgbClr val="FF0066"/>
                </a:solidFill>
              </a:rPr>
              <a:t>RFID</a:t>
            </a:r>
            <a:r>
              <a:rPr lang="zh-TW" altLang="zh-TW" dirty="0">
                <a:solidFill>
                  <a:srgbClr val="FF0066"/>
                </a:solidFill>
              </a:rPr>
              <a:t>的延伸</a:t>
            </a:r>
            <a:r>
              <a:rPr lang="zh-TW" altLang="zh-TW" dirty="0"/>
              <a:t>，也因此</a:t>
            </a:r>
            <a:r>
              <a:rPr lang="en-US" altLang="zh-TW" dirty="0"/>
              <a:t>NFC</a:t>
            </a:r>
            <a:r>
              <a:rPr lang="zh-TW" altLang="zh-TW" dirty="0"/>
              <a:t>也可作為電子錢包與儲值之用。</a:t>
            </a:r>
            <a:endParaRPr lang="en-US" altLang="zh-TW" dirty="0"/>
          </a:p>
          <a:p>
            <a:pPr marL="648000" lvl="1" indent="-288000">
              <a:buClr>
                <a:srgbClr val="000066"/>
              </a:buClr>
              <a:buFont typeface="+mj-lt"/>
              <a:buAutoNum type="arabicPeriod" startAt="3"/>
            </a:pPr>
            <a:r>
              <a:rPr lang="zh-TW" altLang="zh-TW" b="1" dirty="0">
                <a:solidFill>
                  <a:srgbClr val="000066"/>
                </a:solidFill>
              </a:rPr>
              <a:t>電子票證：</a:t>
            </a:r>
            <a:r>
              <a:rPr lang="zh-TW" altLang="zh-TW" dirty="0"/>
              <a:t>用法與先前介紹過的</a:t>
            </a:r>
            <a:r>
              <a:rPr lang="en-US" altLang="zh-TW" dirty="0"/>
              <a:t>QR Code</a:t>
            </a:r>
            <a:r>
              <a:rPr lang="zh-TW" altLang="zh-TW" dirty="0"/>
              <a:t>類似，當消費者確認所欲購買的票券項目後，電子票證將自動傳輸到消費者的行動電話或安全晶片中，且用戶將行動電話靠近自動售票機器端，即可開始進行交易，過程中使用者透過行動電話顯示幕操作確認交易後，即可完成購買過程。</a:t>
            </a:r>
            <a:endParaRPr lang="en-US" altLang="zh-TW" dirty="0"/>
          </a:p>
          <a:p>
            <a:pPr marL="648000" lvl="1" indent="-288000">
              <a:buClr>
                <a:srgbClr val="000066"/>
              </a:buClr>
              <a:buFont typeface="+mj-lt"/>
              <a:buAutoNum type="arabicPeriod" startAt="3"/>
            </a:pPr>
            <a:r>
              <a:rPr lang="zh-TW" altLang="zh-TW" b="1" dirty="0">
                <a:solidFill>
                  <a:srgbClr val="000066"/>
                </a:solidFill>
              </a:rPr>
              <a:t>與無線設備進行連結：</a:t>
            </a:r>
            <a:r>
              <a:rPr lang="zh-TW" altLang="zh-TW" dirty="0"/>
              <a:t>只要手機或欲聯結的設備支援</a:t>
            </a:r>
            <a:r>
              <a:rPr lang="en-US" altLang="zh-TW" dirty="0"/>
              <a:t>NFC</a:t>
            </a:r>
            <a:r>
              <a:rPr lang="zh-TW" altLang="zh-TW" dirty="0"/>
              <a:t>功能的話，彼此即可互相進行各種資料傳遞或互動。</a:t>
            </a:r>
            <a:endParaRPr lang="zh-TW" altLang="en-US" dirty="0"/>
          </a:p>
        </p:txBody>
      </p:sp>
    </p:spTree>
    <p:extLst>
      <p:ext uri="{BB962C8B-B14F-4D97-AF65-F5344CB8AC3E}">
        <p14:creationId xmlns:p14="http://schemas.microsoft.com/office/powerpoint/2010/main" val="10288091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10.3.4</a:t>
            </a:r>
            <a:r>
              <a:rPr lang="zh-TW" altLang="en-US" sz="2800" dirty="0">
                <a:solidFill>
                  <a:srgbClr val="660066"/>
                </a:solidFill>
                <a:effectLst/>
              </a:rPr>
              <a:t>  </a:t>
            </a:r>
            <a:r>
              <a:rPr lang="en-US" altLang="zh-TW" sz="2800" dirty="0">
                <a:solidFill>
                  <a:srgbClr val="660066"/>
                </a:solidFill>
                <a:effectLst/>
              </a:rPr>
              <a:t>RFID</a:t>
            </a:r>
            <a:r>
              <a:rPr lang="zh-TW" altLang="zh-TW" sz="2800" dirty="0">
                <a:solidFill>
                  <a:srgbClr val="660066"/>
                </a:solidFill>
                <a:effectLst/>
              </a:rPr>
              <a:t>與</a:t>
            </a:r>
            <a:r>
              <a:rPr lang="en-US" altLang="zh-TW" sz="2800" dirty="0">
                <a:solidFill>
                  <a:srgbClr val="660066"/>
                </a:solidFill>
                <a:effectLst/>
              </a:rPr>
              <a:t>NFC</a:t>
            </a:r>
            <a:r>
              <a:rPr lang="zh-TW" altLang="zh-TW" sz="2800" dirty="0">
                <a:solidFill>
                  <a:srgbClr val="660066"/>
                </a:solidFill>
                <a:effectLst/>
              </a:rPr>
              <a:t>篇</a:t>
            </a:r>
            <a:endParaRPr lang="zh-TW" altLang="en-US" sz="2800" dirty="0">
              <a:solidFill>
                <a:srgbClr val="660066"/>
              </a:solidFill>
            </a:endParaRPr>
          </a:p>
        </p:txBody>
      </p:sp>
      <p:sp>
        <p:nvSpPr>
          <p:cNvPr id="4" name="內容版面配置區 3"/>
          <p:cNvSpPr>
            <a:spLocks noGrp="1"/>
          </p:cNvSpPr>
          <p:nvPr>
            <p:ph idx="1"/>
          </p:nvPr>
        </p:nvSpPr>
        <p:spPr/>
        <p:txBody>
          <a:bodyPr/>
          <a:lstStyle/>
          <a:p>
            <a:endParaRPr lang="zh-TW" altLang="en-US"/>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4046" y="1844823"/>
            <a:ext cx="5618274" cy="3399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88091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10.3.5</a:t>
            </a:r>
            <a:r>
              <a:rPr lang="zh-TW" altLang="en-US" sz="2800" dirty="0">
                <a:solidFill>
                  <a:srgbClr val="660066"/>
                </a:solidFill>
                <a:effectLst/>
              </a:rPr>
              <a:t>  </a:t>
            </a:r>
            <a:r>
              <a:rPr lang="zh-TW" altLang="zh-TW" sz="2800" dirty="0">
                <a:solidFill>
                  <a:srgbClr val="660066"/>
                </a:solidFill>
                <a:effectLst/>
              </a:rPr>
              <a:t>體感科技</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zh-TW" altLang="zh-TW" dirty="0"/>
              <a:t>「</a:t>
            </a:r>
            <a:r>
              <a:rPr lang="zh-TW" altLang="zh-TW" dirty="0">
                <a:solidFill>
                  <a:srgbClr val="003300"/>
                </a:solidFill>
              </a:rPr>
              <a:t>體感科技</a:t>
            </a:r>
            <a:r>
              <a:rPr lang="en-US" altLang="zh-TW" dirty="0">
                <a:solidFill>
                  <a:srgbClr val="003300"/>
                </a:solidFill>
              </a:rPr>
              <a:t> (somatosensory technology)</a:t>
            </a:r>
            <a:r>
              <a:rPr lang="zh-TW" altLang="zh-TW" dirty="0"/>
              <a:t>」，主要是以直覺並符合肢體反射方式，未借助傳統按鍵、操縱桿、滑鼠或電腦溝通方式，即可與多媒體設備進行互動。</a:t>
            </a:r>
            <a:endParaRPr lang="zh-TW" altLang="en-US" dirty="0"/>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492896"/>
            <a:ext cx="5481755"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字方塊 5">
            <a:extLst>
              <a:ext uri="{FF2B5EF4-FFF2-40B4-BE49-F238E27FC236}">
                <a16:creationId xmlns:a16="http://schemas.microsoft.com/office/drawing/2014/main" id="{E9BEAC11-1B60-2045-A2A1-6CEA9918E5E8}"/>
              </a:ext>
            </a:extLst>
          </p:cNvPr>
          <p:cNvSpPr txBox="1"/>
          <p:nvPr/>
        </p:nvSpPr>
        <p:spPr>
          <a:xfrm>
            <a:off x="1187624" y="6418202"/>
            <a:ext cx="5688632" cy="369332"/>
          </a:xfrm>
          <a:prstGeom prst="rect">
            <a:avLst/>
          </a:prstGeom>
          <a:noFill/>
        </p:spPr>
        <p:txBody>
          <a:bodyPr wrap="square">
            <a:spAutoFit/>
          </a:bodyPr>
          <a:lstStyle/>
          <a:p>
            <a:r>
              <a:rPr lang="zh-TW" altLang="en-US" dirty="0"/>
              <a:t>https://www.youtube.com/watch?v=CHONBAOg8Qk</a:t>
            </a:r>
          </a:p>
        </p:txBody>
      </p:sp>
    </p:spTree>
    <p:extLst>
      <p:ext uri="{BB962C8B-B14F-4D97-AF65-F5344CB8AC3E}">
        <p14:creationId xmlns:p14="http://schemas.microsoft.com/office/powerpoint/2010/main" val="10288091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10.3.5</a:t>
            </a:r>
            <a:r>
              <a:rPr lang="zh-TW" altLang="en-US" sz="2800" dirty="0">
                <a:solidFill>
                  <a:srgbClr val="660066"/>
                </a:solidFill>
                <a:effectLst/>
              </a:rPr>
              <a:t>  </a:t>
            </a:r>
            <a:r>
              <a:rPr lang="zh-TW" altLang="zh-TW" sz="2800" dirty="0">
                <a:solidFill>
                  <a:srgbClr val="660066"/>
                </a:solidFill>
                <a:effectLst/>
              </a:rPr>
              <a:t>體感科技</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zh-TW" altLang="zh-TW" dirty="0"/>
              <a:t>體感科技應用目前大多數集中於遊戲娛樂產業之應用，然而體感科技具有相當大的應用潛能，除遊戲娛樂外，體感與互動的訴求亦逐步於其他產業擴大應用中。</a:t>
            </a:r>
            <a:endParaRPr lang="zh-TW" altLang="en-US"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872" y="2348880"/>
            <a:ext cx="2502115"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91419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10.3.6</a:t>
            </a:r>
            <a:r>
              <a:rPr lang="zh-TW" altLang="en-US" sz="2800" dirty="0">
                <a:solidFill>
                  <a:srgbClr val="660066"/>
                </a:solidFill>
                <a:effectLst/>
              </a:rPr>
              <a:t>  </a:t>
            </a:r>
            <a:r>
              <a:rPr lang="en-US" altLang="zh-TW" sz="2800" dirty="0">
                <a:solidFill>
                  <a:srgbClr val="660066"/>
                </a:solidFill>
                <a:effectLst/>
              </a:rPr>
              <a:t>Beacon</a:t>
            </a:r>
            <a:endParaRPr lang="zh-TW" altLang="en-US" sz="2800" dirty="0">
              <a:solidFill>
                <a:srgbClr val="660066"/>
              </a:solidFill>
            </a:endParaRPr>
          </a:p>
        </p:txBody>
      </p:sp>
      <p:sp>
        <p:nvSpPr>
          <p:cNvPr id="3" name="內容版面配置區 2"/>
          <p:cNvSpPr>
            <a:spLocks noGrp="1"/>
          </p:cNvSpPr>
          <p:nvPr>
            <p:ph idx="1"/>
          </p:nvPr>
        </p:nvSpPr>
        <p:spPr>
          <a:xfrm>
            <a:off x="467544" y="980728"/>
            <a:ext cx="8424936" cy="3600400"/>
          </a:xfrm>
        </p:spPr>
        <p:txBody>
          <a:bodyPr/>
          <a:lstStyle/>
          <a:p>
            <a:r>
              <a:rPr lang="zh-TW" altLang="zh-TW" dirty="0"/>
              <a:t>最後要跟大家介紹的泛在科技稱為「</a:t>
            </a:r>
            <a:r>
              <a:rPr lang="en-US" altLang="zh-TW" dirty="0"/>
              <a:t>Beacon</a:t>
            </a:r>
            <a:r>
              <a:rPr lang="zh-TW" altLang="zh-TW" dirty="0"/>
              <a:t>」，</a:t>
            </a:r>
            <a:r>
              <a:rPr lang="en-US" altLang="zh-TW" dirty="0"/>
              <a:t>Beacon</a:t>
            </a:r>
            <a:r>
              <a:rPr lang="zh-TW" altLang="zh-TW" dirty="0"/>
              <a:t>是一個小型藍牙的訊號接收與發射設備，可以安置在任何地方，當使用者的智慧型手機有啟動藍牙功能並經過</a:t>
            </a:r>
            <a:r>
              <a:rPr lang="en-US" altLang="zh-TW" dirty="0"/>
              <a:t>Beacon</a:t>
            </a:r>
            <a:r>
              <a:rPr lang="zh-TW" altLang="zh-TW" dirty="0"/>
              <a:t>設備時，</a:t>
            </a:r>
            <a:r>
              <a:rPr lang="en-US" altLang="zh-TW" dirty="0"/>
              <a:t>Beacon</a:t>
            </a:r>
            <a:r>
              <a:rPr lang="zh-TW" altLang="zh-TW" dirty="0"/>
              <a:t>就可以主動發射推播訊號，也因此使用者的手機就會接收到由</a:t>
            </a:r>
            <a:r>
              <a:rPr lang="en-US" altLang="zh-TW" dirty="0"/>
              <a:t>Beacon</a:t>
            </a:r>
            <a:r>
              <a:rPr lang="zh-TW" altLang="zh-TW" dirty="0"/>
              <a:t>傳來的訊息。</a:t>
            </a:r>
            <a:endParaRPr lang="zh-TW" altLang="en-US" dirty="0"/>
          </a:p>
        </p:txBody>
      </p:sp>
      <p:sp>
        <p:nvSpPr>
          <p:cNvPr id="5" name="文字方塊 4">
            <a:extLst>
              <a:ext uri="{FF2B5EF4-FFF2-40B4-BE49-F238E27FC236}">
                <a16:creationId xmlns:a16="http://schemas.microsoft.com/office/drawing/2014/main" id="{179731A0-8C8C-1249-9189-8A1A239BDF2C}"/>
              </a:ext>
            </a:extLst>
          </p:cNvPr>
          <p:cNvSpPr txBox="1"/>
          <p:nvPr/>
        </p:nvSpPr>
        <p:spPr>
          <a:xfrm>
            <a:off x="1619672" y="5445224"/>
            <a:ext cx="6048672" cy="369332"/>
          </a:xfrm>
          <a:prstGeom prst="rect">
            <a:avLst/>
          </a:prstGeom>
          <a:noFill/>
        </p:spPr>
        <p:txBody>
          <a:bodyPr wrap="square">
            <a:spAutoFit/>
          </a:bodyPr>
          <a:lstStyle/>
          <a:p>
            <a:r>
              <a:rPr lang="zh-TW" altLang="en-US" dirty="0"/>
              <a:t>https://www.youtube.com/watch?v=Pzy1kR37JOw</a:t>
            </a:r>
          </a:p>
        </p:txBody>
      </p:sp>
    </p:spTree>
    <p:extLst>
      <p:ext uri="{BB962C8B-B14F-4D97-AF65-F5344CB8AC3E}">
        <p14:creationId xmlns:p14="http://schemas.microsoft.com/office/powerpoint/2010/main" val="1409141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10.1</a:t>
            </a:r>
            <a:r>
              <a:rPr lang="zh-TW" altLang="en-US" dirty="0"/>
              <a:t>  </a:t>
            </a:r>
            <a:r>
              <a:rPr lang="zh-TW" altLang="zh-TW" dirty="0">
                <a:effectLst/>
              </a:rPr>
              <a:t>行動商務：無接縫的世界</a:t>
            </a:r>
            <a:endParaRPr lang="zh-TW" altLang="en-US" dirty="0"/>
          </a:p>
        </p:txBody>
      </p:sp>
      <p:sp>
        <p:nvSpPr>
          <p:cNvPr id="3" name="內容版面配置區 2"/>
          <p:cNvSpPr>
            <a:spLocks noGrp="1"/>
          </p:cNvSpPr>
          <p:nvPr>
            <p:ph idx="1"/>
          </p:nvPr>
        </p:nvSpPr>
        <p:spPr/>
        <p:txBody>
          <a:bodyPr/>
          <a:lstStyle/>
          <a:p>
            <a:r>
              <a:rPr lang="zh-TW" altLang="zh-TW" dirty="0"/>
              <a:t>這項由實力媒體公司</a:t>
            </a:r>
            <a:r>
              <a:rPr lang="en-US" altLang="zh-TW" dirty="0"/>
              <a:t> (Zenith </a:t>
            </a:r>
            <a:r>
              <a:rPr lang="en-US" altLang="zh-TW" dirty="0" err="1"/>
              <a:t>Optimedia</a:t>
            </a:r>
            <a:r>
              <a:rPr lang="en-US" altLang="zh-TW" dirty="0"/>
              <a:t>) </a:t>
            </a:r>
            <a:r>
              <a:rPr lang="zh-TW" altLang="zh-TW" dirty="0"/>
              <a:t>所企劃的活動，事實上在此項活動的前期，實力媒體已經先協助漢堡王在臉書</a:t>
            </a:r>
            <a:r>
              <a:rPr lang="en-US" altLang="zh-TW" dirty="0" err="1"/>
              <a:t>facebook</a:t>
            </a:r>
            <a:r>
              <a:rPr lang="zh-TW" altLang="zh-TW" dirty="0"/>
              <a:t>上面建立了活動粉絲專頁</a:t>
            </a:r>
            <a:r>
              <a:rPr lang="zh-TW" altLang="en-US" dirty="0"/>
              <a:t>。</a:t>
            </a:r>
            <a:endParaRPr lang="en-US" altLang="zh-TW" dirty="0"/>
          </a:p>
          <a:p>
            <a:r>
              <a:rPr lang="zh-TW" altLang="zh-TW" dirty="0"/>
              <a:t>第二個範例是「</a:t>
            </a:r>
            <a:r>
              <a:rPr lang="en-US" altLang="zh-TW" dirty="0">
                <a:highlight>
                  <a:srgbClr val="FFFF00"/>
                </a:highlight>
              </a:rPr>
              <a:t>IKEA</a:t>
            </a:r>
            <a:r>
              <a:rPr lang="zh-TW" altLang="zh-TW" dirty="0">
                <a:highlight>
                  <a:srgbClr val="FFFF00"/>
                </a:highlight>
              </a:rPr>
              <a:t>擴增實境之家具目錄</a:t>
            </a:r>
            <a:r>
              <a:rPr lang="zh-TW" altLang="zh-TW" dirty="0"/>
              <a:t>」，</a:t>
            </a:r>
            <a:r>
              <a:rPr lang="en-US" altLang="zh-TW" dirty="0"/>
              <a:t>IKEA ( </a:t>
            </a:r>
            <a:r>
              <a:rPr lang="zh-TW" altLang="zh-TW" dirty="0"/>
              <a:t>宜家宜居</a:t>
            </a:r>
            <a:r>
              <a:rPr lang="en-US" altLang="zh-TW" dirty="0"/>
              <a:t> ) </a:t>
            </a:r>
            <a:r>
              <a:rPr lang="zh-TW" altLang="zh-TW" dirty="0"/>
              <a:t>主要營業項目為日常生活需求的居家用品，包括了客廳沙發、廚具、床組及居家布置等家飾品。</a:t>
            </a:r>
            <a:endParaRPr lang="en-US" altLang="zh-TW" dirty="0"/>
          </a:p>
          <a:p>
            <a:r>
              <a:rPr lang="zh-TW" altLang="zh-TW" dirty="0"/>
              <a:t>貼心的</a:t>
            </a:r>
            <a:r>
              <a:rPr lang="en-US" altLang="zh-TW" dirty="0"/>
              <a:t>IKEA</a:t>
            </a:r>
            <a:r>
              <a:rPr lang="zh-TW" altLang="zh-TW" dirty="0"/>
              <a:t>早就幫消費者想到了這些需求，特別是當智慧型手機問世與普及後，</a:t>
            </a:r>
            <a:r>
              <a:rPr lang="en-US" altLang="zh-TW" dirty="0"/>
              <a:t>IKEA</a:t>
            </a:r>
            <a:r>
              <a:rPr lang="zh-TW" altLang="zh-TW" dirty="0"/>
              <a:t>積極開發了與「</a:t>
            </a:r>
            <a:r>
              <a:rPr lang="zh-TW" altLang="zh-TW" dirty="0">
                <a:solidFill>
                  <a:srgbClr val="003300"/>
                </a:solidFill>
              </a:rPr>
              <a:t>擴增實境</a:t>
            </a:r>
            <a:r>
              <a:rPr lang="en-US" altLang="zh-TW" dirty="0">
                <a:solidFill>
                  <a:srgbClr val="003300"/>
                </a:solidFill>
              </a:rPr>
              <a:t> (augmented reality, AR)</a:t>
            </a:r>
            <a:r>
              <a:rPr lang="zh-TW" altLang="zh-TW" dirty="0"/>
              <a:t>」相關的應用軟體</a:t>
            </a:r>
            <a:r>
              <a:rPr lang="en-US" altLang="zh-TW" dirty="0"/>
              <a:t> (APP) </a:t>
            </a:r>
            <a:r>
              <a:rPr lang="zh-TW" altLang="zh-TW" dirty="0"/>
              <a:t>來解決消費者心中的問題。</a:t>
            </a:r>
            <a:endParaRPr lang="zh-TW" altLang="en-US" dirty="0"/>
          </a:p>
        </p:txBody>
      </p:sp>
    </p:spTree>
    <p:extLst>
      <p:ext uri="{BB962C8B-B14F-4D97-AF65-F5344CB8AC3E}">
        <p14:creationId xmlns:p14="http://schemas.microsoft.com/office/powerpoint/2010/main" val="24220156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10.3.6</a:t>
            </a:r>
            <a:r>
              <a:rPr lang="zh-TW" altLang="en-US" sz="2800" dirty="0">
                <a:solidFill>
                  <a:srgbClr val="660066"/>
                </a:solidFill>
                <a:effectLst/>
              </a:rPr>
              <a:t>  </a:t>
            </a:r>
            <a:r>
              <a:rPr lang="en-US" altLang="zh-TW" sz="2800" dirty="0">
                <a:solidFill>
                  <a:srgbClr val="660066"/>
                </a:solidFill>
                <a:effectLst/>
              </a:rPr>
              <a:t>Beacon</a:t>
            </a:r>
            <a:endParaRPr lang="zh-TW" altLang="en-US" sz="2800" dirty="0">
              <a:solidFill>
                <a:srgbClr val="660066"/>
              </a:solidFill>
            </a:endParaRPr>
          </a:p>
        </p:txBody>
      </p:sp>
      <p:sp>
        <p:nvSpPr>
          <p:cNvPr id="4" name="內容版面配置區 3"/>
          <p:cNvSpPr>
            <a:spLocks noGrp="1"/>
          </p:cNvSpPr>
          <p:nvPr>
            <p:ph idx="1"/>
          </p:nvPr>
        </p:nvSpPr>
        <p:spPr/>
        <p:txBody>
          <a:bodyPr/>
          <a:lstStyle/>
          <a:p>
            <a:endParaRPr lang="zh-TW" altLang="en-US"/>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1268760"/>
            <a:ext cx="5363258"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91419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10.4</a:t>
            </a:r>
            <a:r>
              <a:rPr lang="zh-TW" altLang="en-US" dirty="0"/>
              <a:t>  </a:t>
            </a:r>
            <a:r>
              <a:rPr lang="zh-TW" altLang="zh-TW" dirty="0">
                <a:effectLst/>
              </a:rPr>
              <a:t>行動商務相關軟體</a:t>
            </a:r>
            <a:endParaRPr lang="zh-TW" altLang="en-US" dirty="0"/>
          </a:p>
        </p:txBody>
      </p:sp>
      <p:sp>
        <p:nvSpPr>
          <p:cNvPr id="3" name="內容版面配置區 2"/>
          <p:cNvSpPr>
            <a:spLocks noGrp="1"/>
          </p:cNvSpPr>
          <p:nvPr>
            <p:ph idx="1"/>
          </p:nvPr>
        </p:nvSpPr>
        <p:spPr/>
        <p:txBody>
          <a:bodyPr/>
          <a:lstStyle/>
          <a:p>
            <a:r>
              <a:rPr lang="zh-TW" altLang="zh-TW" dirty="0"/>
              <a:t>有了硬體之後，不可缺少的就是軟體了。行動商務相關軟體可分為手機作業系統、應用軟體平臺、各式各樣應用軟體</a:t>
            </a:r>
            <a:r>
              <a:rPr lang="en-US" altLang="zh-TW" dirty="0"/>
              <a:t> (APP) </a:t>
            </a:r>
            <a:r>
              <a:rPr lang="zh-TW" altLang="zh-TW" dirty="0"/>
              <a:t>三個部分。</a:t>
            </a:r>
            <a:endParaRPr lang="zh-TW" altLang="en-US" dirty="0"/>
          </a:p>
        </p:txBody>
      </p:sp>
    </p:spTree>
    <p:extLst>
      <p:ext uri="{BB962C8B-B14F-4D97-AF65-F5344CB8AC3E}">
        <p14:creationId xmlns:p14="http://schemas.microsoft.com/office/powerpoint/2010/main" val="42683046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2800" dirty="0">
                <a:solidFill>
                  <a:srgbClr val="660066"/>
                </a:solidFill>
              </a:rPr>
              <a:t>10.4.1</a:t>
            </a:r>
            <a:r>
              <a:rPr lang="zh-TW" altLang="en-US" sz="2800" dirty="0">
                <a:solidFill>
                  <a:srgbClr val="660066"/>
                </a:solidFill>
              </a:rPr>
              <a:t>  </a:t>
            </a:r>
            <a:r>
              <a:rPr lang="zh-TW" altLang="zh-TW" sz="2800" dirty="0">
                <a:solidFill>
                  <a:srgbClr val="660066"/>
                </a:solidFill>
                <a:effectLst/>
              </a:rPr>
              <a:t>手機作業系統</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zh-TW" altLang="zh-TW" dirty="0"/>
              <a:t>行動設備是進行行動商務最主要的設備，而行動設備最常見的就是智慧型手機。就目前</a:t>
            </a:r>
            <a:r>
              <a:rPr lang="zh-TW" altLang="zh-TW" dirty="0">
                <a:solidFill>
                  <a:srgbClr val="003300"/>
                </a:solidFill>
              </a:rPr>
              <a:t>手機作業系統</a:t>
            </a:r>
            <a:r>
              <a:rPr lang="en-US" altLang="zh-TW" dirty="0">
                <a:solidFill>
                  <a:srgbClr val="003300"/>
                </a:solidFill>
              </a:rPr>
              <a:t> (mobile phone operating system) </a:t>
            </a:r>
            <a:r>
              <a:rPr lang="zh-TW" altLang="zh-TW" dirty="0"/>
              <a:t>陣營來說，主要有兩項，即蘋果電腦的「</a:t>
            </a:r>
            <a:r>
              <a:rPr lang="en-US" altLang="zh-TW" dirty="0" err="1"/>
              <a:t>iOS</a:t>
            </a:r>
            <a:r>
              <a:rPr lang="zh-TW" altLang="zh-TW" dirty="0"/>
              <a:t>」作業系統與</a:t>
            </a:r>
            <a:r>
              <a:rPr lang="en-US" altLang="zh-TW" dirty="0"/>
              <a:t>Google</a:t>
            </a:r>
            <a:r>
              <a:rPr lang="zh-TW" altLang="zh-TW" dirty="0"/>
              <a:t>公司所推出的「</a:t>
            </a:r>
            <a:r>
              <a:rPr lang="en-US" altLang="zh-TW" dirty="0"/>
              <a:t>Android</a:t>
            </a:r>
            <a:r>
              <a:rPr lang="zh-TW" altLang="zh-TW" dirty="0"/>
              <a:t>」作業系統這兩項。</a:t>
            </a:r>
            <a:endParaRPr lang="zh-TW" altLang="en-US" dirty="0"/>
          </a:p>
        </p:txBody>
      </p:sp>
    </p:spTree>
    <p:extLst>
      <p:ext uri="{BB962C8B-B14F-4D97-AF65-F5344CB8AC3E}">
        <p14:creationId xmlns:p14="http://schemas.microsoft.com/office/powerpoint/2010/main" val="27535805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10.4.1</a:t>
            </a:r>
            <a:r>
              <a:rPr lang="zh-TW" altLang="en-US" sz="2800" dirty="0">
                <a:solidFill>
                  <a:srgbClr val="660066"/>
                </a:solidFill>
              </a:rPr>
              <a:t>  </a:t>
            </a:r>
            <a:r>
              <a:rPr lang="zh-TW" altLang="zh-TW" sz="2800" dirty="0">
                <a:solidFill>
                  <a:srgbClr val="660066"/>
                </a:solidFill>
                <a:effectLst/>
              </a:rPr>
              <a:t>手機作業系統</a:t>
            </a:r>
            <a:endParaRPr lang="zh-TW" altLang="en-US" sz="2800" dirty="0"/>
          </a:p>
        </p:txBody>
      </p:sp>
      <p:sp>
        <p:nvSpPr>
          <p:cNvPr id="3" name="內容版面配置區 2"/>
          <p:cNvSpPr>
            <a:spLocks noGrp="1"/>
          </p:cNvSpPr>
          <p:nvPr>
            <p:ph idx="1"/>
          </p:nvPr>
        </p:nvSpPr>
        <p:spPr/>
        <p:txBody>
          <a:bodyPr/>
          <a:lstStyle/>
          <a:p>
            <a:r>
              <a:rPr lang="en-US" altLang="zh-TW" dirty="0"/>
              <a:t>Google</a:t>
            </a:r>
            <a:r>
              <a:rPr lang="zh-TW" altLang="zh-TW" dirty="0"/>
              <a:t>公司於</a:t>
            </a:r>
            <a:r>
              <a:rPr lang="en-US" altLang="zh-TW" dirty="0"/>
              <a:t>2007</a:t>
            </a:r>
            <a:r>
              <a:rPr lang="zh-TW" altLang="zh-TW" dirty="0"/>
              <a:t>年</a:t>
            </a:r>
            <a:r>
              <a:rPr lang="en-US" altLang="zh-TW" dirty="0"/>
              <a:t>11</a:t>
            </a:r>
            <a:r>
              <a:rPr lang="zh-TW" altLang="zh-TW" dirty="0"/>
              <a:t>月</a:t>
            </a:r>
            <a:r>
              <a:rPr lang="en-US" altLang="zh-TW" dirty="0"/>
              <a:t>5</a:t>
            </a:r>
            <a:r>
              <a:rPr lang="zh-TW" altLang="zh-TW" dirty="0"/>
              <a:t>日宣布創新且開放式的手機作業系統，名稱為「</a:t>
            </a:r>
            <a:r>
              <a:rPr lang="en-US" altLang="zh-TW" dirty="0"/>
              <a:t>Android ( </a:t>
            </a:r>
            <a:r>
              <a:rPr lang="zh-TW" altLang="zh-TW" dirty="0"/>
              <a:t>安卓</a:t>
            </a:r>
            <a:r>
              <a:rPr lang="en-US" altLang="zh-TW" dirty="0"/>
              <a:t> )</a:t>
            </a:r>
            <a:r>
              <a:rPr lang="zh-TW" altLang="zh-TW" dirty="0"/>
              <a:t>」系統，</a:t>
            </a:r>
            <a:r>
              <a:rPr lang="en-US" altLang="zh-TW" dirty="0"/>
              <a:t>Android</a:t>
            </a:r>
            <a:r>
              <a:rPr lang="zh-TW" altLang="zh-TW" dirty="0"/>
              <a:t>系統的核心是</a:t>
            </a:r>
            <a:r>
              <a:rPr lang="en-US" altLang="zh-TW" dirty="0"/>
              <a:t>Linux</a:t>
            </a:r>
            <a:r>
              <a:rPr lang="zh-TW" altLang="zh-TW" dirty="0"/>
              <a:t>開放原始碼的系統，其架構先由</a:t>
            </a:r>
            <a:r>
              <a:rPr lang="en-US" altLang="zh-TW" dirty="0"/>
              <a:t>Google</a:t>
            </a:r>
            <a:r>
              <a:rPr lang="zh-TW" altLang="zh-TW" dirty="0"/>
              <a:t>規劃，之後再由各大手機製造商所組成的「</a:t>
            </a:r>
            <a:r>
              <a:rPr lang="zh-TW" altLang="zh-TW" dirty="0">
                <a:solidFill>
                  <a:srgbClr val="003300"/>
                </a:solidFill>
              </a:rPr>
              <a:t>開放手機聯盟</a:t>
            </a:r>
            <a:r>
              <a:rPr lang="en-US" altLang="zh-TW" dirty="0">
                <a:solidFill>
                  <a:srgbClr val="003300"/>
                </a:solidFill>
              </a:rPr>
              <a:t> (Open Handset Alliance)</a:t>
            </a:r>
            <a:r>
              <a:rPr lang="zh-TW" altLang="zh-TW" dirty="0"/>
              <a:t>」進行開發。</a:t>
            </a:r>
            <a:r>
              <a:rPr lang="en-US" altLang="zh-TW" dirty="0"/>
              <a:t>Android</a:t>
            </a:r>
            <a:r>
              <a:rPr lang="zh-TW" altLang="zh-TW" dirty="0"/>
              <a:t>系統最大的不同即其開放原始碼架構，不僅僅是內部開發人員，就連一般人也可以輕鬆透過「</a:t>
            </a:r>
            <a:r>
              <a:rPr lang="zh-TW" altLang="zh-TW" dirty="0">
                <a:solidFill>
                  <a:srgbClr val="003300"/>
                </a:solidFill>
              </a:rPr>
              <a:t>軟體開發工具</a:t>
            </a:r>
            <a:r>
              <a:rPr lang="en-US" altLang="zh-TW" dirty="0">
                <a:solidFill>
                  <a:srgbClr val="003300"/>
                </a:solidFill>
              </a:rPr>
              <a:t> (software development kit, SDK)</a:t>
            </a:r>
            <a:r>
              <a:rPr lang="zh-TW" altLang="zh-TW" dirty="0"/>
              <a:t>」來修改系統或開發各式各樣軟體</a:t>
            </a:r>
            <a:r>
              <a:rPr lang="en-US" altLang="zh-TW" dirty="0"/>
              <a:t> (APP)</a:t>
            </a:r>
            <a:r>
              <a:rPr lang="zh-TW" altLang="zh-TW" dirty="0"/>
              <a:t>。</a:t>
            </a:r>
            <a:endParaRPr lang="zh-TW" altLang="en-US" dirty="0"/>
          </a:p>
        </p:txBody>
      </p:sp>
    </p:spTree>
    <p:extLst>
      <p:ext uri="{BB962C8B-B14F-4D97-AF65-F5344CB8AC3E}">
        <p14:creationId xmlns:p14="http://schemas.microsoft.com/office/powerpoint/2010/main" val="34334746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10.4.1</a:t>
            </a:r>
            <a:r>
              <a:rPr lang="zh-TW" altLang="en-US" sz="2800" dirty="0">
                <a:solidFill>
                  <a:srgbClr val="660066"/>
                </a:solidFill>
              </a:rPr>
              <a:t>  </a:t>
            </a:r>
            <a:r>
              <a:rPr lang="zh-TW" altLang="zh-TW" sz="2800" dirty="0">
                <a:solidFill>
                  <a:srgbClr val="660066"/>
                </a:solidFill>
                <a:effectLst/>
              </a:rPr>
              <a:t>手機作業系統</a:t>
            </a:r>
            <a:endParaRPr lang="zh-TW" altLang="en-US" sz="2800" dirty="0"/>
          </a:p>
        </p:txBody>
      </p:sp>
      <p:sp>
        <p:nvSpPr>
          <p:cNvPr id="3" name="內容版面配置區 2"/>
          <p:cNvSpPr>
            <a:spLocks noGrp="1"/>
          </p:cNvSpPr>
          <p:nvPr>
            <p:ph idx="1"/>
          </p:nvPr>
        </p:nvSpPr>
        <p:spPr/>
        <p:txBody>
          <a:bodyPr/>
          <a:lstStyle/>
          <a:p>
            <a:r>
              <a:rPr lang="zh-TW" altLang="zh-TW" dirty="0"/>
              <a:t>另一個主要的手機作業系統則是蘋果公司所開發的「</a:t>
            </a:r>
            <a:r>
              <a:rPr lang="en-US" altLang="zh-TW" dirty="0" err="1"/>
              <a:t>iOS</a:t>
            </a:r>
            <a:r>
              <a:rPr lang="en-US" altLang="zh-TW" dirty="0"/>
              <a:t> (iPhone operating system)</a:t>
            </a:r>
            <a:r>
              <a:rPr lang="zh-TW" altLang="zh-TW" dirty="0"/>
              <a:t>」作業系統。雖然</a:t>
            </a:r>
            <a:r>
              <a:rPr lang="en-US" altLang="zh-TW" dirty="0" err="1"/>
              <a:t>iOS</a:t>
            </a:r>
            <a:r>
              <a:rPr lang="zh-TW" altLang="zh-TW" dirty="0"/>
              <a:t>系統最初主要是用於其智慧型手機</a:t>
            </a:r>
            <a:r>
              <a:rPr lang="en-US" altLang="zh-TW" dirty="0"/>
              <a:t>iPhone</a:t>
            </a:r>
            <a:r>
              <a:rPr lang="zh-TW" altLang="zh-TW" dirty="0"/>
              <a:t>上面，但蘋果電腦除了手機之外，也開發了</a:t>
            </a:r>
            <a:r>
              <a:rPr lang="en-US" altLang="zh-TW" dirty="0"/>
              <a:t>iPod</a:t>
            </a:r>
            <a:r>
              <a:rPr lang="zh-TW" altLang="zh-TW" dirty="0"/>
              <a:t>、</a:t>
            </a:r>
            <a:r>
              <a:rPr lang="en-US" altLang="zh-TW" dirty="0" err="1"/>
              <a:t>iPad</a:t>
            </a:r>
            <a:r>
              <a:rPr lang="en-US" altLang="zh-TW" dirty="0"/>
              <a:t> ( </a:t>
            </a:r>
            <a:r>
              <a:rPr lang="zh-TW" altLang="zh-TW" dirty="0"/>
              <a:t>平板電腦</a:t>
            </a:r>
            <a:r>
              <a:rPr lang="en-US" altLang="zh-TW" dirty="0"/>
              <a:t> )</a:t>
            </a:r>
            <a:r>
              <a:rPr lang="zh-TW" altLang="zh-TW" dirty="0"/>
              <a:t>，甚至是最新的</a:t>
            </a:r>
            <a:r>
              <a:rPr lang="en-US" altLang="zh-TW" dirty="0"/>
              <a:t>Apple TV</a:t>
            </a:r>
            <a:r>
              <a:rPr lang="zh-TW" altLang="zh-TW" dirty="0"/>
              <a:t>，也因此</a:t>
            </a:r>
            <a:r>
              <a:rPr lang="en-US" altLang="zh-TW" dirty="0" err="1"/>
              <a:t>iOS</a:t>
            </a:r>
            <a:r>
              <a:rPr lang="zh-TW" altLang="zh-TW" dirty="0"/>
              <a:t>作業系統皆適用於上述各項產品中。</a:t>
            </a:r>
            <a:endParaRPr lang="zh-TW" altLang="en-US" dirty="0"/>
          </a:p>
        </p:txBody>
      </p:sp>
    </p:spTree>
    <p:extLst>
      <p:ext uri="{BB962C8B-B14F-4D97-AF65-F5344CB8AC3E}">
        <p14:creationId xmlns:p14="http://schemas.microsoft.com/office/powerpoint/2010/main" val="25313810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10.4.2</a:t>
            </a:r>
            <a:r>
              <a:rPr lang="zh-TW" altLang="en-US" sz="2800" dirty="0">
                <a:solidFill>
                  <a:srgbClr val="660066"/>
                </a:solidFill>
              </a:rPr>
              <a:t>  </a:t>
            </a:r>
            <a:r>
              <a:rPr lang="zh-TW" altLang="zh-TW" sz="2800" dirty="0">
                <a:solidFill>
                  <a:srgbClr val="660066"/>
                </a:solidFill>
                <a:effectLst/>
              </a:rPr>
              <a:t>應用軟體平臺與包羅萬象的應用軟體</a:t>
            </a:r>
            <a:endParaRPr lang="zh-TW" altLang="en-US" sz="2800" dirty="0">
              <a:solidFill>
                <a:srgbClr val="660066"/>
              </a:solidFill>
            </a:endParaRPr>
          </a:p>
        </p:txBody>
      </p:sp>
      <p:sp>
        <p:nvSpPr>
          <p:cNvPr id="3" name="內容版面配置區 2"/>
          <p:cNvSpPr>
            <a:spLocks noGrp="1"/>
          </p:cNvSpPr>
          <p:nvPr>
            <p:ph idx="1"/>
          </p:nvPr>
        </p:nvSpPr>
        <p:spPr/>
        <p:txBody>
          <a:bodyPr/>
          <a:lstStyle/>
          <a:p>
            <a:pPr hangingPunct="0"/>
            <a:r>
              <a:rPr lang="zh-TW" altLang="zh-TW" dirty="0"/>
              <a:t>有了像智慧型手機這樣的行動設備，也有了手機作業系統能讓手機運作了，接下來智慧型手機與傳統手機最大的不同就是，還有一個包羅萬象，有各式各樣應用軟體的網站平臺，可以讓使用者上網隨時透過付費或免費的方式，下載他們所需要的各種</a:t>
            </a:r>
            <a:r>
              <a:rPr lang="zh-TW" altLang="zh-TW" dirty="0">
                <a:solidFill>
                  <a:srgbClr val="003300"/>
                </a:solidFill>
              </a:rPr>
              <a:t>應用軟體</a:t>
            </a:r>
            <a:r>
              <a:rPr lang="en-US" altLang="zh-TW" dirty="0">
                <a:solidFill>
                  <a:srgbClr val="003300"/>
                </a:solidFill>
              </a:rPr>
              <a:t> (applications)</a:t>
            </a:r>
            <a:r>
              <a:rPr lang="zh-TW" altLang="zh-TW" dirty="0"/>
              <a:t>，這些應用軟體，一般俗稱為「</a:t>
            </a:r>
            <a:r>
              <a:rPr lang="en-US" altLang="zh-TW" dirty="0"/>
              <a:t>APPs</a:t>
            </a:r>
            <a:r>
              <a:rPr lang="zh-TW" altLang="zh-TW" dirty="0"/>
              <a:t>」</a:t>
            </a:r>
            <a:r>
              <a:rPr lang="zh-TW" altLang="zh-TW" dirty="0">
                <a:solidFill>
                  <a:srgbClr val="000000"/>
                </a:solidFill>
              </a:rPr>
              <a:t>。</a:t>
            </a:r>
            <a:endParaRPr lang="zh-TW" altLang="en-US" dirty="0">
              <a:solidFill>
                <a:srgbClr val="000000"/>
              </a:solidFill>
            </a:endParaRPr>
          </a:p>
        </p:txBody>
      </p:sp>
    </p:spTree>
    <p:extLst>
      <p:ext uri="{BB962C8B-B14F-4D97-AF65-F5344CB8AC3E}">
        <p14:creationId xmlns:p14="http://schemas.microsoft.com/office/powerpoint/2010/main" val="2244573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10.4.2</a:t>
            </a:r>
            <a:r>
              <a:rPr lang="zh-TW" altLang="en-US" sz="2800" dirty="0">
                <a:solidFill>
                  <a:srgbClr val="660066"/>
                </a:solidFill>
              </a:rPr>
              <a:t>  </a:t>
            </a:r>
            <a:r>
              <a:rPr lang="zh-TW" altLang="zh-TW" sz="2800" dirty="0">
                <a:solidFill>
                  <a:srgbClr val="660066"/>
                </a:solidFill>
                <a:effectLst/>
              </a:rPr>
              <a:t>應用軟體平臺與包羅萬象的應用軟體</a:t>
            </a:r>
            <a:endParaRPr lang="zh-TW" altLang="en-US" sz="2800" dirty="0">
              <a:solidFill>
                <a:srgbClr val="660066"/>
              </a:solidFill>
            </a:endParaRPr>
          </a:p>
        </p:txBody>
      </p:sp>
      <p:sp>
        <p:nvSpPr>
          <p:cNvPr id="4" name="內容版面配置區 3"/>
          <p:cNvSpPr>
            <a:spLocks noGrp="1"/>
          </p:cNvSpPr>
          <p:nvPr>
            <p:ph idx="1"/>
          </p:nvPr>
        </p:nvSpPr>
        <p:spPr/>
        <p:txBody>
          <a:bodyPr/>
          <a:lstStyle/>
          <a:p>
            <a:endParaRPr lang="zh-TW" altLang="en-US"/>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6189" y="1340768"/>
            <a:ext cx="5898998"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68307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10.4.2</a:t>
            </a:r>
            <a:r>
              <a:rPr lang="zh-TW" altLang="en-US" sz="2800" dirty="0">
                <a:solidFill>
                  <a:srgbClr val="660066"/>
                </a:solidFill>
              </a:rPr>
              <a:t>  </a:t>
            </a:r>
            <a:r>
              <a:rPr lang="zh-TW" altLang="zh-TW" sz="2800" dirty="0">
                <a:solidFill>
                  <a:srgbClr val="660066"/>
                </a:solidFill>
                <a:effectLst/>
              </a:rPr>
              <a:t>應用軟體平臺與包羅萬象的應用軟體</a:t>
            </a:r>
            <a:endParaRPr lang="zh-TW" altLang="en-US" sz="2800" dirty="0">
              <a:solidFill>
                <a:srgbClr val="660066"/>
              </a:solidFill>
            </a:endParaRPr>
          </a:p>
        </p:txBody>
      </p:sp>
      <p:sp>
        <p:nvSpPr>
          <p:cNvPr id="4" name="內容版面配置區 3"/>
          <p:cNvSpPr>
            <a:spLocks noGrp="1"/>
          </p:cNvSpPr>
          <p:nvPr>
            <p:ph idx="1"/>
          </p:nvPr>
        </p:nvSpPr>
        <p:spPr/>
        <p:txBody>
          <a:bodyPr/>
          <a:lstStyle/>
          <a:p>
            <a:endParaRPr lang="zh-TW" altLang="en-US"/>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2263" y="1340768"/>
            <a:ext cx="7152145" cy="4536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68307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10.6</a:t>
            </a:r>
            <a:r>
              <a:rPr lang="zh-TW" altLang="en-US" dirty="0"/>
              <a:t>  </a:t>
            </a:r>
            <a:r>
              <a:rPr lang="zh-TW" altLang="zh-TW" dirty="0">
                <a:effectLst/>
              </a:rPr>
              <a:t>結　論</a:t>
            </a:r>
            <a:endParaRPr lang="zh-TW" altLang="en-US" dirty="0"/>
          </a:p>
        </p:txBody>
      </p:sp>
      <p:sp>
        <p:nvSpPr>
          <p:cNvPr id="3" name="內容版面配置區 2"/>
          <p:cNvSpPr>
            <a:spLocks noGrp="1"/>
          </p:cNvSpPr>
          <p:nvPr>
            <p:ph idx="1"/>
          </p:nvPr>
        </p:nvSpPr>
        <p:spPr/>
        <p:txBody>
          <a:bodyPr/>
          <a:lstStyle/>
          <a:p>
            <a:r>
              <a:rPr lang="zh-TW" altLang="zh-TW" dirty="0"/>
              <a:t>行動設備及各種泛在科技，都使得行動商務開啟更多的可能性與應用廣度。</a:t>
            </a:r>
            <a:endParaRPr lang="zh-TW" altLang="en-US" dirty="0"/>
          </a:p>
        </p:txBody>
      </p:sp>
    </p:spTree>
    <p:extLst>
      <p:ext uri="{BB962C8B-B14F-4D97-AF65-F5344CB8AC3E}">
        <p14:creationId xmlns:p14="http://schemas.microsoft.com/office/powerpoint/2010/main" val="42533189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5538" y="1985963"/>
            <a:ext cx="4352925" cy="288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5" name="Freeform 12"/>
          <p:cNvSpPr>
            <a:spLocks/>
          </p:cNvSpPr>
          <p:nvPr/>
        </p:nvSpPr>
        <p:spPr bwMode="auto">
          <a:xfrm>
            <a:off x="0" y="5870877"/>
            <a:ext cx="9144000" cy="988713"/>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F3BC2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6" name="Group 4"/>
          <p:cNvGrpSpPr>
            <a:grpSpLocks noChangeAspect="1"/>
          </p:cNvGrpSpPr>
          <p:nvPr/>
        </p:nvGrpSpPr>
        <p:grpSpPr bwMode="auto">
          <a:xfrm>
            <a:off x="6815519" y="114489"/>
            <a:ext cx="2076961" cy="794231"/>
            <a:chOff x="2474" y="1891"/>
            <a:chExt cx="1681" cy="482"/>
          </a:xfrm>
        </p:grpSpPr>
        <p:sp>
          <p:nvSpPr>
            <p:cNvPr id="7" name="Freeform 6"/>
            <p:cNvSpPr>
              <a:spLocks/>
            </p:cNvSpPr>
            <p:nvPr userDrawn="1"/>
          </p:nvSpPr>
          <p:spPr bwMode="auto">
            <a:xfrm>
              <a:off x="3074" y="1891"/>
              <a:ext cx="482" cy="482"/>
            </a:xfrm>
            <a:custGeom>
              <a:avLst/>
              <a:gdLst>
                <a:gd name="T0" fmla="*/ 963 w 964"/>
                <a:gd name="T1" fmla="*/ 507 h 964"/>
                <a:gd name="T2" fmla="*/ 954 w 964"/>
                <a:gd name="T3" fmla="*/ 579 h 964"/>
                <a:gd name="T4" fmla="*/ 934 w 964"/>
                <a:gd name="T5" fmla="*/ 647 h 964"/>
                <a:gd name="T6" fmla="*/ 906 w 964"/>
                <a:gd name="T7" fmla="*/ 712 h 964"/>
                <a:gd name="T8" fmla="*/ 868 w 964"/>
                <a:gd name="T9" fmla="*/ 770 h 964"/>
                <a:gd name="T10" fmla="*/ 823 w 964"/>
                <a:gd name="T11" fmla="*/ 822 h 964"/>
                <a:gd name="T12" fmla="*/ 771 w 964"/>
                <a:gd name="T13" fmla="*/ 868 h 964"/>
                <a:gd name="T14" fmla="*/ 712 w 964"/>
                <a:gd name="T15" fmla="*/ 905 h 964"/>
                <a:gd name="T16" fmla="*/ 647 w 964"/>
                <a:gd name="T17" fmla="*/ 934 h 964"/>
                <a:gd name="T18" fmla="*/ 580 w 964"/>
                <a:gd name="T19" fmla="*/ 954 h 964"/>
                <a:gd name="T20" fmla="*/ 507 w 964"/>
                <a:gd name="T21" fmla="*/ 963 h 964"/>
                <a:gd name="T22" fmla="*/ 457 w 964"/>
                <a:gd name="T23" fmla="*/ 963 h 964"/>
                <a:gd name="T24" fmla="*/ 385 w 964"/>
                <a:gd name="T25" fmla="*/ 954 h 964"/>
                <a:gd name="T26" fmla="*/ 317 w 964"/>
                <a:gd name="T27" fmla="*/ 934 h 964"/>
                <a:gd name="T28" fmla="*/ 252 w 964"/>
                <a:gd name="T29" fmla="*/ 905 h 964"/>
                <a:gd name="T30" fmla="*/ 194 w 964"/>
                <a:gd name="T31" fmla="*/ 868 h 964"/>
                <a:gd name="T32" fmla="*/ 142 w 964"/>
                <a:gd name="T33" fmla="*/ 822 h 964"/>
                <a:gd name="T34" fmla="*/ 96 w 964"/>
                <a:gd name="T35" fmla="*/ 770 h 964"/>
                <a:gd name="T36" fmla="*/ 59 w 964"/>
                <a:gd name="T37" fmla="*/ 712 h 964"/>
                <a:gd name="T38" fmla="*/ 29 w 964"/>
                <a:gd name="T39" fmla="*/ 647 h 964"/>
                <a:gd name="T40" fmla="*/ 10 w 964"/>
                <a:gd name="T41" fmla="*/ 579 h 964"/>
                <a:gd name="T42" fmla="*/ 1 w 964"/>
                <a:gd name="T43" fmla="*/ 507 h 964"/>
                <a:gd name="T44" fmla="*/ 1 w 964"/>
                <a:gd name="T45" fmla="*/ 457 h 964"/>
                <a:gd name="T46" fmla="*/ 10 w 964"/>
                <a:gd name="T47" fmla="*/ 384 h 964"/>
                <a:gd name="T48" fmla="*/ 29 w 964"/>
                <a:gd name="T49" fmla="*/ 316 h 964"/>
                <a:gd name="T50" fmla="*/ 59 w 964"/>
                <a:gd name="T51" fmla="*/ 252 h 964"/>
                <a:gd name="T52" fmla="*/ 96 w 964"/>
                <a:gd name="T53" fmla="*/ 193 h 964"/>
                <a:gd name="T54" fmla="*/ 142 w 964"/>
                <a:gd name="T55" fmla="*/ 141 h 964"/>
                <a:gd name="T56" fmla="*/ 194 w 964"/>
                <a:gd name="T57" fmla="*/ 95 h 964"/>
                <a:gd name="T58" fmla="*/ 252 w 964"/>
                <a:gd name="T59" fmla="*/ 58 h 964"/>
                <a:gd name="T60" fmla="*/ 317 w 964"/>
                <a:gd name="T61" fmla="*/ 29 h 964"/>
                <a:gd name="T62" fmla="*/ 385 w 964"/>
                <a:gd name="T63" fmla="*/ 10 h 964"/>
                <a:gd name="T64" fmla="*/ 457 w 964"/>
                <a:gd name="T65" fmla="*/ 1 h 964"/>
                <a:gd name="T66" fmla="*/ 507 w 964"/>
                <a:gd name="T67" fmla="*/ 1 h 964"/>
                <a:gd name="T68" fmla="*/ 580 w 964"/>
                <a:gd name="T69" fmla="*/ 10 h 964"/>
                <a:gd name="T70" fmla="*/ 647 w 964"/>
                <a:gd name="T71" fmla="*/ 29 h 964"/>
                <a:gd name="T72" fmla="*/ 712 w 964"/>
                <a:gd name="T73" fmla="*/ 58 h 964"/>
                <a:gd name="T74" fmla="*/ 771 w 964"/>
                <a:gd name="T75" fmla="*/ 95 h 964"/>
                <a:gd name="T76" fmla="*/ 823 w 964"/>
                <a:gd name="T77" fmla="*/ 141 h 964"/>
                <a:gd name="T78" fmla="*/ 868 w 964"/>
                <a:gd name="T79" fmla="*/ 193 h 964"/>
                <a:gd name="T80" fmla="*/ 906 w 964"/>
                <a:gd name="T81" fmla="*/ 252 h 964"/>
                <a:gd name="T82" fmla="*/ 934 w 964"/>
                <a:gd name="T83" fmla="*/ 316 h 964"/>
                <a:gd name="T84" fmla="*/ 954 w 964"/>
                <a:gd name="T85" fmla="*/ 384 h 964"/>
                <a:gd name="T86" fmla="*/ 963 w 964"/>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4" h="964">
                  <a:moveTo>
                    <a:pt x="964" y="482"/>
                  </a:moveTo>
                  <a:lnTo>
                    <a:pt x="964" y="482"/>
                  </a:lnTo>
                  <a:lnTo>
                    <a:pt x="963" y="507"/>
                  </a:lnTo>
                  <a:lnTo>
                    <a:pt x="961" y="531"/>
                  </a:lnTo>
                  <a:lnTo>
                    <a:pt x="959" y="555"/>
                  </a:lnTo>
                  <a:lnTo>
                    <a:pt x="954" y="579"/>
                  </a:lnTo>
                  <a:lnTo>
                    <a:pt x="948" y="602"/>
                  </a:lnTo>
                  <a:lnTo>
                    <a:pt x="942" y="625"/>
                  </a:lnTo>
                  <a:lnTo>
                    <a:pt x="934" y="647"/>
                  </a:lnTo>
                  <a:lnTo>
                    <a:pt x="926" y="669"/>
                  </a:lnTo>
                  <a:lnTo>
                    <a:pt x="916" y="691"/>
                  </a:lnTo>
                  <a:lnTo>
                    <a:pt x="906" y="712"/>
                  </a:lnTo>
                  <a:lnTo>
                    <a:pt x="894" y="731"/>
                  </a:lnTo>
                  <a:lnTo>
                    <a:pt x="881" y="751"/>
                  </a:lnTo>
                  <a:lnTo>
                    <a:pt x="868" y="770"/>
                  </a:lnTo>
                  <a:lnTo>
                    <a:pt x="854" y="789"/>
                  </a:lnTo>
                  <a:lnTo>
                    <a:pt x="839" y="806"/>
                  </a:lnTo>
                  <a:lnTo>
                    <a:pt x="823" y="822"/>
                  </a:lnTo>
                  <a:lnTo>
                    <a:pt x="806" y="838"/>
                  </a:lnTo>
                  <a:lnTo>
                    <a:pt x="788" y="853"/>
                  </a:lnTo>
                  <a:lnTo>
                    <a:pt x="771" y="868"/>
                  </a:lnTo>
                  <a:lnTo>
                    <a:pt x="751" y="881"/>
                  </a:lnTo>
                  <a:lnTo>
                    <a:pt x="732" y="894"/>
                  </a:lnTo>
                  <a:lnTo>
                    <a:pt x="712" y="905"/>
                  </a:lnTo>
                  <a:lnTo>
                    <a:pt x="691" y="917"/>
                  </a:lnTo>
                  <a:lnTo>
                    <a:pt x="669" y="926"/>
                  </a:lnTo>
                  <a:lnTo>
                    <a:pt x="647" y="934"/>
                  </a:lnTo>
                  <a:lnTo>
                    <a:pt x="626" y="942"/>
                  </a:lnTo>
                  <a:lnTo>
                    <a:pt x="603" y="949"/>
                  </a:lnTo>
                  <a:lnTo>
                    <a:pt x="580" y="954"/>
                  </a:lnTo>
                  <a:lnTo>
                    <a:pt x="555" y="958"/>
                  </a:lnTo>
                  <a:lnTo>
                    <a:pt x="531" y="962"/>
                  </a:lnTo>
                  <a:lnTo>
                    <a:pt x="507" y="963"/>
                  </a:lnTo>
                  <a:lnTo>
                    <a:pt x="482" y="964"/>
                  </a:lnTo>
                  <a:lnTo>
                    <a:pt x="482" y="964"/>
                  </a:lnTo>
                  <a:lnTo>
                    <a:pt x="457" y="963"/>
                  </a:lnTo>
                  <a:lnTo>
                    <a:pt x="433" y="962"/>
                  </a:lnTo>
                  <a:lnTo>
                    <a:pt x="409" y="958"/>
                  </a:lnTo>
                  <a:lnTo>
                    <a:pt x="385" y="954"/>
                  </a:lnTo>
                  <a:lnTo>
                    <a:pt x="362" y="949"/>
                  </a:lnTo>
                  <a:lnTo>
                    <a:pt x="339" y="942"/>
                  </a:lnTo>
                  <a:lnTo>
                    <a:pt x="317" y="934"/>
                  </a:lnTo>
                  <a:lnTo>
                    <a:pt x="295" y="926"/>
                  </a:lnTo>
                  <a:lnTo>
                    <a:pt x="273" y="917"/>
                  </a:lnTo>
                  <a:lnTo>
                    <a:pt x="252" y="905"/>
                  </a:lnTo>
                  <a:lnTo>
                    <a:pt x="232" y="894"/>
                  </a:lnTo>
                  <a:lnTo>
                    <a:pt x="212" y="881"/>
                  </a:lnTo>
                  <a:lnTo>
                    <a:pt x="194" y="868"/>
                  </a:lnTo>
                  <a:lnTo>
                    <a:pt x="175" y="853"/>
                  </a:lnTo>
                  <a:lnTo>
                    <a:pt x="158" y="838"/>
                  </a:lnTo>
                  <a:lnTo>
                    <a:pt x="142" y="822"/>
                  </a:lnTo>
                  <a:lnTo>
                    <a:pt x="126" y="806"/>
                  </a:lnTo>
                  <a:lnTo>
                    <a:pt x="111" y="789"/>
                  </a:lnTo>
                  <a:lnTo>
                    <a:pt x="96" y="770"/>
                  </a:lnTo>
                  <a:lnTo>
                    <a:pt x="83" y="751"/>
                  </a:lnTo>
                  <a:lnTo>
                    <a:pt x="70" y="731"/>
                  </a:lnTo>
                  <a:lnTo>
                    <a:pt x="59" y="712"/>
                  </a:lnTo>
                  <a:lnTo>
                    <a:pt x="47" y="691"/>
                  </a:lnTo>
                  <a:lnTo>
                    <a:pt x="38" y="669"/>
                  </a:lnTo>
                  <a:lnTo>
                    <a:pt x="29" y="647"/>
                  </a:lnTo>
                  <a:lnTo>
                    <a:pt x="22" y="625"/>
                  </a:lnTo>
                  <a:lnTo>
                    <a:pt x="15" y="602"/>
                  </a:lnTo>
                  <a:lnTo>
                    <a:pt x="10" y="579"/>
                  </a:lnTo>
                  <a:lnTo>
                    <a:pt x="6" y="555"/>
                  </a:lnTo>
                  <a:lnTo>
                    <a:pt x="2" y="531"/>
                  </a:lnTo>
                  <a:lnTo>
                    <a:pt x="1" y="507"/>
                  </a:lnTo>
                  <a:lnTo>
                    <a:pt x="0" y="482"/>
                  </a:lnTo>
                  <a:lnTo>
                    <a:pt x="0" y="482"/>
                  </a:lnTo>
                  <a:lnTo>
                    <a:pt x="1" y="457"/>
                  </a:lnTo>
                  <a:lnTo>
                    <a:pt x="2" y="433"/>
                  </a:lnTo>
                  <a:lnTo>
                    <a:pt x="6" y="409"/>
                  </a:lnTo>
                  <a:lnTo>
                    <a:pt x="10" y="384"/>
                  </a:lnTo>
                  <a:lnTo>
                    <a:pt x="15" y="361"/>
                  </a:lnTo>
                  <a:lnTo>
                    <a:pt x="22" y="338"/>
                  </a:lnTo>
                  <a:lnTo>
                    <a:pt x="29" y="316"/>
                  </a:lnTo>
                  <a:lnTo>
                    <a:pt x="38" y="295"/>
                  </a:lnTo>
                  <a:lnTo>
                    <a:pt x="47" y="273"/>
                  </a:lnTo>
                  <a:lnTo>
                    <a:pt x="59" y="252"/>
                  </a:lnTo>
                  <a:lnTo>
                    <a:pt x="70" y="232"/>
                  </a:lnTo>
                  <a:lnTo>
                    <a:pt x="83" y="213"/>
                  </a:lnTo>
                  <a:lnTo>
                    <a:pt x="96" y="193"/>
                  </a:lnTo>
                  <a:lnTo>
                    <a:pt x="111" y="176"/>
                  </a:lnTo>
                  <a:lnTo>
                    <a:pt x="126" y="157"/>
                  </a:lnTo>
                  <a:lnTo>
                    <a:pt x="142" y="141"/>
                  </a:lnTo>
                  <a:lnTo>
                    <a:pt x="158" y="125"/>
                  </a:lnTo>
                  <a:lnTo>
                    <a:pt x="175" y="110"/>
                  </a:lnTo>
                  <a:lnTo>
                    <a:pt x="194" y="95"/>
                  </a:lnTo>
                  <a:lnTo>
                    <a:pt x="212" y="82"/>
                  </a:lnTo>
                  <a:lnTo>
                    <a:pt x="232" y="70"/>
                  </a:lnTo>
                  <a:lnTo>
                    <a:pt x="252" y="58"/>
                  </a:lnTo>
                  <a:lnTo>
                    <a:pt x="273" y="48"/>
                  </a:lnTo>
                  <a:lnTo>
                    <a:pt x="295" y="38"/>
                  </a:lnTo>
                  <a:lnTo>
                    <a:pt x="317" y="29"/>
                  </a:lnTo>
                  <a:lnTo>
                    <a:pt x="339" y="21"/>
                  </a:lnTo>
                  <a:lnTo>
                    <a:pt x="362" y="16"/>
                  </a:lnTo>
                  <a:lnTo>
                    <a:pt x="385" y="10"/>
                  </a:lnTo>
                  <a:lnTo>
                    <a:pt x="409" y="5"/>
                  </a:lnTo>
                  <a:lnTo>
                    <a:pt x="433" y="3"/>
                  </a:lnTo>
                  <a:lnTo>
                    <a:pt x="457" y="1"/>
                  </a:lnTo>
                  <a:lnTo>
                    <a:pt x="482" y="0"/>
                  </a:lnTo>
                  <a:lnTo>
                    <a:pt x="482" y="0"/>
                  </a:lnTo>
                  <a:lnTo>
                    <a:pt x="507" y="1"/>
                  </a:lnTo>
                  <a:lnTo>
                    <a:pt x="531" y="3"/>
                  </a:lnTo>
                  <a:lnTo>
                    <a:pt x="555" y="5"/>
                  </a:lnTo>
                  <a:lnTo>
                    <a:pt x="580" y="10"/>
                  </a:lnTo>
                  <a:lnTo>
                    <a:pt x="603" y="16"/>
                  </a:lnTo>
                  <a:lnTo>
                    <a:pt x="626" y="21"/>
                  </a:lnTo>
                  <a:lnTo>
                    <a:pt x="647" y="29"/>
                  </a:lnTo>
                  <a:lnTo>
                    <a:pt x="669" y="38"/>
                  </a:lnTo>
                  <a:lnTo>
                    <a:pt x="691" y="48"/>
                  </a:lnTo>
                  <a:lnTo>
                    <a:pt x="712" y="58"/>
                  </a:lnTo>
                  <a:lnTo>
                    <a:pt x="732" y="70"/>
                  </a:lnTo>
                  <a:lnTo>
                    <a:pt x="751" y="82"/>
                  </a:lnTo>
                  <a:lnTo>
                    <a:pt x="771" y="95"/>
                  </a:lnTo>
                  <a:lnTo>
                    <a:pt x="788" y="110"/>
                  </a:lnTo>
                  <a:lnTo>
                    <a:pt x="806" y="125"/>
                  </a:lnTo>
                  <a:lnTo>
                    <a:pt x="823" y="141"/>
                  </a:lnTo>
                  <a:lnTo>
                    <a:pt x="839" y="157"/>
                  </a:lnTo>
                  <a:lnTo>
                    <a:pt x="854" y="176"/>
                  </a:lnTo>
                  <a:lnTo>
                    <a:pt x="868" y="193"/>
                  </a:lnTo>
                  <a:lnTo>
                    <a:pt x="881" y="213"/>
                  </a:lnTo>
                  <a:lnTo>
                    <a:pt x="894" y="232"/>
                  </a:lnTo>
                  <a:lnTo>
                    <a:pt x="906" y="252"/>
                  </a:lnTo>
                  <a:lnTo>
                    <a:pt x="916" y="273"/>
                  </a:lnTo>
                  <a:lnTo>
                    <a:pt x="926" y="295"/>
                  </a:lnTo>
                  <a:lnTo>
                    <a:pt x="934" y="316"/>
                  </a:lnTo>
                  <a:lnTo>
                    <a:pt x="942" y="338"/>
                  </a:lnTo>
                  <a:lnTo>
                    <a:pt x="948" y="361"/>
                  </a:lnTo>
                  <a:lnTo>
                    <a:pt x="954" y="384"/>
                  </a:lnTo>
                  <a:lnTo>
                    <a:pt x="959" y="409"/>
                  </a:lnTo>
                  <a:lnTo>
                    <a:pt x="961" y="433"/>
                  </a:lnTo>
                  <a:lnTo>
                    <a:pt x="963" y="457"/>
                  </a:lnTo>
                  <a:lnTo>
                    <a:pt x="964" y="482"/>
                  </a:lnTo>
                  <a:lnTo>
                    <a:pt x="964"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userDrawn="1"/>
          </p:nvSpPr>
          <p:spPr bwMode="auto">
            <a:xfrm>
              <a:off x="2474" y="1891"/>
              <a:ext cx="481" cy="482"/>
            </a:xfrm>
            <a:custGeom>
              <a:avLst/>
              <a:gdLst>
                <a:gd name="T0" fmla="*/ 963 w 963"/>
                <a:gd name="T1" fmla="*/ 507 h 964"/>
                <a:gd name="T2" fmla="*/ 954 w 963"/>
                <a:gd name="T3" fmla="*/ 579 h 964"/>
                <a:gd name="T4" fmla="*/ 934 w 963"/>
                <a:gd name="T5" fmla="*/ 647 h 964"/>
                <a:gd name="T6" fmla="*/ 905 w 963"/>
                <a:gd name="T7" fmla="*/ 712 h 964"/>
                <a:gd name="T8" fmla="*/ 867 w 963"/>
                <a:gd name="T9" fmla="*/ 770 h 964"/>
                <a:gd name="T10" fmla="*/ 822 w 963"/>
                <a:gd name="T11" fmla="*/ 822 h 964"/>
                <a:gd name="T12" fmla="*/ 769 w 963"/>
                <a:gd name="T13" fmla="*/ 868 h 964"/>
                <a:gd name="T14" fmla="*/ 711 w 963"/>
                <a:gd name="T15" fmla="*/ 905 h 964"/>
                <a:gd name="T16" fmla="*/ 647 w 963"/>
                <a:gd name="T17" fmla="*/ 934 h 964"/>
                <a:gd name="T18" fmla="*/ 578 w 963"/>
                <a:gd name="T19" fmla="*/ 954 h 964"/>
                <a:gd name="T20" fmla="*/ 507 w 963"/>
                <a:gd name="T21" fmla="*/ 963 h 964"/>
                <a:gd name="T22" fmla="*/ 456 w 963"/>
                <a:gd name="T23" fmla="*/ 963 h 964"/>
                <a:gd name="T24" fmla="*/ 385 w 963"/>
                <a:gd name="T25" fmla="*/ 954 h 964"/>
                <a:gd name="T26" fmla="*/ 315 w 963"/>
                <a:gd name="T27" fmla="*/ 934 h 964"/>
                <a:gd name="T28" fmla="*/ 252 w 963"/>
                <a:gd name="T29" fmla="*/ 905 h 964"/>
                <a:gd name="T30" fmla="*/ 193 w 963"/>
                <a:gd name="T31" fmla="*/ 868 h 964"/>
                <a:gd name="T32" fmla="*/ 140 w 963"/>
                <a:gd name="T33" fmla="*/ 822 h 964"/>
                <a:gd name="T34" fmla="*/ 95 w 963"/>
                <a:gd name="T35" fmla="*/ 770 h 964"/>
                <a:gd name="T36" fmla="*/ 57 w 963"/>
                <a:gd name="T37" fmla="*/ 712 h 964"/>
                <a:gd name="T38" fmla="*/ 29 w 963"/>
                <a:gd name="T39" fmla="*/ 647 h 964"/>
                <a:gd name="T40" fmla="*/ 9 w 963"/>
                <a:gd name="T41" fmla="*/ 579 h 964"/>
                <a:gd name="T42" fmla="*/ 0 w 963"/>
                <a:gd name="T43" fmla="*/ 507 h 964"/>
                <a:gd name="T44" fmla="*/ 0 w 963"/>
                <a:gd name="T45" fmla="*/ 457 h 964"/>
                <a:gd name="T46" fmla="*/ 9 w 963"/>
                <a:gd name="T47" fmla="*/ 384 h 964"/>
                <a:gd name="T48" fmla="*/ 29 w 963"/>
                <a:gd name="T49" fmla="*/ 316 h 964"/>
                <a:gd name="T50" fmla="*/ 57 w 963"/>
                <a:gd name="T51" fmla="*/ 252 h 964"/>
                <a:gd name="T52" fmla="*/ 95 w 963"/>
                <a:gd name="T53" fmla="*/ 193 h 964"/>
                <a:gd name="T54" fmla="*/ 140 w 963"/>
                <a:gd name="T55" fmla="*/ 141 h 964"/>
                <a:gd name="T56" fmla="*/ 193 w 963"/>
                <a:gd name="T57" fmla="*/ 95 h 964"/>
                <a:gd name="T58" fmla="*/ 252 w 963"/>
                <a:gd name="T59" fmla="*/ 58 h 964"/>
                <a:gd name="T60" fmla="*/ 315 w 963"/>
                <a:gd name="T61" fmla="*/ 29 h 964"/>
                <a:gd name="T62" fmla="*/ 385 w 963"/>
                <a:gd name="T63" fmla="*/ 10 h 964"/>
                <a:gd name="T64" fmla="*/ 456 w 963"/>
                <a:gd name="T65" fmla="*/ 1 h 964"/>
                <a:gd name="T66" fmla="*/ 507 w 963"/>
                <a:gd name="T67" fmla="*/ 1 h 964"/>
                <a:gd name="T68" fmla="*/ 578 w 963"/>
                <a:gd name="T69" fmla="*/ 10 h 964"/>
                <a:gd name="T70" fmla="*/ 647 w 963"/>
                <a:gd name="T71" fmla="*/ 29 h 964"/>
                <a:gd name="T72" fmla="*/ 711 w 963"/>
                <a:gd name="T73" fmla="*/ 58 h 964"/>
                <a:gd name="T74" fmla="*/ 769 w 963"/>
                <a:gd name="T75" fmla="*/ 95 h 964"/>
                <a:gd name="T76" fmla="*/ 822 w 963"/>
                <a:gd name="T77" fmla="*/ 141 h 964"/>
                <a:gd name="T78" fmla="*/ 867 w 963"/>
                <a:gd name="T79" fmla="*/ 193 h 964"/>
                <a:gd name="T80" fmla="*/ 905 w 963"/>
                <a:gd name="T81" fmla="*/ 252 h 964"/>
                <a:gd name="T82" fmla="*/ 934 w 963"/>
                <a:gd name="T83" fmla="*/ 316 h 964"/>
                <a:gd name="T84" fmla="*/ 954 w 963"/>
                <a:gd name="T85" fmla="*/ 384 h 964"/>
                <a:gd name="T86" fmla="*/ 963 w 963"/>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3" h="964">
                  <a:moveTo>
                    <a:pt x="963" y="482"/>
                  </a:moveTo>
                  <a:lnTo>
                    <a:pt x="963" y="482"/>
                  </a:lnTo>
                  <a:lnTo>
                    <a:pt x="963" y="507"/>
                  </a:lnTo>
                  <a:lnTo>
                    <a:pt x="961" y="531"/>
                  </a:lnTo>
                  <a:lnTo>
                    <a:pt x="957" y="555"/>
                  </a:lnTo>
                  <a:lnTo>
                    <a:pt x="954" y="579"/>
                  </a:lnTo>
                  <a:lnTo>
                    <a:pt x="948" y="602"/>
                  </a:lnTo>
                  <a:lnTo>
                    <a:pt x="941" y="625"/>
                  </a:lnTo>
                  <a:lnTo>
                    <a:pt x="934" y="647"/>
                  </a:lnTo>
                  <a:lnTo>
                    <a:pt x="925" y="669"/>
                  </a:lnTo>
                  <a:lnTo>
                    <a:pt x="916" y="691"/>
                  </a:lnTo>
                  <a:lnTo>
                    <a:pt x="905" y="712"/>
                  </a:lnTo>
                  <a:lnTo>
                    <a:pt x="894" y="731"/>
                  </a:lnTo>
                  <a:lnTo>
                    <a:pt x="881" y="751"/>
                  </a:lnTo>
                  <a:lnTo>
                    <a:pt x="867" y="770"/>
                  </a:lnTo>
                  <a:lnTo>
                    <a:pt x="853" y="789"/>
                  </a:lnTo>
                  <a:lnTo>
                    <a:pt x="838" y="806"/>
                  </a:lnTo>
                  <a:lnTo>
                    <a:pt x="822" y="822"/>
                  </a:lnTo>
                  <a:lnTo>
                    <a:pt x="805" y="838"/>
                  </a:lnTo>
                  <a:lnTo>
                    <a:pt x="788" y="853"/>
                  </a:lnTo>
                  <a:lnTo>
                    <a:pt x="769" y="868"/>
                  </a:lnTo>
                  <a:lnTo>
                    <a:pt x="751" y="881"/>
                  </a:lnTo>
                  <a:lnTo>
                    <a:pt x="731" y="894"/>
                  </a:lnTo>
                  <a:lnTo>
                    <a:pt x="711" y="905"/>
                  </a:lnTo>
                  <a:lnTo>
                    <a:pt x="690" y="917"/>
                  </a:lnTo>
                  <a:lnTo>
                    <a:pt x="669" y="926"/>
                  </a:lnTo>
                  <a:lnTo>
                    <a:pt x="647" y="934"/>
                  </a:lnTo>
                  <a:lnTo>
                    <a:pt x="624" y="942"/>
                  </a:lnTo>
                  <a:lnTo>
                    <a:pt x="602" y="949"/>
                  </a:lnTo>
                  <a:lnTo>
                    <a:pt x="578" y="954"/>
                  </a:lnTo>
                  <a:lnTo>
                    <a:pt x="555" y="958"/>
                  </a:lnTo>
                  <a:lnTo>
                    <a:pt x="531" y="962"/>
                  </a:lnTo>
                  <a:lnTo>
                    <a:pt x="507" y="963"/>
                  </a:lnTo>
                  <a:lnTo>
                    <a:pt x="481" y="964"/>
                  </a:lnTo>
                  <a:lnTo>
                    <a:pt x="481" y="964"/>
                  </a:lnTo>
                  <a:lnTo>
                    <a:pt x="456" y="963"/>
                  </a:lnTo>
                  <a:lnTo>
                    <a:pt x="432" y="962"/>
                  </a:lnTo>
                  <a:lnTo>
                    <a:pt x="408" y="958"/>
                  </a:lnTo>
                  <a:lnTo>
                    <a:pt x="385" y="954"/>
                  </a:lnTo>
                  <a:lnTo>
                    <a:pt x="360" y="949"/>
                  </a:lnTo>
                  <a:lnTo>
                    <a:pt x="339" y="942"/>
                  </a:lnTo>
                  <a:lnTo>
                    <a:pt x="315" y="934"/>
                  </a:lnTo>
                  <a:lnTo>
                    <a:pt x="294" y="926"/>
                  </a:lnTo>
                  <a:lnTo>
                    <a:pt x="273" y="917"/>
                  </a:lnTo>
                  <a:lnTo>
                    <a:pt x="252" y="905"/>
                  </a:lnTo>
                  <a:lnTo>
                    <a:pt x="231" y="894"/>
                  </a:lnTo>
                  <a:lnTo>
                    <a:pt x="212" y="881"/>
                  </a:lnTo>
                  <a:lnTo>
                    <a:pt x="193" y="868"/>
                  </a:lnTo>
                  <a:lnTo>
                    <a:pt x="175" y="853"/>
                  </a:lnTo>
                  <a:lnTo>
                    <a:pt x="158" y="838"/>
                  </a:lnTo>
                  <a:lnTo>
                    <a:pt x="140" y="822"/>
                  </a:lnTo>
                  <a:lnTo>
                    <a:pt x="124" y="806"/>
                  </a:lnTo>
                  <a:lnTo>
                    <a:pt x="109" y="789"/>
                  </a:lnTo>
                  <a:lnTo>
                    <a:pt x="95" y="770"/>
                  </a:lnTo>
                  <a:lnTo>
                    <a:pt x="82" y="751"/>
                  </a:lnTo>
                  <a:lnTo>
                    <a:pt x="69" y="731"/>
                  </a:lnTo>
                  <a:lnTo>
                    <a:pt x="57" y="712"/>
                  </a:lnTo>
                  <a:lnTo>
                    <a:pt x="47" y="691"/>
                  </a:lnTo>
                  <a:lnTo>
                    <a:pt x="38" y="669"/>
                  </a:lnTo>
                  <a:lnTo>
                    <a:pt x="29" y="647"/>
                  </a:lnTo>
                  <a:lnTo>
                    <a:pt x="22" y="625"/>
                  </a:lnTo>
                  <a:lnTo>
                    <a:pt x="15" y="602"/>
                  </a:lnTo>
                  <a:lnTo>
                    <a:pt x="9" y="579"/>
                  </a:lnTo>
                  <a:lnTo>
                    <a:pt x="6" y="555"/>
                  </a:lnTo>
                  <a:lnTo>
                    <a:pt x="2" y="531"/>
                  </a:lnTo>
                  <a:lnTo>
                    <a:pt x="0" y="507"/>
                  </a:lnTo>
                  <a:lnTo>
                    <a:pt x="0" y="482"/>
                  </a:lnTo>
                  <a:lnTo>
                    <a:pt x="0" y="482"/>
                  </a:lnTo>
                  <a:lnTo>
                    <a:pt x="0" y="457"/>
                  </a:lnTo>
                  <a:lnTo>
                    <a:pt x="2" y="433"/>
                  </a:lnTo>
                  <a:lnTo>
                    <a:pt x="6" y="409"/>
                  </a:lnTo>
                  <a:lnTo>
                    <a:pt x="9" y="384"/>
                  </a:lnTo>
                  <a:lnTo>
                    <a:pt x="15" y="361"/>
                  </a:lnTo>
                  <a:lnTo>
                    <a:pt x="22" y="338"/>
                  </a:lnTo>
                  <a:lnTo>
                    <a:pt x="29" y="316"/>
                  </a:lnTo>
                  <a:lnTo>
                    <a:pt x="38" y="295"/>
                  </a:lnTo>
                  <a:lnTo>
                    <a:pt x="47" y="273"/>
                  </a:lnTo>
                  <a:lnTo>
                    <a:pt x="57" y="252"/>
                  </a:lnTo>
                  <a:lnTo>
                    <a:pt x="69" y="232"/>
                  </a:lnTo>
                  <a:lnTo>
                    <a:pt x="82" y="213"/>
                  </a:lnTo>
                  <a:lnTo>
                    <a:pt x="95" y="193"/>
                  </a:lnTo>
                  <a:lnTo>
                    <a:pt x="109" y="176"/>
                  </a:lnTo>
                  <a:lnTo>
                    <a:pt x="124" y="157"/>
                  </a:lnTo>
                  <a:lnTo>
                    <a:pt x="140" y="141"/>
                  </a:lnTo>
                  <a:lnTo>
                    <a:pt x="158" y="125"/>
                  </a:lnTo>
                  <a:lnTo>
                    <a:pt x="175" y="110"/>
                  </a:lnTo>
                  <a:lnTo>
                    <a:pt x="193" y="95"/>
                  </a:lnTo>
                  <a:lnTo>
                    <a:pt x="212" y="82"/>
                  </a:lnTo>
                  <a:lnTo>
                    <a:pt x="231" y="70"/>
                  </a:lnTo>
                  <a:lnTo>
                    <a:pt x="252" y="58"/>
                  </a:lnTo>
                  <a:lnTo>
                    <a:pt x="273" y="48"/>
                  </a:lnTo>
                  <a:lnTo>
                    <a:pt x="294" y="38"/>
                  </a:lnTo>
                  <a:lnTo>
                    <a:pt x="315" y="29"/>
                  </a:lnTo>
                  <a:lnTo>
                    <a:pt x="339" y="21"/>
                  </a:lnTo>
                  <a:lnTo>
                    <a:pt x="360" y="16"/>
                  </a:lnTo>
                  <a:lnTo>
                    <a:pt x="385" y="10"/>
                  </a:lnTo>
                  <a:lnTo>
                    <a:pt x="408" y="5"/>
                  </a:lnTo>
                  <a:lnTo>
                    <a:pt x="432" y="3"/>
                  </a:lnTo>
                  <a:lnTo>
                    <a:pt x="456" y="1"/>
                  </a:lnTo>
                  <a:lnTo>
                    <a:pt x="481" y="0"/>
                  </a:lnTo>
                  <a:lnTo>
                    <a:pt x="481" y="0"/>
                  </a:lnTo>
                  <a:lnTo>
                    <a:pt x="507" y="1"/>
                  </a:lnTo>
                  <a:lnTo>
                    <a:pt x="531" y="3"/>
                  </a:lnTo>
                  <a:lnTo>
                    <a:pt x="555" y="5"/>
                  </a:lnTo>
                  <a:lnTo>
                    <a:pt x="578" y="10"/>
                  </a:lnTo>
                  <a:lnTo>
                    <a:pt x="602" y="16"/>
                  </a:lnTo>
                  <a:lnTo>
                    <a:pt x="624" y="21"/>
                  </a:lnTo>
                  <a:lnTo>
                    <a:pt x="647" y="29"/>
                  </a:lnTo>
                  <a:lnTo>
                    <a:pt x="669" y="38"/>
                  </a:lnTo>
                  <a:lnTo>
                    <a:pt x="690" y="48"/>
                  </a:lnTo>
                  <a:lnTo>
                    <a:pt x="711" y="58"/>
                  </a:lnTo>
                  <a:lnTo>
                    <a:pt x="731" y="70"/>
                  </a:lnTo>
                  <a:lnTo>
                    <a:pt x="751" y="82"/>
                  </a:lnTo>
                  <a:lnTo>
                    <a:pt x="769" y="95"/>
                  </a:lnTo>
                  <a:lnTo>
                    <a:pt x="788" y="110"/>
                  </a:lnTo>
                  <a:lnTo>
                    <a:pt x="805" y="125"/>
                  </a:lnTo>
                  <a:lnTo>
                    <a:pt x="822" y="141"/>
                  </a:lnTo>
                  <a:lnTo>
                    <a:pt x="838" y="157"/>
                  </a:lnTo>
                  <a:lnTo>
                    <a:pt x="853" y="176"/>
                  </a:lnTo>
                  <a:lnTo>
                    <a:pt x="867" y="193"/>
                  </a:lnTo>
                  <a:lnTo>
                    <a:pt x="881" y="213"/>
                  </a:lnTo>
                  <a:lnTo>
                    <a:pt x="894" y="232"/>
                  </a:lnTo>
                  <a:lnTo>
                    <a:pt x="905" y="252"/>
                  </a:lnTo>
                  <a:lnTo>
                    <a:pt x="916" y="273"/>
                  </a:lnTo>
                  <a:lnTo>
                    <a:pt x="925" y="295"/>
                  </a:lnTo>
                  <a:lnTo>
                    <a:pt x="934" y="316"/>
                  </a:lnTo>
                  <a:lnTo>
                    <a:pt x="941" y="338"/>
                  </a:lnTo>
                  <a:lnTo>
                    <a:pt x="948" y="361"/>
                  </a:lnTo>
                  <a:lnTo>
                    <a:pt x="954" y="384"/>
                  </a:lnTo>
                  <a:lnTo>
                    <a:pt x="957" y="409"/>
                  </a:lnTo>
                  <a:lnTo>
                    <a:pt x="961" y="433"/>
                  </a:lnTo>
                  <a:lnTo>
                    <a:pt x="963" y="457"/>
                  </a:lnTo>
                  <a:lnTo>
                    <a:pt x="963" y="482"/>
                  </a:lnTo>
                  <a:lnTo>
                    <a:pt x="963"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userDrawn="1"/>
          </p:nvSpPr>
          <p:spPr bwMode="auto">
            <a:xfrm>
              <a:off x="3673" y="1891"/>
              <a:ext cx="482" cy="482"/>
            </a:xfrm>
            <a:custGeom>
              <a:avLst/>
              <a:gdLst>
                <a:gd name="T0" fmla="*/ 963 w 965"/>
                <a:gd name="T1" fmla="*/ 507 h 964"/>
                <a:gd name="T2" fmla="*/ 954 w 965"/>
                <a:gd name="T3" fmla="*/ 579 h 964"/>
                <a:gd name="T4" fmla="*/ 935 w 965"/>
                <a:gd name="T5" fmla="*/ 647 h 964"/>
                <a:gd name="T6" fmla="*/ 906 w 965"/>
                <a:gd name="T7" fmla="*/ 712 h 964"/>
                <a:gd name="T8" fmla="*/ 869 w 965"/>
                <a:gd name="T9" fmla="*/ 770 h 964"/>
                <a:gd name="T10" fmla="*/ 823 w 965"/>
                <a:gd name="T11" fmla="*/ 822 h 964"/>
                <a:gd name="T12" fmla="*/ 771 w 965"/>
                <a:gd name="T13" fmla="*/ 868 h 964"/>
                <a:gd name="T14" fmla="*/ 712 w 965"/>
                <a:gd name="T15" fmla="*/ 905 h 964"/>
                <a:gd name="T16" fmla="*/ 648 w 965"/>
                <a:gd name="T17" fmla="*/ 934 h 964"/>
                <a:gd name="T18" fmla="*/ 580 w 965"/>
                <a:gd name="T19" fmla="*/ 954 h 964"/>
                <a:gd name="T20" fmla="*/ 507 w 965"/>
                <a:gd name="T21" fmla="*/ 963 h 964"/>
                <a:gd name="T22" fmla="*/ 458 w 965"/>
                <a:gd name="T23" fmla="*/ 963 h 964"/>
                <a:gd name="T24" fmla="*/ 385 w 965"/>
                <a:gd name="T25" fmla="*/ 954 h 964"/>
                <a:gd name="T26" fmla="*/ 317 w 965"/>
                <a:gd name="T27" fmla="*/ 934 h 964"/>
                <a:gd name="T28" fmla="*/ 253 w 965"/>
                <a:gd name="T29" fmla="*/ 905 h 964"/>
                <a:gd name="T30" fmla="*/ 194 w 965"/>
                <a:gd name="T31" fmla="*/ 868 h 964"/>
                <a:gd name="T32" fmla="*/ 142 w 965"/>
                <a:gd name="T33" fmla="*/ 822 h 964"/>
                <a:gd name="T34" fmla="*/ 97 w 965"/>
                <a:gd name="T35" fmla="*/ 770 h 964"/>
                <a:gd name="T36" fmla="*/ 59 w 965"/>
                <a:gd name="T37" fmla="*/ 712 h 964"/>
                <a:gd name="T38" fmla="*/ 30 w 965"/>
                <a:gd name="T39" fmla="*/ 647 h 964"/>
                <a:gd name="T40" fmla="*/ 11 w 965"/>
                <a:gd name="T41" fmla="*/ 579 h 964"/>
                <a:gd name="T42" fmla="*/ 1 w 965"/>
                <a:gd name="T43" fmla="*/ 507 h 964"/>
                <a:gd name="T44" fmla="*/ 1 w 965"/>
                <a:gd name="T45" fmla="*/ 457 h 964"/>
                <a:gd name="T46" fmla="*/ 11 w 965"/>
                <a:gd name="T47" fmla="*/ 384 h 964"/>
                <a:gd name="T48" fmla="*/ 30 w 965"/>
                <a:gd name="T49" fmla="*/ 316 h 964"/>
                <a:gd name="T50" fmla="*/ 59 w 965"/>
                <a:gd name="T51" fmla="*/ 252 h 964"/>
                <a:gd name="T52" fmla="*/ 97 w 965"/>
                <a:gd name="T53" fmla="*/ 193 h 964"/>
                <a:gd name="T54" fmla="*/ 142 w 965"/>
                <a:gd name="T55" fmla="*/ 141 h 964"/>
                <a:gd name="T56" fmla="*/ 194 w 965"/>
                <a:gd name="T57" fmla="*/ 95 h 964"/>
                <a:gd name="T58" fmla="*/ 253 w 965"/>
                <a:gd name="T59" fmla="*/ 58 h 964"/>
                <a:gd name="T60" fmla="*/ 317 w 965"/>
                <a:gd name="T61" fmla="*/ 29 h 964"/>
                <a:gd name="T62" fmla="*/ 385 w 965"/>
                <a:gd name="T63" fmla="*/ 10 h 964"/>
                <a:gd name="T64" fmla="*/ 458 w 965"/>
                <a:gd name="T65" fmla="*/ 1 h 964"/>
                <a:gd name="T66" fmla="*/ 507 w 965"/>
                <a:gd name="T67" fmla="*/ 1 h 964"/>
                <a:gd name="T68" fmla="*/ 580 w 965"/>
                <a:gd name="T69" fmla="*/ 10 h 964"/>
                <a:gd name="T70" fmla="*/ 648 w 965"/>
                <a:gd name="T71" fmla="*/ 29 h 964"/>
                <a:gd name="T72" fmla="*/ 712 w 965"/>
                <a:gd name="T73" fmla="*/ 58 h 964"/>
                <a:gd name="T74" fmla="*/ 771 w 965"/>
                <a:gd name="T75" fmla="*/ 95 h 964"/>
                <a:gd name="T76" fmla="*/ 823 w 965"/>
                <a:gd name="T77" fmla="*/ 141 h 964"/>
                <a:gd name="T78" fmla="*/ 869 w 965"/>
                <a:gd name="T79" fmla="*/ 193 h 964"/>
                <a:gd name="T80" fmla="*/ 906 w 965"/>
                <a:gd name="T81" fmla="*/ 252 h 964"/>
                <a:gd name="T82" fmla="*/ 935 w 965"/>
                <a:gd name="T83" fmla="*/ 316 h 964"/>
                <a:gd name="T84" fmla="*/ 954 w 965"/>
                <a:gd name="T85" fmla="*/ 384 h 964"/>
                <a:gd name="T86" fmla="*/ 963 w 965"/>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5" h="964">
                  <a:moveTo>
                    <a:pt x="965" y="482"/>
                  </a:moveTo>
                  <a:lnTo>
                    <a:pt x="965" y="482"/>
                  </a:lnTo>
                  <a:lnTo>
                    <a:pt x="963" y="507"/>
                  </a:lnTo>
                  <a:lnTo>
                    <a:pt x="962" y="531"/>
                  </a:lnTo>
                  <a:lnTo>
                    <a:pt x="959" y="555"/>
                  </a:lnTo>
                  <a:lnTo>
                    <a:pt x="954" y="579"/>
                  </a:lnTo>
                  <a:lnTo>
                    <a:pt x="950" y="602"/>
                  </a:lnTo>
                  <a:lnTo>
                    <a:pt x="943" y="625"/>
                  </a:lnTo>
                  <a:lnTo>
                    <a:pt x="935" y="647"/>
                  </a:lnTo>
                  <a:lnTo>
                    <a:pt x="927" y="669"/>
                  </a:lnTo>
                  <a:lnTo>
                    <a:pt x="917" y="691"/>
                  </a:lnTo>
                  <a:lnTo>
                    <a:pt x="906" y="712"/>
                  </a:lnTo>
                  <a:lnTo>
                    <a:pt x="894" y="731"/>
                  </a:lnTo>
                  <a:lnTo>
                    <a:pt x="882" y="751"/>
                  </a:lnTo>
                  <a:lnTo>
                    <a:pt x="869" y="770"/>
                  </a:lnTo>
                  <a:lnTo>
                    <a:pt x="854" y="789"/>
                  </a:lnTo>
                  <a:lnTo>
                    <a:pt x="839" y="806"/>
                  </a:lnTo>
                  <a:lnTo>
                    <a:pt x="823" y="822"/>
                  </a:lnTo>
                  <a:lnTo>
                    <a:pt x="807" y="838"/>
                  </a:lnTo>
                  <a:lnTo>
                    <a:pt x="789" y="853"/>
                  </a:lnTo>
                  <a:lnTo>
                    <a:pt x="771" y="868"/>
                  </a:lnTo>
                  <a:lnTo>
                    <a:pt x="751" y="881"/>
                  </a:lnTo>
                  <a:lnTo>
                    <a:pt x="732" y="894"/>
                  </a:lnTo>
                  <a:lnTo>
                    <a:pt x="712" y="905"/>
                  </a:lnTo>
                  <a:lnTo>
                    <a:pt x="692" y="917"/>
                  </a:lnTo>
                  <a:lnTo>
                    <a:pt x="670" y="926"/>
                  </a:lnTo>
                  <a:lnTo>
                    <a:pt x="648" y="934"/>
                  </a:lnTo>
                  <a:lnTo>
                    <a:pt x="626" y="942"/>
                  </a:lnTo>
                  <a:lnTo>
                    <a:pt x="603" y="949"/>
                  </a:lnTo>
                  <a:lnTo>
                    <a:pt x="580" y="954"/>
                  </a:lnTo>
                  <a:lnTo>
                    <a:pt x="556" y="958"/>
                  </a:lnTo>
                  <a:lnTo>
                    <a:pt x="531" y="962"/>
                  </a:lnTo>
                  <a:lnTo>
                    <a:pt x="507" y="963"/>
                  </a:lnTo>
                  <a:lnTo>
                    <a:pt x="483" y="964"/>
                  </a:lnTo>
                  <a:lnTo>
                    <a:pt x="483" y="964"/>
                  </a:lnTo>
                  <a:lnTo>
                    <a:pt x="458" y="963"/>
                  </a:lnTo>
                  <a:lnTo>
                    <a:pt x="433" y="962"/>
                  </a:lnTo>
                  <a:lnTo>
                    <a:pt x="409" y="958"/>
                  </a:lnTo>
                  <a:lnTo>
                    <a:pt x="385" y="954"/>
                  </a:lnTo>
                  <a:lnTo>
                    <a:pt x="362" y="949"/>
                  </a:lnTo>
                  <a:lnTo>
                    <a:pt x="339" y="942"/>
                  </a:lnTo>
                  <a:lnTo>
                    <a:pt x="317" y="934"/>
                  </a:lnTo>
                  <a:lnTo>
                    <a:pt x="295" y="926"/>
                  </a:lnTo>
                  <a:lnTo>
                    <a:pt x="273" y="917"/>
                  </a:lnTo>
                  <a:lnTo>
                    <a:pt x="253" y="905"/>
                  </a:lnTo>
                  <a:lnTo>
                    <a:pt x="233" y="894"/>
                  </a:lnTo>
                  <a:lnTo>
                    <a:pt x="213" y="881"/>
                  </a:lnTo>
                  <a:lnTo>
                    <a:pt x="194" y="868"/>
                  </a:lnTo>
                  <a:lnTo>
                    <a:pt x="177" y="853"/>
                  </a:lnTo>
                  <a:lnTo>
                    <a:pt x="158" y="838"/>
                  </a:lnTo>
                  <a:lnTo>
                    <a:pt x="142" y="822"/>
                  </a:lnTo>
                  <a:lnTo>
                    <a:pt x="126" y="806"/>
                  </a:lnTo>
                  <a:lnTo>
                    <a:pt x="111" y="789"/>
                  </a:lnTo>
                  <a:lnTo>
                    <a:pt x="97" y="770"/>
                  </a:lnTo>
                  <a:lnTo>
                    <a:pt x="83" y="751"/>
                  </a:lnTo>
                  <a:lnTo>
                    <a:pt x="71" y="731"/>
                  </a:lnTo>
                  <a:lnTo>
                    <a:pt x="59" y="712"/>
                  </a:lnTo>
                  <a:lnTo>
                    <a:pt x="49" y="691"/>
                  </a:lnTo>
                  <a:lnTo>
                    <a:pt x="38" y="669"/>
                  </a:lnTo>
                  <a:lnTo>
                    <a:pt x="30" y="647"/>
                  </a:lnTo>
                  <a:lnTo>
                    <a:pt x="22" y="625"/>
                  </a:lnTo>
                  <a:lnTo>
                    <a:pt x="16" y="602"/>
                  </a:lnTo>
                  <a:lnTo>
                    <a:pt x="11" y="579"/>
                  </a:lnTo>
                  <a:lnTo>
                    <a:pt x="6" y="555"/>
                  </a:lnTo>
                  <a:lnTo>
                    <a:pt x="4" y="531"/>
                  </a:lnTo>
                  <a:lnTo>
                    <a:pt x="1" y="507"/>
                  </a:lnTo>
                  <a:lnTo>
                    <a:pt x="0" y="482"/>
                  </a:lnTo>
                  <a:lnTo>
                    <a:pt x="0" y="482"/>
                  </a:lnTo>
                  <a:lnTo>
                    <a:pt x="1" y="457"/>
                  </a:lnTo>
                  <a:lnTo>
                    <a:pt x="4" y="433"/>
                  </a:lnTo>
                  <a:lnTo>
                    <a:pt x="6" y="409"/>
                  </a:lnTo>
                  <a:lnTo>
                    <a:pt x="11" y="384"/>
                  </a:lnTo>
                  <a:lnTo>
                    <a:pt x="16" y="361"/>
                  </a:lnTo>
                  <a:lnTo>
                    <a:pt x="22" y="338"/>
                  </a:lnTo>
                  <a:lnTo>
                    <a:pt x="30" y="316"/>
                  </a:lnTo>
                  <a:lnTo>
                    <a:pt x="38" y="295"/>
                  </a:lnTo>
                  <a:lnTo>
                    <a:pt x="49" y="273"/>
                  </a:lnTo>
                  <a:lnTo>
                    <a:pt x="59" y="252"/>
                  </a:lnTo>
                  <a:lnTo>
                    <a:pt x="71" y="232"/>
                  </a:lnTo>
                  <a:lnTo>
                    <a:pt x="83" y="213"/>
                  </a:lnTo>
                  <a:lnTo>
                    <a:pt x="97" y="193"/>
                  </a:lnTo>
                  <a:lnTo>
                    <a:pt x="111" y="176"/>
                  </a:lnTo>
                  <a:lnTo>
                    <a:pt x="126" y="157"/>
                  </a:lnTo>
                  <a:lnTo>
                    <a:pt x="142" y="141"/>
                  </a:lnTo>
                  <a:lnTo>
                    <a:pt x="158" y="125"/>
                  </a:lnTo>
                  <a:lnTo>
                    <a:pt x="177" y="110"/>
                  </a:lnTo>
                  <a:lnTo>
                    <a:pt x="194" y="95"/>
                  </a:lnTo>
                  <a:lnTo>
                    <a:pt x="213" y="82"/>
                  </a:lnTo>
                  <a:lnTo>
                    <a:pt x="233" y="70"/>
                  </a:lnTo>
                  <a:lnTo>
                    <a:pt x="253" y="58"/>
                  </a:lnTo>
                  <a:lnTo>
                    <a:pt x="273" y="48"/>
                  </a:lnTo>
                  <a:lnTo>
                    <a:pt x="295" y="38"/>
                  </a:lnTo>
                  <a:lnTo>
                    <a:pt x="317" y="29"/>
                  </a:lnTo>
                  <a:lnTo>
                    <a:pt x="339" y="21"/>
                  </a:lnTo>
                  <a:lnTo>
                    <a:pt x="362" y="16"/>
                  </a:lnTo>
                  <a:lnTo>
                    <a:pt x="385" y="10"/>
                  </a:lnTo>
                  <a:lnTo>
                    <a:pt x="409" y="5"/>
                  </a:lnTo>
                  <a:lnTo>
                    <a:pt x="433" y="3"/>
                  </a:lnTo>
                  <a:lnTo>
                    <a:pt x="458" y="1"/>
                  </a:lnTo>
                  <a:lnTo>
                    <a:pt x="483" y="0"/>
                  </a:lnTo>
                  <a:lnTo>
                    <a:pt x="483" y="0"/>
                  </a:lnTo>
                  <a:lnTo>
                    <a:pt x="507" y="1"/>
                  </a:lnTo>
                  <a:lnTo>
                    <a:pt x="531" y="3"/>
                  </a:lnTo>
                  <a:lnTo>
                    <a:pt x="556" y="5"/>
                  </a:lnTo>
                  <a:lnTo>
                    <a:pt x="580" y="10"/>
                  </a:lnTo>
                  <a:lnTo>
                    <a:pt x="603" y="16"/>
                  </a:lnTo>
                  <a:lnTo>
                    <a:pt x="626" y="21"/>
                  </a:lnTo>
                  <a:lnTo>
                    <a:pt x="648" y="29"/>
                  </a:lnTo>
                  <a:lnTo>
                    <a:pt x="670" y="38"/>
                  </a:lnTo>
                  <a:lnTo>
                    <a:pt x="692" y="48"/>
                  </a:lnTo>
                  <a:lnTo>
                    <a:pt x="712" y="58"/>
                  </a:lnTo>
                  <a:lnTo>
                    <a:pt x="732" y="70"/>
                  </a:lnTo>
                  <a:lnTo>
                    <a:pt x="751" y="82"/>
                  </a:lnTo>
                  <a:lnTo>
                    <a:pt x="771" y="95"/>
                  </a:lnTo>
                  <a:lnTo>
                    <a:pt x="789" y="110"/>
                  </a:lnTo>
                  <a:lnTo>
                    <a:pt x="807" y="125"/>
                  </a:lnTo>
                  <a:lnTo>
                    <a:pt x="823" y="141"/>
                  </a:lnTo>
                  <a:lnTo>
                    <a:pt x="839" y="157"/>
                  </a:lnTo>
                  <a:lnTo>
                    <a:pt x="854" y="176"/>
                  </a:lnTo>
                  <a:lnTo>
                    <a:pt x="869" y="193"/>
                  </a:lnTo>
                  <a:lnTo>
                    <a:pt x="882" y="213"/>
                  </a:lnTo>
                  <a:lnTo>
                    <a:pt x="894" y="232"/>
                  </a:lnTo>
                  <a:lnTo>
                    <a:pt x="906" y="252"/>
                  </a:lnTo>
                  <a:lnTo>
                    <a:pt x="917" y="273"/>
                  </a:lnTo>
                  <a:lnTo>
                    <a:pt x="927" y="295"/>
                  </a:lnTo>
                  <a:lnTo>
                    <a:pt x="935" y="316"/>
                  </a:lnTo>
                  <a:lnTo>
                    <a:pt x="943" y="338"/>
                  </a:lnTo>
                  <a:lnTo>
                    <a:pt x="950" y="361"/>
                  </a:lnTo>
                  <a:lnTo>
                    <a:pt x="954" y="384"/>
                  </a:lnTo>
                  <a:lnTo>
                    <a:pt x="959" y="409"/>
                  </a:lnTo>
                  <a:lnTo>
                    <a:pt x="962" y="433"/>
                  </a:lnTo>
                  <a:lnTo>
                    <a:pt x="963" y="457"/>
                  </a:lnTo>
                  <a:lnTo>
                    <a:pt x="965" y="482"/>
                  </a:lnTo>
                  <a:lnTo>
                    <a:pt x="965"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noEditPoints="1"/>
            </p:cNvSpPr>
            <p:nvPr userDrawn="1"/>
          </p:nvSpPr>
          <p:spPr bwMode="auto">
            <a:xfrm>
              <a:off x="2672" y="1966"/>
              <a:ext cx="198" cy="198"/>
            </a:xfrm>
            <a:custGeom>
              <a:avLst/>
              <a:gdLst>
                <a:gd name="T0" fmla="*/ 179 w 396"/>
                <a:gd name="T1" fmla="*/ 396 h 397"/>
                <a:gd name="T2" fmla="*/ 122 w 396"/>
                <a:gd name="T3" fmla="*/ 382 h 397"/>
                <a:gd name="T4" fmla="*/ 73 w 396"/>
                <a:gd name="T5" fmla="*/ 352 h 397"/>
                <a:gd name="T6" fmla="*/ 45 w 396"/>
                <a:gd name="T7" fmla="*/ 324 h 397"/>
                <a:gd name="T8" fmla="*/ 15 w 396"/>
                <a:gd name="T9" fmla="*/ 273 h 397"/>
                <a:gd name="T10" fmla="*/ 1 w 396"/>
                <a:gd name="T11" fmla="*/ 218 h 397"/>
                <a:gd name="T12" fmla="*/ 4 w 396"/>
                <a:gd name="T13" fmla="*/ 160 h 397"/>
                <a:gd name="T14" fmla="*/ 23 w 396"/>
                <a:gd name="T15" fmla="*/ 106 h 397"/>
                <a:gd name="T16" fmla="*/ 58 w 396"/>
                <a:gd name="T17" fmla="*/ 59 h 397"/>
                <a:gd name="T18" fmla="*/ 89 w 396"/>
                <a:gd name="T19" fmla="*/ 34 h 397"/>
                <a:gd name="T20" fmla="*/ 141 w 396"/>
                <a:gd name="T21" fmla="*/ 10 h 397"/>
                <a:gd name="T22" fmla="*/ 198 w 396"/>
                <a:gd name="T23" fmla="*/ 0 h 397"/>
                <a:gd name="T24" fmla="*/ 237 w 396"/>
                <a:gd name="T25" fmla="*/ 4 h 397"/>
                <a:gd name="T26" fmla="*/ 292 w 396"/>
                <a:gd name="T27" fmla="*/ 23 h 397"/>
                <a:gd name="T28" fmla="*/ 339 w 396"/>
                <a:gd name="T29" fmla="*/ 59 h 397"/>
                <a:gd name="T30" fmla="*/ 364 w 396"/>
                <a:gd name="T31" fmla="*/ 89 h 397"/>
                <a:gd name="T32" fmla="*/ 388 w 396"/>
                <a:gd name="T33" fmla="*/ 142 h 397"/>
                <a:gd name="T34" fmla="*/ 396 w 396"/>
                <a:gd name="T35" fmla="*/ 199 h 397"/>
                <a:gd name="T36" fmla="*/ 388 w 396"/>
                <a:gd name="T37" fmla="*/ 255 h 397"/>
                <a:gd name="T38" fmla="*/ 364 w 396"/>
                <a:gd name="T39" fmla="*/ 308 h 397"/>
                <a:gd name="T40" fmla="*/ 339 w 396"/>
                <a:gd name="T41" fmla="*/ 339 h 397"/>
                <a:gd name="T42" fmla="*/ 292 w 396"/>
                <a:gd name="T43" fmla="*/ 374 h 397"/>
                <a:gd name="T44" fmla="*/ 237 w 396"/>
                <a:gd name="T45" fmla="*/ 393 h 397"/>
                <a:gd name="T46" fmla="*/ 198 w 396"/>
                <a:gd name="T47" fmla="*/ 397 h 397"/>
                <a:gd name="T48" fmla="*/ 180 w 396"/>
                <a:gd name="T49" fmla="*/ 12 h 397"/>
                <a:gd name="T50" fmla="*/ 127 w 396"/>
                <a:gd name="T51" fmla="*/ 26 h 397"/>
                <a:gd name="T52" fmla="*/ 80 w 396"/>
                <a:gd name="T53" fmla="*/ 53 h 397"/>
                <a:gd name="T54" fmla="*/ 53 w 396"/>
                <a:gd name="T55" fmla="*/ 80 h 397"/>
                <a:gd name="T56" fmla="*/ 24 w 396"/>
                <a:gd name="T57" fmla="*/ 128 h 397"/>
                <a:gd name="T58" fmla="*/ 12 w 396"/>
                <a:gd name="T59" fmla="*/ 181 h 397"/>
                <a:gd name="T60" fmla="*/ 14 w 396"/>
                <a:gd name="T61" fmla="*/ 234 h 397"/>
                <a:gd name="T62" fmla="*/ 32 w 396"/>
                <a:gd name="T63" fmla="*/ 286 h 397"/>
                <a:gd name="T64" fmla="*/ 66 w 396"/>
                <a:gd name="T65" fmla="*/ 331 h 397"/>
                <a:gd name="T66" fmla="*/ 95 w 396"/>
                <a:gd name="T67" fmla="*/ 355 h 397"/>
                <a:gd name="T68" fmla="*/ 144 w 396"/>
                <a:gd name="T69" fmla="*/ 378 h 397"/>
                <a:gd name="T70" fmla="*/ 198 w 396"/>
                <a:gd name="T71" fmla="*/ 386 h 397"/>
                <a:gd name="T72" fmla="*/ 235 w 396"/>
                <a:gd name="T73" fmla="*/ 383 h 397"/>
                <a:gd name="T74" fmla="*/ 287 w 396"/>
                <a:gd name="T75" fmla="*/ 364 h 397"/>
                <a:gd name="T76" fmla="*/ 331 w 396"/>
                <a:gd name="T77" fmla="*/ 331 h 397"/>
                <a:gd name="T78" fmla="*/ 355 w 396"/>
                <a:gd name="T79" fmla="*/ 302 h 397"/>
                <a:gd name="T80" fmla="*/ 378 w 396"/>
                <a:gd name="T81" fmla="*/ 253 h 397"/>
                <a:gd name="T82" fmla="*/ 386 w 396"/>
                <a:gd name="T83" fmla="*/ 199 h 397"/>
                <a:gd name="T84" fmla="*/ 378 w 396"/>
                <a:gd name="T85" fmla="*/ 146 h 397"/>
                <a:gd name="T86" fmla="*/ 355 w 396"/>
                <a:gd name="T87" fmla="*/ 96 h 397"/>
                <a:gd name="T88" fmla="*/ 331 w 396"/>
                <a:gd name="T89" fmla="*/ 66 h 397"/>
                <a:gd name="T90" fmla="*/ 287 w 396"/>
                <a:gd name="T91" fmla="*/ 34 h 397"/>
                <a:gd name="T92" fmla="*/ 235 w 396"/>
                <a:gd name="T93" fmla="*/ 15 h 397"/>
                <a:gd name="T94" fmla="*/ 198 w 396"/>
                <a:gd name="T95" fmla="*/ 1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397">
                  <a:moveTo>
                    <a:pt x="198" y="397"/>
                  </a:moveTo>
                  <a:lnTo>
                    <a:pt x="198" y="397"/>
                  </a:lnTo>
                  <a:lnTo>
                    <a:pt x="179" y="396"/>
                  </a:lnTo>
                  <a:lnTo>
                    <a:pt x="159" y="393"/>
                  </a:lnTo>
                  <a:lnTo>
                    <a:pt x="141" y="389"/>
                  </a:lnTo>
                  <a:lnTo>
                    <a:pt x="122" y="382"/>
                  </a:lnTo>
                  <a:lnTo>
                    <a:pt x="105" y="374"/>
                  </a:lnTo>
                  <a:lnTo>
                    <a:pt x="89" y="363"/>
                  </a:lnTo>
                  <a:lnTo>
                    <a:pt x="73" y="352"/>
                  </a:lnTo>
                  <a:lnTo>
                    <a:pt x="58" y="339"/>
                  </a:lnTo>
                  <a:lnTo>
                    <a:pt x="58" y="339"/>
                  </a:lnTo>
                  <a:lnTo>
                    <a:pt x="45" y="324"/>
                  </a:lnTo>
                  <a:lnTo>
                    <a:pt x="32" y="308"/>
                  </a:lnTo>
                  <a:lnTo>
                    <a:pt x="23" y="291"/>
                  </a:lnTo>
                  <a:lnTo>
                    <a:pt x="15" y="273"/>
                  </a:lnTo>
                  <a:lnTo>
                    <a:pt x="8" y="255"/>
                  </a:lnTo>
                  <a:lnTo>
                    <a:pt x="4" y="237"/>
                  </a:lnTo>
                  <a:lnTo>
                    <a:pt x="1" y="218"/>
                  </a:lnTo>
                  <a:lnTo>
                    <a:pt x="0" y="199"/>
                  </a:lnTo>
                  <a:lnTo>
                    <a:pt x="1" y="180"/>
                  </a:lnTo>
                  <a:lnTo>
                    <a:pt x="4" y="160"/>
                  </a:lnTo>
                  <a:lnTo>
                    <a:pt x="8" y="142"/>
                  </a:lnTo>
                  <a:lnTo>
                    <a:pt x="15" y="124"/>
                  </a:lnTo>
                  <a:lnTo>
                    <a:pt x="23" y="106"/>
                  </a:lnTo>
                  <a:lnTo>
                    <a:pt x="32" y="89"/>
                  </a:lnTo>
                  <a:lnTo>
                    <a:pt x="45" y="74"/>
                  </a:lnTo>
                  <a:lnTo>
                    <a:pt x="58" y="59"/>
                  </a:lnTo>
                  <a:lnTo>
                    <a:pt x="58" y="59"/>
                  </a:lnTo>
                  <a:lnTo>
                    <a:pt x="73" y="45"/>
                  </a:lnTo>
                  <a:lnTo>
                    <a:pt x="89" y="34"/>
                  </a:lnTo>
                  <a:lnTo>
                    <a:pt x="105" y="23"/>
                  </a:lnTo>
                  <a:lnTo>
                    <a:pt x="122" y="15"/>
                  </a:lnTo>
                  <a:lnTo>
                    <a:pt x="141" y="10"/>
                  </a:lnTo>
                  <a:lnTo>
                    <a:pt x="159" y="4"/>
                  </a:lnTo>
                  <a:lnTo>
                    <a:pt x="179" y="1"/>
                  </a:lnTo>
                  <a:lnTo>
                    <a:pt x="198" y="0"/>
                  </a:lnTo>
                  <a:lnTo>
                    <a:pt x="198" y="0"/>
                  </a:lnTo>
                  <a:lnTo>
                    <a:pt x="218" y="1"/>
                  </a:lnTo>
                  <a:lnTo>
                    <a:pt x="237" y="4"/>
                  </a:lnTo>
                  <a:lnTo>
                    <a:pt x="256" y="10"/>
                  </a:lnTo>
                  <a:lnTo>
                    <a:pt x="274" y="15"/>
                  </a:lnTo>
                  <a:lnTo>
                    <a:pt x="292" y="23"/>
                  </a:lnTo>
                  <a:lnTo>
                    <a:pt x="309" y="34"/>
                  </a:lnTo>
                  <a:lnTo>
                    <a:pt x="324" y="45"/>
                  </a:lnTo>
                  <a:lnTo>
                    <a:pt x="339" y="59"/>
                  </a:lnTo>
                  <a:lnTo>
                    <a:pt x="339" y="59"/>
                  </a:lnTo>
                  <a:lnTo>
                    <a:pt x="353" y="74"/>
                  </a:lnTo>
                  <a:lnTo>
                    <a:pt x="364" y="89"/>
                  </a:lnTo>
                  <a:lnTo>
                    <a:pt x="373" y="106"/>
                  </a:lnTo>
                  <a:lnTo>
                    <a:pt x="383" y="124"/>
                  </a:lnTo>
                  <a:lnTo>
                    <a:pt x="388" y="142"/>
                  </a:lnTo>
                  <a:lnTo>
                    <a:pt x="393" y="160"/>
                  </a:lnTo>
                  <a:lnTo>
                    <a:pt x="395" y="180"/>
                  </a:lnTo>
                  <a:lnTo>
                    <a:pt x="396" y="199"/>
                  </a:lnTo>
                  <a:lnTo>
                    <a:pt x="395" y="218"/>
                  </a:lnTo>
                  <a:lnTo>
                    <a:pt x="393" y="237"/>
                  </a:lnTo>
                  <a:lnTo>
                    <a:pt x="388" y="255"/>
                  </a:lnTo>
                  <a:lnTo>
                    <a:pt x="383" y="273"/>
                  </a:lnTo>
                  <a:lnTo>
                    <a:pt x="373" y="291"/>
                  </a:lnTo>
                  <a:lnTo>
                    <a:pt x="364" y="308"/>
                  </a:lnTo>
                  <a:lnTo>
                    <a:pt x="353" y="324"/>
                  </a:lnTo>
                  <a:lnTo>
                    <a:pt x="339" y="339"/>
                  </a:lnTo>
                  <a:lnTo>
                    <a:pt x="339" y="339"/>
                  </a:lnTo>
                  <a:lnTo>
                    <a:pt x="324" y="352"/>
                  </a:lnTo>
                  <a:lnTo>
                    <a:pt x="309" y="363"/>
                  </a:lnTo>
                  <a:lnTo>
                    <a:pt x="292" y="374"/>
                  </a:lnTo>
                  <a:lnTo>
                    <a:pt x="274" y="382"/>
                  </a:lnTo>
                  <a:lnTo>
                    <a:pt x="256" y="389"/>
                  </a:lnTo>
                  <a:lnTo>
                    <a:pt x="237" y="393"/>
                  </a:lnTo>
                  <a:lnTo>
                    <a:pt x="218" y="396"/>
                  </a:lnTo>
                  <a:lnTo>
                    <a:pt x="198" y="397"/>
                  </a:lnTo>
                  <a:lnTo>
                    <a:pt x="198" y="397"/>
                  </a:lnTo>
                  <a:close/>
                  <a:moveTo>
                    <a:pt x="198" y="11"/>
                  </a:moveTo>
                  <a:lnTo>
                    <a:pt x="198" y="11"/>
                  </a:lnTo>
                  <a:lnTo>
                    <a:pt x="180" y="12"/>
                  </a:lnTo>
                  <a:lnTo>
                    <a:pt x="161" y="15"/>
                  </a:lnTo>
                  <a:lnTo>
                    <a:pt x="144" y="19"/>
                  </a:lnTo>
                  <a:lnTo>
                    <a:pt x="127" y="26"/>
                  </a:lnTo>
                  <a:lnTo>
                    <a:pt x="111" y="34"/>
                  </a:lnTo>
                  <a:lnTo>
                    <a:pt x="95" y="43"/>
                  </a:lnTo>
                  <a:lnTo>
                    <a:pt x="80" y="53"/>
                  </a:lnTo>
                  <a:lnTo>
                    <a:pt x="66" y="66"/>
                  </a:lnTo>
                  <a:lnTo>
                    <a:pt x="66" y="66"/>
                  </a:lnTo>
                  <a:lnTo>
                    <a:pt x="53" y="80"/>
                  </a:lnTo>
                  <a:lnTo>
                    <a:pt x="42" y="96"/>
                  </a:lnTo>
                  <a:lnTo>
                    <a:pt x="32" y="111"/>
                  </a:lnTo>
                  <a:lnTo>
                    <a:pt x="24" y="128"/>
                  </a:lnTo>
                  <a:lnTo>
                    <a:pt x="19" y="146"/>
                  </a:lnTo>
                  <a:lnTo>
                    <a:pt x="14" y="163"/>
                  </a:lnTo>
                  <a:lnTo>
                    <a:pt x="12" y="181"/>
                  </a:lnTo>
                  <a:lnTo>
                    <a:pt x="12" y="199"/>
                  </a:lnTo>
                  <a:lnTo>
                    <a:pt x="12" y="217"/>
                  </a:lnTo>
                  <a:lnTo>
                    <a:pt x="14" y="234"/>
                  </a:lnTo>
                  <a:lnTo>
                    <a:pt x="19" y="253"/>
                  </a:lnTo>
                  <a:lnTo>
                    <a:pt x="24" y="269"/>
                  </a:lnTo>
                  <a:lnTo>
                    <a:pt x="32" y="286"/>
                  </a:lnTo>
                  <a:lnTo>
                    <a:pt x="42" y="302"/>
                  </a:lnTo>
                  <a:lnTo>
                    <a:pt x="53" y="317"/>
                  </a:lnTo>
                  <a:lnTo>
                    <a:pt x="66" y="331"/>
                  </a:lnTo>
                  <a:lnTo>
                    <a:pt x="66" y="331"/>
                  </a:lnTo>
                  <a:lnTo>
                    <a:pt x="80" y="344"/>
                  </a:lnTo>
                  <a:lnTo>
                    <a:pt x="95" y="355"/>
                  </a:lnTo>
                  <a:lnTo>
                    <a:pt x="111" y="364"/>
                  </a:lnTo>
                  <a:lnTo>
                    <a:pt x="127" y="372"/>
                  </a:lnTo>
                  <a:lnTo>
                    <a:pt x="144" y="378"/>
                  </a:lnTo>
                  <a:lnTo>
                    <a:pt x="161" y="383"/>
                  </a:lnTo>
                  <a:lnTo>
                    <a:pt x="180" y="385"/>
                  </a:lnTo>
                  <a:lnTo>
                    <a:pt x="198" y="386"/>
                  </a:lnTo>
                  <a:lnTo>
                    <a:pt x="198" y="386"/>
                  </a:lnTo>
                  <a:lnTo>
                    <a:pt x="217" y="385"/>
                  </a:lnTo>
                  <a:lnTo>
                    <a:pt x="235" y="383"/>
                  </a:lnTo>
                  <a:lnTo>
                    <a:pt x="254" y="378"/>
                  </a:lnTo>
                  <a:lnTo>
                    <a:pt x="270" y="372"/>
                  </a:lnTo>
                  <a:lnTo>
                    <a:pt x="287" y="364"/>
                  </a:lnTo>
                  <a:lnTo>
                    <a:pt x="302" y="355"/>
                  </a:lnTo>
                  <a:lnTo>
                    <a:pt x="317" y="344"/>
                  </a:lnTo>
                  <a:lnTo>
                    <a:pt x="331" y="331"/>
                  </a:lnTo>
                  <a:lnTo>
                    <a:pt x="331" y="331"/>
                  </a:lnTo>
                  <a:lnTo>
                    <a:pt x="343" y="317"/>
                  </a:lnTo>
                  <a:lnTo>
                    <a:pt x="355" y="302"/>
                  </a:lnTo>
                  <a:lnTo>
                    <a:pt x="364" y="286"/>
                  </a:lnTo>
                  <a:lnTo>
                    <a:pt x="372" y="269"/>
                  </a:lnTo>
                  <a:lnTo>
                    <a:pt x="378" y="253"/>
                  </a:lnTo>
                  <a:lnTo>
                    <a:pt x="383" y="234"/>
                  </a:lnTo>
                  <a:lnTo>
                    <a:pt x="385" y="217"/>
                  </a:lnTo>
                  <a:lnTo>
                    <a:pt x="386" y="199"/>
                  </a:lnTo>
                  <a:lnTo>
                    <a:pt x="385" y="181"/>
                  </a:lnTo>
                  <a:lnTo>
                    <a:pt x="383" y="163"/>
                  </a:lnTo>
                  <a:lnTo>
                    <a:pt x="378" y="146"/>
                  </a:lnTo>
                  <a:lnTo>
                    <a:pt x="372" y="128"/>
                  </a:lnTo>
                  <a:lnTo>
                    <a:pt x="364" y="111"/>
                  </a:lnTo>
                  <a:lnTo>
                    <a:pt x="355" y="96"/>
                  </a:lnTo>
                  <a:lnTo>
                    <a:pt x="343" y="80"/>
                  </a:lnTo>
                  <a:lnTo>
                    <a:pt x="331" y="66"/>
                  </a:lnTo>
                  <a:lnTo>
                    <a:pt x="331" y="66"/>
                  </a:lnTo>
                  <a:lnTo>
                    <a:pt x="317" y="53"/>
                  </a:lnTo>
                  <a:lnTo>
                    <a:pt x="302" y="43"/>
                  </a:lnTo>
                  <a:lnTo>
                    <a:pt x="287" y="34"/>
                  </a:lnTo>
                  <a:lnTo>
                    <a:pt x="270" y="26"/>
                  </a:lnTo>
                  <a:lnTo>
                    <a:pt x="254" y="19"/>
                  </a:lnTo>
                  <a:lnTo>
                    <a:pt x="235" y="15"/>
                  </a:lnTo>
                  <a:lnTo>
                    <a:pt x="217" y="12"/>
                  </a:lnTo>
                  <a:lnTo>
                    <a:pt x="198" y="11"/>
                  </a:lnTo>
                  <a:lnTo>
                    <a:pt x="198"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userDrawn="1"/>
          </p:nvSpPr>
          <p:spPr bwMode="auto">
            <a:xfrm>
              <a:off x="2688" y="1981"/>
              <a:ext cx="167" cy="167"/>
            </a:xfrm>
            <a:custGeom>
              <a:avLst/>
              <a:gdLst>
                <a:gd name="T0" fmla="*/ 151 w 334"/>
                <a:gd name="T1" fmla="*/ 335 h 335"/>
                <a:gd name="T2" fmla="*/ 104 w 334"/>
                <a:gd name="T3" fmla="*/ 322 h 335"/>
                <a:gd name="T4" fmla="*/ 61 w 334"/>
                <a:gd name="T5" fmla="*/ 298 h 335"/>
                <a:gd name="T6" fmla="*/ 38 w 334"/>
                <a:gd name="T7" fmla="*/ 274 h 335"/>
                <a:gd name="T8" fmla="*/ 13 w 334"/>
                <a:gd name="T9" fmla="*/ 232 h 335"/>
                <a:gd name="T10" fmla="*/ 1 w 334"/>
                <a:gd name="T11" fmla="*/ 185 h 335"/>
                <a:gd name="T12" fmla="*/ 1 w 334"/>
                <a:gd name="T13" fmla="*/ 151 h 335"/>
                <a:gd name="T14" fmla="*/ 13 w 334"/>
                <a:gd name="T15" fmla="*/ 104 h 335"/>
                <a:gd name="T16" fmla="*/ 38 w 334"/>
                <a:gd name="T17" fmla="*/ 61 h 335"/>
                <a:gd name="T18" fmla="*/ 61 w 334"/>
                <a:gd name="T19" fmla="*/ 38 h 335"/>
                <a:gd name="T20" fmla="*/ 104 w 334"/>
                <a:gd name="T21" fmla="*/ 13 h 335"/>
                <a:gd name="T22" fmla="*/ 151 w 334"/>
                <a:gd name="T23" fmla="*/ 2 h 335"/>
                <a:gd name="T24" fmla="*/ 185 w 334"/>
                <a:gd name="T25" fmla="*/ 2 h 335"/>
                <a:gd name="T26" fmla="*/ 232 w 334"/>
                <a:gd name="T27" fmla="*/ 13 h 335"/>
                <a:gd name="T28" fmla="*/ 273 w 334"/>
                <a:gd name="T29" fmla="*/ 38 h 335"/>
                <a:gd name="T30" fmla="*/ 297 w 334"/>
                <a:gd name="T31" fmla="*/ 61 h 335"/>
                <a:gd name="T32" fmla="*/ 322 w 334"/>
                <a:gd name="T33" fmla="*/ 104 h 335"/>
                <a:gd name="T34" fmla="*/ 334 w 334"/>
                <a:gd name="T35" fmla="*/ 151 h 335"/>
                <a:gd name="T36" fmla="*/ 334 w 334"/>
                <a:gd name="T37" fmla="*/ 185 h 335"/>
                <a:gd name="T38" fmla="*/ 322 w 334"/>
                <a:gd name="T39" fmla="*/ 232 h 335"/>
                <a:gd name="T40" fmla="*/ 297 w 334"/>
                <a:gd name="T41" fmla="*/ 274 h 335"/>
                <a:gd name="T42" fmla="*/ 273 w 334"/>
                <a:gd name="T43" fmla="*/ 298 h 335"/>
                <a:gd name="T44" fmla="*/ 232 w 334"/>
                <a:gd name="T45" fmla="*/ 322 h 335"/>
                <a:gd name="T46" fmla="*/ 185 w 334"/>
                <a:gd name="T47" fmla="*/ 335 h 335"/>
                <a:gd name="T48" fmla="*/ 167 w 334"/>
                <a:gd name="T49" fmla="*/ 11 h 335"/>
                <a:gd name="T50" fmla="*/ 136 w 334"/>
                <a:gd name="T51" fmla="*/ 14 h 335"/>
                <a:gd name="T52" fmla="*/ 94 w 334"/>
                <a:gd name="T53" fmla="*/ 29 h 335"/>
                <a:gd name="T54" fmla="*/ 57 w 334"/>
                <a:gd name="T55" fmla="*/ 57 h 335"/>
                <a:gd name="T56" fmla="*/ 37 w 334"/>
                <a:gd name="T57" fmla="*/ 81 h 335"/>
                <a:gd name="T58" fmla="*/ 18 w 334"/>
                <a:gd name="T59" fmla="*/ 123 h 335"/>
                <a:gd name="T60" fmla="*/ 11 w 334"/>
                <a:gd name="T61" fmla="*/ 168 h 335"/>
                <a:gd name="T62" fmla="*/ 14 w 334"/>
                <a:gd name="T63" fmla="*/ 199 h 335"/>
                <a:gd name="T64" fmla="*/ 29 w 334"/>
                <a:gd name="T65" fmla="*/ 241 h 335"/>
                <a:gd name="T66" fmla="*/ 57 w 334"/>
                <a:gd name="T67" fmla="*/ 278 h 335"/>
                <a:gd name="T68" fmla="*/ 81 w 334"/>
                <a:gd name="T69" fmla="*/ 298 h 335"/>
                <a:gd name="T70" fmla="*/ 122 w 334"/>
                <a:gd name="T71" fmla="*/ 317 h 335"/>
                <a:gd name="T72" fmla="*/ 167 w 334"/>
                <a:gd name="T73" fmla="*/ 324 h 335"/>
                <a:gd name="T74" fmla="*/ 198 w 334"/>
                <a:gd name="T75" fmla="*/ 321 h 335"/>
                <a:gd name="T76" fmla="*/ 241 w 334"/>
                <a:gd name="T77" fmla="*/ 306 h 335"/>
                <a:gd name="T78" fmla="*/ 278 w 334"/>
                <a:gd name="T79" fmla="*/ 278 h 335"/>
                <a:gd name="T80" fmla="*/ 297 w 334"/>
                <a:gd name="T81" fmla="*/ 255 h 335"/>
                <a:gd name="T82" fmla="*/ 317 w 334"/>
                <a:gd name="T83" fmla="*/ 214 h 335"/>
                <a:gd name="T84" fmla="*/ 324 w 334"/>
                <a:gd name="T85" fmla="*/ 168 h 335"/>
                <a:gd name="T86" fmla="*/ 320 w 334"/>
                <a:gd name="T87" fmla="*/ 136 h 335"/>
                <a:gd name="T88" fmla="*/ 306 w 334"/>
                <a:gd name="T89" fmla="*/ 94 h 335"/>
                <a:gd name="T90" fmla="*/ 278 w 334"/>
                <a:gd name="T91" fmla="*/ 57 h 335"/>
                <a:gd name="T92" fmla="*/ 254 w 334"/>
                <a:gd name="T93" fmla="*/ 37 h 335"/>
                <a:gd name="T94" fmla="*/ 213 w 334"/>
                <a:gd name="T95" fmla="*/ 18 h 335"/>
                <a:gd name="T96" fmla="*/ 167 w 334"/>
                <a:gd name="T97" fmla="*/ 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35">
                  <a:moveTo>
                    <a:pt x="167" y="335"/>
                  </a:moveTo>
                  <a:lnTo>
                    <a:pt x="167" y="335"/>
                  </a:lnTo>
                  <a:lnTo>
                    <a:pt x="151" y="335"/>
                  </a:lnTo>
                  <a:lnTo>
                    <a:pt x="135" y="332"/>
                  </a:lnTo>
                  <a:lnTo>
                    <a:pt x="119" y="328"/>
                  </a:lnTo>
                  <a:lnTo>
                    <a:pt x="104" y="322"/>
                  </a:lnTo>
                  <a:lnTo>
                    <a:pt x="89" y="315"/>
                  </a:lnTo>
                  <a:lnTo>
                    <a:pt x="75" y="307"/>
                  </a:lnTo>
                  <a:lnTo>
                    <a:pt x="61" y="298"/>
                  </a:lnTo>
                  <a:lnTo>
                    <a:pt x="49" y="286"/>
                  </a:lnTo>
                  <a:lnTo>
                    <a:pt x="49" y="286"/>
                  </a:lnTo>
                  <a:lnTo>
                    <a:pt x="38" y="274"/>
                  </a:lnTo>
                  <a:lnTo>
                    <a:pt x="28" y="261"/>
                  </a:lnTo>
                  <a:lnTo>
                    <a:pt x="20" y="247"/>
                  </a:lnTo>
                  <a:lnTo>
                    <a:pt x="13" y="232"/>
                  </a:lnTo>
                  <a:lnTo>
                    <a:pt x="7" y="216"/>
                  </a:lnTo>
                  <a:lnTo>
                    <a:pt x="4" y="201"/>
                  </a:lnTo>
                  <a:lnTo>
                    <a:pt x="1" y="185"/>
                  </a:lnTo>
                  <a:lnTo>
                    <a:pt x="0" y="168"/>
                  </a:lnTo>
                  <a:lnTo>
                    <a:pt x="0" y="168"/>
                  </a:lnTo>
                  <a:lnTo>
                    <a:pt x="1" y="151"/>
                  </a:lnTo>
                  <a:lnTo>
                    <a:pt x="4" y="135"/>
                  </a:lnTo>
                  <a:lnTo>
                    <a:pt x="7" y="119"/>
                  </a:lnTo>
                  <a:lnTo>
                    <a:pt x="13" y="104"/>
                  </a:lnTo>
                  <a:lnTo>
                    <a:pt x="20" y="89"/>
                  </a:lnTo>
                  <a:lnTo>
                    <a:pt x="28" y="75"/>
                  </a:lnTo>
                  <a:lnTo>
                    <a:pt x="38" y="61"/>
                  </a:lnTo>
                  <a:lnTo>
                    <a:pt x="49" y="49"/>
                  </a:lnTo>
                  <a:lnTo>
                    <a:pt x="49" y="49"/>
                  </a:lnTo>
                  <a:lnTo>
                    <a:pt x="61" y="38"/>
                  </a:lnTo>
                  <a:lnTo>
                    <a:pt x="75" y="28"/>
                  </a:lnTo>
                  <a:lnTo>
                    <a:pt x="89" y="20"/>
                  </a:lnTo>
                  <a:lnTo>
                    <a:pt x="104" y="13"/>
                  </a:lnTo>
                  <a:lnTo>
                    <a:pt x="119" y="7"/>
                  </a:lnTo>
                  <a:lnTo>
                    <a:pt x="135" y="4"/>
                  </a:lnTo>
                  <a:lnTo>
                    <a:pt x="151" y="2"/>
                  </a:lnTo>
                  <a:lnTo>
                    <a:pt x="167" y="0"/>
                  </a:lnTo>
                  <a:lnTo>
                    <a:pt x="167" y="0"/>
                  </a:lnTo>
                  <a:lnTo>
                    <a:pt x="185" y="2"/>
                  </a:lnTo>
                  <a:lnTo>
                    <a:pt x="201" y="4"/>
                  </a:lnTo>
                  <a:lnTo>
                    <a:pt x="216" y="7"/>
                  </a:lnTo>
                  <a:lnTo>
                    <a:pt x="232" y="13"/>
                  </a:lnTo>
                  <a:lnTo>
                    <a:pt x="247" y="20"/>
                  </a:lnTo>
                  <a:lnTo>
                    <a:pt x="261" y="28"/>
                  </a:lnTo>
                  <a:lnTo>
                    <a:pt x="273" y="38"/>
                  </a:lnTo>
                  <a:lnTo>
                    <a:pt x="286" y="49"/>
                  </a:lnTo>
                  <a:lnTo>
                    <a:pt x="286" y="49"/>
                  </a:lnTo>
                  <a:lnTo>
                    <a:pt x="297" y="61"/>
                  </a:lnTo>
                  <a:lnTo>
                    <a:pt x="307" y="75"/>
                  </a:lnTo>
                  <a:lnTo>
                    <a:pt x="315" y="89"/>
                  </a:lnTo>
                  <a:lnTo>
                    <a:pt x="322" y="104"/>
                  </a:lnTo>
                  <a:lnTo>
                    <a:pt x="327" y="119"/>
                  </a:lnTo>
                  <a:lnTo>
                    <a:pt x="332" y="135"/>
                  </a:lnTo>
                  <a:lnTo>
                    <a:pt x="334" y="151"/>
                  </a:lnTo>
                  <a:lnTo>
                    <a:pt x="334" y="168"/>
                  </a:lnTo>
                  <a:lnTo>
                    <a:pt x="334" y="168"/>
                  </a:lnTo>
                  <a:lnTo>
                    <a:pt x="334" y="185"/>
                  </a:lnTo>
                  <a:lnTo>
                    <a:pt x="332" y="201"/>
                  </a:lnTo>
                  <a:lnTo>
                    <a:pt x="327" y="216"/>
                  </a:lnTo>
                  <a:lnTo>
                    <a:pt x="322" y="232"/>
                  </a:lnTo>
                  <a:lnTo>
                    <a:pt x="315" y="247"/>
                  </a:lnTo>
                  <a:lnTo>
                    <a:pt x="307" y="261"/>
                  </a:lnTo>
                  <a:lnTo>
                    <a:pt x="297" y="274"/>
                  </a:lnTo>
                  <a:lnTo>
                    <a:pt x="286" y="286"/>
                  </a:lnTo>
                  <a:lnTo>
                    <a:pt x="286" y="286"/>
                  </a:lnTo>
                  <a:lnTo>
                    <a:pt x="273" y="298"/>
                  </a:lnTo>
                  <a:lnTo>
                    <a:pt x="261" y="307"/>
                  </a:lnTo>
                  <a:lnTo>
                    <a:pt x="247" y="315"/>
                  </a:lnTo>
                  <a:lnTo>
                    <a:pt x="232" y="322"/>
                  </a:lnTo>
                  <a:lnTo>
                    <a:pt x="216" y="328"/>
                  </a:lnTo>
                  <a:lnTo>
                    <a:pt x="201" y="332"/>
                  </a:lnTo>
                  <a:lnTo>
                    <a:pt x="185" y="335"/>
                  </a:lnTo>
                  <a:lnTo>
                    <a:pt x="167" y="335"/>
                  </a:lnTo>
                  <a:lnTo>
                    <a:pt x="167" y="335"/>
                  </a:lnTo>
                  <a:close/>
                  <a:moveTo>
                    <a:pt x="167" y="11"/>
                  </a:moveTo>
                  <a:lnTo>
                    <a:pt x="167" y="11"/>
                  </a:lnTo>
                  <a:lnTo>
                    <a:pt x="152" y="12"/>
                  </a:lnTo>
                  <a:lnTo>
                    <a:pt x="136" y="14"/>
                  </a:lnTo>
                  <a:lnTo>
                    <a:pt x="122" y="18"/>
                  </a:lnTo>
                  <a:lnTo>
                    <a:pt x="107" y="23"/>
                  </a:lnTo>
                  <a:lnTo>
                    <a:pt x="94" y="29"/>
                  </a:lnTo>
                  <a:lnTo>
                    <a:pt x="81" y="37"/>
                  </a:lnTo>
                  <a:lnTo>
                    <a:pt x="68" y="47"/>
                  </a:lnTo>
                  <a:lnTo>
                    <a:pt x="57" y="57"/>
                  </a:lnTo>
                  <a:lnTo>
                    <a:pt x="57" y="57"/>
                  </a:lnTo>
                  <a:lnTo>
                    <a:pt x="46" y="68"/>
                  </a:lnTo>
                  <a:lnTo>
                    <a:pt x="37" y="81"/>
                  </a:lnTo>
                  <a:lnTo>
                    <a:pt x="29" y="94"/>
                  </a:lnTo>
                  <a:lnTo>
                    <a:pt x="23" y="108"/>
                  </a:lnTo>
                  <a:lnTo>
                    <a:pt x="18" y="123"/>
                  </a:lnTo>
                  <a:lnTo>
                    <a:pt x="14" y="136"/>
                  </a:lnTo>
                  <a:lnTo>
                    <a:pt x="12" y="153"/>
                  </a:lnTo>
                  <a:lnTo>
                    <a:pt x="11" y="168"/>
                  </a:lnTo>
                  <a:lnTo>
                    <a:pt x="11" y="168"/>
                  </a:lnTo>
                  <a:lnTo>
                    <a:pt x="12" y="184"/>
                  </a:lnTo>
                  <a:lnTo>
                    <a:pt x="14" y="199"/>
                  </a:lnTo>
                  <a:lnTo>
                    <a:pt x="18" y="214"/>
                  </a:lnTo>
                  <a:lnTo>
                    <a:pt x="23" y="227"/>
                  </a:lnTo>
                  <a:lnTo>
                    <a:pt x="29" y="241"/>
                  </a:lnTo>
                  <a:lnTo>
                    <a:pt x="37" y="255"/>
                  </a:lnTo>
                  <a:lnTo>
                    <a:pt x="46" y="267"/>
                  </a:lnTo>
                  <a:lnTo>
                    <a:pt x="57" y="278"/>
                  </a:lnTo>
                  <a:lnTo>
                    <a:pt x="57" y="278"/>
                  </a:lnTo>
                  <a:lnTo>
                    <a:pt x="68" y="288"/>
                  </a:lnTo>
                  <a:lnTo>
                    <a:pt x="81" y="298"/>
                  </a:lnTo>
                  <a:lnTo>
                    <a:pt x="94" y="306"/>
                  </a:lnTo>
                  <a:lnTo>
                    <a:pt x="107" y="313"/>
                  </a:lnTo>
                  <a:lnTo>
                    <a:pt x="122" y="317"/>
                  </a:lnTo>
                  <a:lnTo>
                    <a:pt x="136" y="321"/>
                  </a:lnTo>
                  <a:lnTo>
                    <a:pt x="152" y="323"/>
                  </a:lnTo>
                  <a:lnTo>
                    <a:pt x="167" y="324"/>
                  </a:lnTo>
                  <a:lnTo>
                    <a:pt x="167" y="324"/>
                  </a:lnTo>
                  <a:lnTo>
                    <a:pt x="183" y="323"/>
                  </a:lnTo>
                  <a:lnTo>
                    <a:pt x="198" y="321"/>
                  </a:lnTo>
                  <a:lnTo>
                    <a:pt x="213" y="317"/>
                  </a:lnTo>
                  <a:lnTo>
                    <a:pt x="227" y="313"/>
                  </a:lnTo>
                  <a:lnTo>
                    <a:pt x="241" y="306"/>
                  </a:lnTo>
                  <a:lnTo>
                    <a:pt x="254" y="298"/>
                  </a:lnTo>
                  <a:lnTo>
                    <a:pt x="266" y="288"/>
                  </a:lnTo>
                  <a:lnTo>
                    <a:pt x="278" y="278"/>
                  </a:lnTo>
                  <a:lnTo>
                    <a:pt x="278" y="278"/>
                  </a:lnTo>
                  <a:lnTo>
                    <a:pt x="288" y="267"/>
                  </a:lnTo>
                  <a:lnTo>
                    <a:pt x="297" y="255"/>
                  </a:lnTo>
                  <a:lnTo>
                    <a:pt x="306" y="241"/>
                  </a:lnTo>
                  <a:lnTo>
                    <a:pt x="312" y="227"/>
                  </a:lnTo>
                  <a:lnTo>
                    <a:pt x="317" y="214"/>
                  </a:lnTo>
                  <a:lnTo>
                    <a:pt x="320" y="199"/>
                  </a:lnTo>
                  <a:lnTo>
                    <a:pt x="323" y="184"/>
                  </a:lnTo>
                  <a:lnTo>
                    <a:pt x="324" y="168"/>
                  </a:lnTo>
                  <a:lnTo>
                    <a:pt x="324" y="168"/>
                  </a:lnTo>
                  <a:lnTo>
                    <a:pt x="323" y="153"/>
                  </a:lnTo>
                  <a:lnTo>
                    <a:pt x="320" y="136"/>
                  </a:lnTo>
                  <a:lnTo>
                    <a:pt x="317" y="123"/>
                  </a:lnTo>
                  <a:lnTo>
                    <a:pt x="312" y="108"/>
                  </a:lnTo>
                  <a:lnTo>
                    <a:pt x="306" y="94"/>
                  </a:lnTo>
                  <a:lnTo>
                    <a:pt x="297" y="81"/>
                  </a:lnTo>
                  <a:lnTo>
                    <a:pt x="288" y="68"/>
                  </a:lnTo>
                  <a:lnTo>
                    <a:pt x="278" y="57"/>
                  </a:lnTo>
                  <a:lnTo>
                    <a:pt x="278" y="57"/>
                  </a:lnTo>
                  <a:lnTo>
                    <a:pt x="266" y="47"/>
                  </a:lnTo>
                  <a:lnTo>
                    <a:pt x="254" y="37"/>
                  </a:lnTo>
                  <a:lnTo>
                    <a:pt x="241" y="29"/>
                  </a:lnTo>
                  <a:lnTo>
                    <a:pt x="227" y="23"/>
                  </a:lnTo>
                  <a:lnTo>
                    <a:pt x="213" y="18"/>
                  </a:lnTo>
                  <a:lnTo>
                    <a:pt x="198" y="14"/>
                  </a:lnTo>
                  <a:lnTo>
                    <a:pt x="183" y="12"/>
                  </a:lnTo>
                  <a:lnTo>
                    <a:pt x="167" y="11"/>
                  </a:lnTo>
                  <a:lnTo>
                    <a:pt x="16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userDrawn="1"/>
          </p:nvSpPr>
          <p:spPr bwMode="auto">
            <a:xfrm>
              <a:off x="2684" y="2133"/>
              <a:ext cx="19" cy="19"/>
            </a:xfrm>
            <a:custGeom>
              <a:avLst/>
              <a:gdLst>
                <a:gd name="T0" fmla="*/ 8 w 39"/>
                <a:gd name="T1" fmla="*/ 40 h 40"/>
                <a:gd name="T2" fmla="*/ 0 w 39"/>
                <a:gd name="T3" fmla="*/ 33 h 40"/>
                <a:gd name="T4" fmla="*/ 32 w 39"/>
                <a:gd name="T5" fmla="*/ 0 h 40"/>
                <a:gd name="T6" fmla="*/ 39 w 39"/>
                <a:gd name="T7" fmla="*/ 9 h 40"/>
                <a:gd name="T8" fmla="*/ 8 w 39"/>
                <a:gd name="T9" fmla="*/ 40 h 40"/>
              </a:gdLst>
              <a:ahLst/>
              <a:cxnLst>
                <a:cxn ang="0">
                  <a:pos x="T0" y="T1"/>
                </a:cxn>
                <a:cxn ang="0">
                  <a:pos x="T2" y="T3"/>
                </a:cxn>
                <a:cxn ang="0">
                  <a:pos x="T4" y="T5"/>
                </a:cxn>
                <a:cxn ang="0">
                  <a:pos x="T6" y="T7"/>
                </a:cxn>
                <a:cxn ang="0">
                  <a:pos x="T8" y="T9"/>
                </a:cxn>
              </a:cxnLst>
              <a:rect l="0" t="0" r="r" b="b"/>
              <a:pathLst>
                <a:path w="39" h="40">
                  <a:moveTo>
                    <a:pt x="8" y="40"/>
                  </a:moveTo>
                  <a:lnTo>
                    <a:pt x="0" y="33"/>
                  </a:lnTo>
                  <a:lnTo>
                    <a:pt x="32" y="0"/>
                  </a:lnTo>
                  <a:lnTo>
                    <a:pt x="39" y="9"/>
                  </a:lnTo>
                  <a:lnTo>
                    <a:pt x="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noEditPoints="1"/>
            </p:cNvSpPr>
            <p:nvPr userDrawn="1"/>
          </p:nvSpPr>
          <p:spPr bwMode="auto">
            <a:xfrm>
              <a:off x="2553" y="2144"/>
              <a:ext cx="139" cy="139"/>
            </a:xfrm>
            <a:custGeom>
              <a:avLst/>
              <a:gdLst>
                <a:gd name="T0" fmla="*/ 27 w 278"/>
                <a:gd name="T1" fmla="*/ 279 h 279"/>
                <a:gd name="T2" fmla="*/ 27 w 278"/>
                <a:gd name="T3" fmla="*/ 279 h 279"/>
                <a:gd name="T4" fmla="*/ 20 w 278"/>
                <a:gd name="T5" fmla="*/ 278 h 279"/>
                <a:gd name="T6" fmla="*/ 15 w 278"/>
                <a:gd name="T7" fmla="*/ 275 h 279"/>
                <a:gd name="T8" fmla="*/ 4 w 278"/>
                <a:gd name="T9" fmla="*/ 264 h 279"/>
                <a:gd name="T10" fmla="*/ 4 w 278"/>
                <a:gd name="T11" fmla="*/ 264 h 279"/>
                <a:gd name="T12" fmla="*/ 1 w 278"/>
                <a:gd name="T13" fmla="*/ 258 h 279"/>
                <a:gd name="T14" fmla="*/ 0 w 278"/>
                <a:gd name="T15" fmla="*/ 253 h 279"/>
                <a:gd name="T16" fmla="*/ 0 w 278"/>
                <a:gd name="T17" fmla="*/ 253 h 279"/>
                <a:gd name="T18" fmla="*/ 1 w 278"/>
                <a:gd name="T19" fmla="*/ 246 h 279"/>
                <a:gd name="T20" fmla="*/ 4 w 278"/>
                <a:gd name="T21" fmla="*/ 240 h 279"/>
                <a:gd name="T22" fmla="*/ 239 w 278"/>
                <a:gd name="T23" fmla="*/ 5 h 279"/>
                <a:gd name="T24" fmla="*/ 239 w 278"/>
                <a:gd name="T25" fmla="*/ 5 h 279"/>
                <a:gd name="T26" fmla="*/ 245 w 278"/>
                <a:gd name="T27" fmla="*/ 2 h 279"/>
                <a:gd name="T28" fmla="*/ 252 w 278"/>
                <a:gd name="T29" fmla="*/ 0 h 279"/>
                <a:gd name="T30" fmla="*/ 252 w 278"/>
                <a:gd name="T31" fmla="*/ 0 h 279"/>
                <a:gd name="T32" fmla="*/ 258 w 278"/>
                <a:gd name="T33" fmla="*/ 2 h 279"/>
                <a:gd name="T34" fmla="*/ 263 w 278"/>
                <a:gd name="T35" fmla="*/ 5 h 279"/>
                <a:gd name="T36" fmla="*/ 274 w 278"/>
                <a:gd name="T37" fmla="*/ 15 h 279"/>
                <a:gd name="T38" fmla="*/ 274 w 278"/>
                <a:gd name="T39" fmla="*/ 15 h 279"/>
                <a:gd name="T40" fmla="*/ 276 w 278"/>
                <a:gd name="T41" fmla="*/ 18 h 279"/>
                <a:gd name="T42" fmla="*/ 277 w 278"/>
                <a:gd name="T43" fmla="*/ 21 h 279"/>
                <a:gd name="T44" fmla="*/ 278 w 278"/>
                <a:gd name="T45" fmla="*/ 28 h 279"/>
                <a:gd name="T46" fmla="*/ 277 w 278"/>
                <a:gd name="T47" fmla="*/ 34 h 279"/>
                <a:gd name="T48" fmla="*/ 276 w 278"/>
                <a:gd name="T49" fmla="*/ 37 h 279"/>
                <a:gd name="T50" fmla="*/ 274 w 278"/>
                <a:gd name="T51" fmla="*/ 40 h 279"/>
                <a:gd name="T52" fmla="*/ 39 w 278"/>
                <a:gd name="T53" fmla="*/ 275 h 279"/>
                <a:gd name="T54" fmla="*/ 39 w 278"/>
                <a:gd name="T55" fmla="*/ 275 h 279"/>
                <a:gd name="T56" fmla="*/ 33 w 278"/>
                <a:gd name="T57" fmla="*/ 278 h 279"/>
                <a:gd name="T58" fmla="*/ 27 w 278"/>
                <a:gd name="T59" fmla="*/ 279 h 279"/>
                <a:gd name="T60" fmla="*/ 27 w 278"/>
                <a:gd name="T61" fmla="*/ 279 h 279"/>
                <a:gd name="T62" fmla="*/ 252 w 278"/>
                <a:gd name="T63" fmla="*/ 11 h 279"/>
                <a:gd name="T64" fmla="*/ 252 w 278"/>
                <a:gd name="T65" fmla="*/ 11 h 279"/>
                <a:gd name="T66" fmla="*/ 250 w 278"/>
                <a:gd name="T67" fmla="*/ 12 h 279"/>
                <a:gd name="T68" fmla="*/ 247 w 278"/>
                <a:gd name="T69" fmla="*/ 13 h 279"/>
                <a:gd name="T70" fmla="*/ 12 w 278"/>
                <a:gd name="T71" fmla="*/ 248 h 279"/>
                <a:gd name="T72" fmla="*/ 12 w 278"/>
                <a:gd name="T73" fmla="*/ 248 h 279"/>
                <a:gd name="T74" fmla="*/ 11 w 278"/>
                <a:gd name="T75" fmla="*/ 250 h 279"/>
                <a:gd name="T76" fmla="*/ 10 w 278"/>
                <a:gd name="T77" fmla="*/ 253 h 279"/>
                <a:gd name="T78" fmla="*/ 10 w 278"/>
                <a:gd name="T79" fmla="*/ 253 h 279"/>
                <a:gd name="T80" fmla="*/ 11 w 278"/>
                <a:gd name="T81" fmla="*/ 255 h 279"/>
                <a:gd name="T82" fmla="*/ 12 w 278"/>
                <a:gd name="T83" fmla="*/ 257 h 279"/>
                <a:gd name="T84" fmla="*/ 23 w 278"/>
                <a:gd name="T85" fmla="*/ 267 h 279"/>
                <a:gd name="T86" fmla="*/ 23 w 278"/>
                <a:gd name="T87" fmla="*/ 267 h 279"/>
                <a:gd name="T88" fmla="*/ 25 w 278"/>
                <a:gd name="T89" fmla="*/ 269 h 279"/>
                <a:gd name="T90" fmla="*/ 27 w 278"/>
                <a:gd name="T91" fmla="*/ 269 h 279"/>
                <a:gd name="T92" fmla="*/ 30 w 278"/>
                <a:gd name="T93" fmla="*/ 269 h 279"/>
                <a:gd name="T94" fmla="*/ 31 w 278"/>
                <a:gd name="T95" fmla="*/ 267 h 279"/>
                <a:gd name="T96" fmla="*/ 267 w 278"/>
                <a:gd name="T97" fmla="*/ 31 h 279"/>
                <a:gd name="T98" fmla="*/ 267 w 278"/>
                <a:gd name="T99" fmla="*/ 31 h 279"/>
                <a:gd name="T100" fmla="*/ 268 w 278"/>
                <a:gd name="T101" fmla="*/ 30 h 279"/>
                <a:gd name="T102" fmla="*/ 268 w 278"/>
                <a:gd name="T103" fmla="*/ 28 h 279"/>
                <a:gd name="T104" fmla="*/ 268 w 278"/>
                <a:gd name="T105" fmla="*/ 25 h 279"/>
                <a:gd name="T106" fmla="*/ 267 w 278"/>
                <a:gd name="T107" fmla="*/ 23 h 279"/>
                <a:gd name="T108" fmla="*/ 257 w 278"/>
                <a:gd name="T109" fmla="*/ 13 h 279"/>
                <a:gd name="T110" fmla="*/ 257 w 278"/>
                <a:gd name="T111" fmla="*/ 13 h 279"/>
                <a:gd name="T112" fmla="*/ 254 w 278"/>
                <a:gd name="T113" fmla="*/ 12 h 279"/>
                <a:gd name="T114" fmla="*/ 252 w 278"/>
                <a:gd name="T115" fmla="*/ 11 h 279"/>
                <a:gd name="T116" fmla="*/ 252 w 278"/>
                <a:gd name="T117" fmla="*/ 1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8" h="279">
                  <a:moveTo>
                    <a:pt x="27" y="279"/>
                  </a:moveTo>
                  <a:lnTo>
                    <a:pt x="27" y="279"/>
                  </a:lnTo>
                  <a:lnTo>
                    <a:pt x="20" y="278"/>
                  </a:lnTo>
                  <a:lnTo>
                    <a:pt x="15" y="275"/>
                  </a:lnTo>
                  <a:lnTo>
                    <a:pt x="4" y="264"/>
                  </a:lnTo>
                  <a:lnTo>
                    <a:pt x="4" y="264"/>
                  </a:lnTo>
                  <a:lnTo>
                    <a:pt x="1" y="258"/>
                  </a:lnTo>
                  <a:lnTo>
                    <a:pt x="0" y="253"/>
                  </a:lnTo>
                  <a:lnTo>
                    <a:pt x="0" y="253"/>
                  </a:lnTo>
                  <a:lnTo>
                    <a:pt x="1" y="246"/>
                  </a:lnTo>
                  <a:lnTo>
                    <a:pt x="4" y="240"/>
                  </a:lnTo>
                  <a:lnTo>
                    <a:pt x="239" y="5"/>
                  </a:lnTo>
                  <a:lnTo>
                    <a:pt x="239" y="5"/>
                  </a:lnTo>
                  <a:lnTo>
                    <a:pt x="245" y="2"/>
                  </a:lnTo>
                  <a:lnTo>
                    <a:pt x="252" y="0"/>
                  </a:lnTo>
                  <a:lnTo>
                    <a:pt x="252" y="0"/>
                  </a:lnTo>
                  <a:lnTo>
                    <a:pt x="258" y="2"/>
                  </a:lnTo>
                  <a:lnTo>
                    <a:pt x="263" y="5"/>
                  </a:lnTo>
                  <a:lnTo>
                    <a:pt x="274" y="15"/>
                  </a:lnTo>
                  <a:lnTo>
                    <a:pt x="274" y="15"/>
                  </a:lnTo>
                  <a:lnTo>
                    <a:pt x="276" y="18"/>
                  </a:lnTo>
                  <a:lnTo>
                    <a:pt x="277" y="21"/>
                  </a:lnTo>
                  <a:lnTo>
                    <a:pt x="278" y="28"/>
                  </a:lnTo>
                  <a:lnTo>
                    <a:pt x="277" y="34"/>
                  </a:lnTo>
                  <a:lnTo>
                    <a:pt x="276" y="37"/>
                  </a:lnTo>
                  <a:lnTo>
                    <a:pt x="274" y="40"/>
                  </a:lnTo>
                  <a:lnTo>
                    <a:pt x="39" y="275"/>
                  </a:lnTo>
                  <a:lnTo>
                    <a:pt x="39" y="275"/>
                  </a:lnTo>
                  <a:lnTo>
                    <a:pt x="33" y="278"/>
                  </a:lnTo>
                  <a:lnTo>
                    <a:pt x="27" y="279"/>
                  </a:lnTo>
                  <a:lnTo>
                    <a:pt x="27" y="279"/>
                  </a:lnTo>
                  <a:close/>
                  <a:moveTo>
                    <a:pt x="252" y="11"/>
                  </a:moveTo>
                  <a:lnTo>
                    <a:pt x="252" y="11"/>
                  </a:lnTo>
                  <a:lnTo>
                    <a:pt x="250" y="12"/>
                  </a:lnTo>
                  <a:lnTo>
                    <a:pt x="247" y="13"/>
                  </a:lnTo>
                  <a:lnTo>
                    <a:pt x="12" y="248"/>
                  </a:lnTo>
                  <a:lnTo>
                    <a:pt x="12" y="248"/>
                  </a:lnTo>
                  <a:lnTo>
                    <a:pt x="11" y="250"/>
                  </a:lnTo>
                  <a:lnTo>
                    <a:pt x="10" y="253"/>
                  </a:lnTo>
                  <a:lnTo>
                    <a:pt x="10" y="253"/>
                  </a:lnTo>
                  <a:lnTo>
                    <a:pt x="11" y="255"/>
                  </a:lnTo>
                  <a:lnTo>
                    <a:pt x="12" y="257"/>
                  </a:lnTo>
                  <a:lnTo>
                    <a:pt x="23" y="267"/>
                  </a:lnTo>
                  <a:lnTo>
                    <a:pt x="23" y="267"/>
                  </a:lnTo>
                  <a:lnTo>
                    <a:pt x="25" y="269"/>
                  </a:lnTo>
                  <a:lnTo>
                    <a:pt x="27" y="269"/>
                  </a:lnTo>
                  <a:lnTo>
                    <a:pt x="30" y="269"/>
                  </a:lnTo>
                  <a:lnTo>
                    <a:pt x="31" y="267"/>
                  </a:lnTo>
                  <a:lnTo>
                    <a:pt x="267" y="31"/>
                  </a:lnTo>
                  <a:lnTo>
                    <a:pt x="267" y="31"/>
                  </a:lnTo>
                  <a:lnTo>
                    <a:pt x="268" y="30"/>
                  </a:lnTo>
                  <a:lnTo>
                    <a:pt x="268" y="28"/>
                  </a:lnTo>
                  <a:lnTo>
                    <a:pt x="268" y="25"/>
                  </a:lnTo>
                  <a:lnTo>
                    <a:pt x="267" y="23"/>
                  </a:lnTo>
                  <a:lnTo>
                    <a:pt x="257" y="13"/>
                  </a:lnTo>
                  <a:lnTo>
                    <a:pt x="257" y="13"/>
                  </a:lnTo>
                  <a:lnTo>
                    <a:pt x="254" y="12"/>
                  </a:lnTo>
                  <a:lnTo>
                    <a:pt x="252" y="11"/>
                  </a:lnTo>
                  <a:lnTo>
                    <a:pt x="252"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EditPoints="1"/>
            </p:cNvSpPr>
            <p:nvPr userDrawn="1"/>
          </p:nvSpPr>
          <p:spPr bwMode="auto">
            <a:xfrm>
              <a:off x="3802" y="1982"/>
              <a:ext cx="224" cy="303"/>
            </a:xfrm>
            <a:custGeom>
              <a:avLst/>
              <a:gdLst>
                <a:gd name="T0" fmla="*/ 225 w 448"/>
                <a:gd name="T1" fmla="*/ 0 h 607"/>
                <a:gd name="T2" fmla="*/ 180 w 448"/>
                <a:gd name="T3" fmla="*/ 4 h 607"/>
                <a:gd name="T4" fmla="*/ 137 w 448"/>
                <a:gd name="T5" fmla="*/ 17 h 607"/>
                <a:gd name="T6" fmla="*/ 99 w 448"/>
                <a:gd name="T7" fmla="*/ 38 h 607"/>
                <a:gd name="T8" fmla="*/ 66 w 448"/>
                <a:gd name="T9" fmla="*/ 65 h 607"/>
                <a:gd name="T10" fmla="*/ 40 w 448"/>
                <a:gd name="T11" fmla="*/ 99 h 607"/>
                <a:gd name="T12" fmla="*/ 19 w 448"/>
                <a:gd name="T13" fmla="*/ 137 h 607"/>
                <a:gd name="T14" fmla="*/ 5 w 448"/>
                <a:gd name="T15" fmla="*/ 178 h 607"/>
                <a:gd name="T16" fmla="*/ 0 w 448"/>
                <a:gd name="T17" fmla="*/ 223 h 607"/>
                <a:gd name="T18" fmla="*/ 2 w 448"/>
                <a:gd name="T19" fmla="*/ 236 h 607"/>
                <a:gd name="T20" fmla="*/ 6 w 448"/>
                <a:gd name="T21" fmla="*/ 261 h 607"/>
                <a:gd name="T22" fmla="*/ 15 w 448"/>
                <a:gd name="T23" fmla="*/ 290 h 607"/>
                <a:gd name="T24" fmla="*/ 36 w 448"/>
                <a:gd name="T25" fmla="*/ 335 h 607"/>
                <a:gd name="T26" fmla="*/ 72 w 448"/>
                <a:gd name="T27" fmla="*/ 399 h 607"/>
                <a:gd name="T28" fmla="*/ 113 w 448"/>
                <a:gd name="T29" fmla="*/ 462 h 607"/>
                <a:gd name="T30" fmla="*/ 154 w 448"/>
                <a:gd name="T31" fmla="*/ 518 h 607"/>
                <a:gd name="T32" fmla="*/ 215 w 448"/>
                <a:gd name="T33" fmla="*/ 596 h 607"/>
                <a:gd name="T34" fmla="*/ 225 w 448"/>
                <a:gd name="T35" fmla="*/ 607 h 607"/>
                <a:gd name="T36" fmla="*/ 260 w 448"/>
                <a:gd name="T37" fmla="*/ 564 h 607"/>
                <a:gd name="T38" fmla="*/ 316 w 448"/>
                <a:gd name="T39" fmla="*/ 492 h 607"/>
                <a:gd name="T40" fmla="*/ 357 w 448"/>
                <a:gd name="T41" fmla="*/ 431 h 607"/>
                <a:gd name="T42" fmla="*/ 397 w 448"/>
                <a:gd name="T43" fmla="*/ 367 h 607"/>
                <a:gd name="T44" fmla="*/ 428 w 448"/>
                <a:gd name="T45" fmla="*/ 305 h 607"/>
                <a:gd name="T46" fmla="*/ 438 w 448"/>
                <a:gd name="T47" fmla="*/ 275 h 607"/>
                <a:gd name="T48" fmla="*/ 446 w 448"/>
                <a:gd name="T49" fmla="*/ 248 h 607"/>
                <a:gd name="T50" fmla="*/ 448 w 448"/>
                <a:gd name="T51" fmla="*/ 223 h 607"/>
                <a:gd name="T52" fmla="*/ 447 w 448"/>
                <a:gd name="T53" fmla="*/ 200 h 607"/>
                <a:gd name="T54" fmla="*/ 438 w 448"/>
                <a:gd name="T55" fmla="*/ 156 h 607"/>
                <a:gd name="T56" fmla="*/ 421 w 448"/>
                <a:gd name="T57" fmla="*/ 117 h 607"/>
                <a:gd name="T58" fmla="*/ 397 w 448"/>
                <a:gd name="T59" fmla="*/ 81 h 607"/>
                <a:gd name="T60" fmla="*/ 367 w 448"/>
                <a:gd name="T61" fmla="*/ 50 h 607"/>
                <a:gd name="T62" fmla="*/ 331 w 448"/>
                <a:gd name="T63" fmla="*/ 26 h 607"/>
                <a:gd name="T64" fmla="*/ 291 w 448"/>
                <a:gd name="T65" fmla="*/ 10 h 607"/>
                <a:gd name="T66" fmla="*/ 247 w 448"/>
                <a:gd name="T67" fmla="*/ 1 h 607"/>
                <a:gd name="T68" fmla="*/ 225 w 448"/>
                <a:gd name="T69" fmla="*/ 0 h 607"/>
                <a:gd name="T70" fmla="*/ 225 w 448"/>
                <a:gd name="T71" fmla="*/ 288 h 607"/>
                <a:gd name="T72" fmla="*/ 210 w 448"/>
                <a:gd name="T73" fmla="*/ 286 h 607"/>
                <a:gd name="T74" fmla="*/ 197 w 448"/>
                <a:gd name="T75" fmla="*/ 282 h 607"/>
                <a:gd name="T76" fmla="*/ 174 w 448"/>
                <a:gd name="T77" fmla="*/ 267 h 607"/>
                <a:gd name="T78" fmla="*/ 158 w 448"/>
                <a:gd name="T79" fmla="*/ 244 h 607"/>
                <a:gd name="T80" fmla="*/ 155 w 448"/>
                <a:gd name="T81" fmla="*/ 230 h 607"/>
                <a:gd name="T82" fmla="*/ 152 w 448"/>
                <a:gd name="T83" fmla="*/ 216 h 607"/>
                <a:gd name="T84" fmla="*/ 154 w 448"/>
                <a:gd name="T85" fmla="*/ 208 h 607"/>
                <a:gd name="T86" fmla="*/ 156 w 448"/>
                <a:gd name="T87" fmla="*/ 194 h 607"/>
                <a:gd name="T88" fmla="*/ 165 w 448"/>
                <a:gd name="T89" fmla="*/ 176 h 607"/>
                <a:gd name="T90" fmla="*/ 185 w 448"/>
                <a:gd name="T91" fmla="*/ 156 h 607"/>
                <a:gd name="T92" fmla="*/ 203 w 448"/>
                <a:gd name="T93" fmla="*/ 147 h 607"/>
                <a:gd name="T94" fmla="*/ 217 w 448"/>
                <a:gd name="T95" fmla="*/ 145 h 607"/>
                <a:gd name="T96" fmla="*/ 225 w 448"/>
                <a:gd name="T97" fmla="*/ 144 h 607"/>
                <a:gd name="T98" fmla="*/ 239 w 448"/>
                <a:gd name="T99" fmla="*/ 146 h 607"/>
                <a:gd name="T100" fmla="*/ 253 w 448"/>
                <a:gd name="T101" fmla="*/ 149 h 607"/>
                <a:gd name="T102" fmla="*/ 276 w 448"/>
                <a:gd name="T103" fmla="*/ 164 h 607"/>
                <a:gd name="T104" fmla="*/ 291 w 448"/>
                <a:gd name="T105" fmla="*/ 187 h 607"/>
                <a:gd name="T106" fmla="*/ 295 w 448"/>
                <a:gd name="T107" fmla="*/ 201 h 607"/>
                <a:gd name="T108" fmla="*/ 296 w 448"/>
                <a:gd name="T109" fmla="*/ 216 h 607"/>
                <a:gd name="T110" fmla="*/ 296 w 448"/>
                <a:gd name="T111" fmla="*/ 223 h 607"/>
                <a:gd name="T112" fmla="*/ 293 w 448"/>
                <a:gd name="T113" fmla="*/ 237 h 607"/>
                <a:gd name="T114" fmla="*/ 284 w 448"/>
                <a:gd name="T115" fmla="*/ 255 h 607"/>
                <a:gd name="T116" fmla="*/ 265 w 448"/>
                <a:gd name="T117" fmla="*/ 275 h 607"/>
                <a:gd name="T118" fmla="*/ 246 w 448"/>
                <a:gd name="T119" fmla="*/ 284 h 607"/>
                <a:gd name="T120" fmla="*/ 232 w 448"/>
                <a:gd name="T121" fmla="*/ 288 h 607"/>
                <a:gd name="T122" fmla="*/ 225 w 448"/>
                <a:gd name="T123" fmla="*/ 288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8" h="607">
                  <a:moveTo>
                    <a:pt x="225" y="0"/>
                  </a:moveTo>
                  <a:lnTo>
                    <a:pt x="225" y="0"/>
                  </a:lnTo>
                  <a:lnTo>
                    <a:pt x="202" y="1"/>
                  </a:lnTo>
                  <a:lnTo>
                    <a:pt x="180" y="4"/>
                  </a:lnTo>
                  <a:lnTo>
                    <a:pt x="158" y="10"/>
                  </a:lnTo>
                  <a:lnTo>
                    <a:pt x="137" y="17"/>
                  </a:lnTo>
                  <a:lnTo>
                    <a:pt x="118" y="26"/>
                  </a:lnTo>
                  <a:lnTo>
                    <a:pt x="99" y="38"/>
                  </a:lnTo>
                  <a:lnTo>
                    <a:pt x="82" y="50"/>
                  </a:lnTo>
                  <a:lnTo>
                    <a:pt x="66" y="65"/>
                  </a:lnTo>
                  <a:lnTo>
                    <a:pt x="52" y="81"/>
                  </a:lnTo>
                  <a:lnTo>
                    <a:pt x="40" y="99"/>
                  </a:lnTo>
                  <a:lnTo>
                    <a:pt x="28" y="117"/>
                  </a:lnTo>
                  <a:lnTo>
                    <a:pt x="19" y="137"/>
                  </a:lnTo>
                  <a:lnTo>
                    <a:pt x="11" y="156"/>
                  </a:lnTo>
                  <a:lnTo>
                    <a:pt x="5" y="178"/>
                  </a:lnTo>
                  <a:lnTo>
                    <a:pt x="2" y="200"/>
                  </a:lnTo>
                  <a:lnTo>
                    <a:pt x="0" y="223"/>
                  </a:lnTo>
                  <a:lnTo>
                    <a:pt x="0" y="223"/>
                  </a:lnTo>
                  <a:lnTo>
                    <a:pt x="2" y="236"/>
                  </a:lnTo>
                  <a:lnTo>
                    <a:pt x="4" y="248"/>
                  </a:lnTo>
                  <a:lnTo>
                    <a:pt x="6" y="261"/>
                  </a:lnTo>
                  <a:lnTo>
                    <a:pt x="11" y="275"/>
                  </a:lnTo>
                  <a:lnTo>
                    <a:pt x="15" y="290"/>
                  </a:lnTo>
                  <a:lnTo>
                    <a:pt x="21" y="305"/>
                  </a:lnTo>
                  <a:lnTo>
                    <a:pt x="36" y="335"/>
                  </a:lnTo>
                  <a:lnTo>
                    <a:pt x="53" y="367"/>
                  </a:lnTo>
                  <a:lnTo>
                    <a:pt x="72" y="399"/>
                  </a:lnTo>
                  <a:lnTo>
                    <a:pt x="91" y="431"/>
                  </a:lnTo>
                  <a:lnTo>
                    <a:pt x="113" y="462"/>
                  </a:lnTo>
                  <a:lnTo>
                    <a:pt x="134" y="492"/>
                  </a:lnTo>
                  <a:lnTo>
                    <a:pt x="154" y="518"/>
                  </a:lnTo>
                  <a:lnTo>
                    <a:pt x="189" y="564"/>
                  </a:lnTo>
                  <a:lnTo>
                    <a:pt x="215" y="596"/>
                  </a:lnTo>
                  <a:lnTo>
                    <a:pt x="225" y="607"/>
                  </a:lnTo>
                  <a:lnTo>
                    <a:pt x="225" y="607"/>
                  </a:lnTo>
                  <a:lnTo>
                    <a:pt x="234" y="596"/>
                  </a:lnTo>
                  <a:lnTo>
                    <a:pt x="260" y="564"/>
                  </a:lnTo>
                  <a:lnTo>
                    <a:pt x="295" y="518"/>
                  </a:lnTo>
                  <a:lnTo>
                    <a:pt x="316" y="492"/>
                  </a:lnTo>
                  <a:lnTo>
                    <a:pt x="337" y="462"/>
                  </a:lnTo>
                  <a:lnTo>
                    <a:pt x="357" y="431"/>
                  </a:lnTo>
                  <a:lnTo>
                    <a:pt x="377" y="399"/>
                  </a:lnTo>
                  <a:lnTo>
                    <a:pt x="397" y="367"/>
                  </a:lnTo>
                  <a:lnTo>
                    <a:pt x="413" y="335"/>
                  </a:lnTo>
                  <a:lnTo>
                    <a:pt x="428" y="305"/>
                  </a:lnTo>
                  <a:lnTo>
                    <a:pt x="434" y="290"/>
                  </a:lnTo>
                  <a:lnTo>
                    <a:pt x="438" y="275"/>
                  </a:lnTo>
                  <a:lnTo>
                    <a:pt x="443" y="261"/>
                  </a:lnTo>
                  <a:lnTo>
                    <a:pt x="446" y="248"/>
                  </a:lnTo>
                  <a:lnTo>
                    <a:pt x="447" y="236"/>
                  </a:lnTo>
                  <a:lnTo>
                    <a:pt x="448" y="223"/>
                  </a:lnTo>
                  <a:lnTo>
                    <a:pt x="448" y="223"/>
                  </a:lnTo>
                  <a:lnTo>
                    <a:pt x="447" y="200"/>
                  </a:lnTo>
                  <a:lnTo>
                    <a:pt x="444" y="178"/>
                  </a:lnTo>
                  <a:lnTo>
                    <a:pt x="438" y="156"/>
                  </a:lnTo>
                  <a:lnTo>
                    <a:pt x="430" y="137"/>
                  </a:lnTo>
                  <a:lnTo>
                    <a:pt x="421" y="117"/>
                  </a:lnTo>
                  <a:lnTo>
                    <a:pt x="410" y="99"/>
                  </a:lnTo>
                  <a:lnTo>
                    <a:pt x="397" y="81"/>
                  </a:lnTo>
                  <a:lnTo>
                    <a:pt x="383" y="65"/>
                  </a:lnTo>
                  <a:lnTo>
                    <a:pt x="367" y="50"/>
                  </a:lnTo>
                  <a:lnTo>
                    <a:pt x="349" y="38"/>
                  </a:lnTo>
                  <a:lnTo>
                    <a:pt x="331" y="26"/>
                  </a:lnTo>
                  <a:lnTo>
                    <a:pt x="311" y="17"/>
                  </a:lnTo>
                  <a:lnTo>
                    <a:pt x="291" y="10"/>
                  </a:lnTo>
                  <a:lnTo>
                    <a:pt x="270" y="4"/>
                  </a:lnTo>
                  <a:lnTo>
                    <a:pt x="247" y="1"/>
                  </a:lnTo>
                  <a:lnTo>
                    <a:pt x="225" y="0"/>
                  </a:lnTo>
                  <a:lnTo>
                    <a:pt x="225" y="0"/>
                  </a:lnTo>
                  <a:close/>
                  <a:moveTo>
                    <a:pt x="225" y="288"/>
                  </a:moveTo>
                  <a:lnTo>
                    <a:pt x="225" y="288"/>
                  </a:lnTo>
                  <a:lnTo>
                    <a:pt x="217" y="288"/>
                  </a:lnTo>
                  <a:lnTo>
                    <a:pt x="210" y="286"/>
                  </a:lnTo>
                  <a:lnTo>
                    <a:pt x="203" y="284"/>
                  </a:lnTo>
                  <a:lnTo>
                    <a:pt x="197" y="282"/>
                  </a:lnTo>
                  <a:lnTo>
                    <a:pt x="185" y="275"/>
                  </a:lnTo>
                  <a:lnTo>
                    <a:pt x="174" y="267"/>
                  </a:lnTo>
                  <a:lnTo>
                    <a:pt x="165" y="255"/>
                  </a:lnTo>
                  <a:lnTo>
                    <a:pt x="158" y="244"/>
                  </a:lnTo>
                  <a:lnTo>
                    <a:pt x="156" y="237"/>
                  </a:lnTo>
                  <a:lnTo>
                    <a:pt x="155" y="230"/>
                  </a:lnTo>
                  <a:lnTo>
                    <a:pt x="154" y="223"/>
                  </a:lnTo>
                  <a:lnTo>
                    <a:pt x="152" y="216"/>
                  </a:lnTo>
                  <a:lnTo>
                    <a:pt x="152" y="216"/>
                  </a:lnTo>
                  <a:lnTo>
                    <a:pt x="154" y="208"/>
                  </a:lnTo>
                  <a:lnTo>
                    <a:pt x="155" y="201"/>
                  </a:lnTo>
                  <a:lnTo>
                    <a:pt x="156" y="194"/>
                  </a:lnTo>
                  <a:lnTo>
                    <a:pt x="158" y="187"/>
                  </a:lnTo>
                  <a:lnTo>
                    <a:pt x="165" y="176"/>
                  </a:lnTo>
                  <a:lnTo>
                    <a:pt x="174" y="164"/>
                  </a:lnTo>
                  <a:lnTo>
                    <a:pt x="185" y="156"/>
                  </a:lnTo>
                  <a:lnTo>
                    <a:pt x="197" y="149"/>
                  </a:lnTo>
                  <a:lnTo>
                    <a:pt x="203" y="147"/>
                  </a:lnTo>
                  <a:lnTo>
                    <a:pt x="210" y="146"/>
                  </a:lnTo>
                  <a:lnTo>
                    <a:pt x="217" y="145"/>
                  </a:lnTo>
                  <a:lnTo>
                    <a:pt x="225" y="144"/>
                  </a:lnTo>
                  <a:lnTo>
                    <a:pt x="225" y="144"/>
                  </a:lnTo>
                  <a:lnTo>
                    <a:pt x="232" y="145"/>
                  </a:lnTo>
                  <a:lnTo>
                    <a:pt x="239" y="146"/>
                  </a:lnTo>
                  <a:lnTo>
                    <a:pt x="246" y="147"/>
                  </a:lnTo>
                  <a:lnTo>
                    <a:pt x="253" y="149"/>
                  </a:lnTo>
                  <a:lnTo>
                    <a:pt x="265" y="156"/>
                  </a:lnTo>
                  <a:lnTo>
                    <a:pt x="276" y="164"/>
                  </a:lnTo>
                  <a:lnTo>
                    <a:pt x="284" y="176"/>
                  </a:lnTo>
                  <a:lnTo>
                    <a:pt x="291" y="187"/>
                  </a:lnTo>
                  <a:lnTo>
                    <a:pt x="293" y="194"/>
                  </a:lnTo>
                  <a:lnTo>
                    <a:pt x="295" y="201"/>
                  </a:lnTo>
                  <a:lnTo>
                    <a:pt x="296" y="208"/>
                  </a:lnTo>
                  <a:lnTo>
                    <a:pt x="296" y="216"/>
                  </a:lnTo>
                  <a:lnTo>
                    <a:pt x="296" y="216"/>
                  </a:lnTo>
                  <a:lnTo>
                    <a:pt x="296" y="223"/>
                  </a:lnTo>
                  <a:lnTo>
                    <a:pt x="295" y="230"/>
                  </a:lnTo>
                  <a:lnTo>
                    <a:pt x="293" y="237"/>
                  </a:lnTo>
                  <a:lnTo>
                    <a:pt x="291" y="244"/>
                  </a:lnTo>
                  <a:lnTo>
                    <a:pt x="284" y="255"/>
                  </a:lnTo>
                  <a:lnTo>
                    <a:pt x="276" y="267"/>
                  </a:lnTo>
                  <a:lnTo>
                    <a:pt x="265" y="275"/>
                  </a:lnTo>
                  <a:lnTo>
                    <a:pt x="253" y="282"/>
                  </a:lnTo>
                  <a:lnTo>
                    <a:pt x="246" y="284"/>
                  </a:lnTo>
                  <a:lnTo>
                    <a:pt x="239" y="286"/>
                  </a:lnTo>
                  <a:lnTo>
                    <a:pt x="232" y="288"/>
                  </a:lnTo>
                  <a:lnTo>
                    <a:pt x="225" y="288"/>
                  </a:lnTo>
                  <a:lnTo>
                    <a:pt x="225" y="288"/>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p:cNvSpPr>
            <p:nvPr userDrawn="1"/>
          </p:nvSpPr>
          <p:spPr bwMode="auto">
            <a:xfrm>
              <a:off x="3179" y="2138"/>
              <a:ext cx="294" cy="123"/>
            </a:xfrm>
            <a:custGeom>
              <a:avLst/>
              <a:gdLst>
                <a:gd name="T0" fmla="*/ 587 w 587"/>
                <a:gd name="T1" fmla="*/ 242 h 244"/>
                <a:gd name="T2" fmla="*/ 577 w 587"/>
                <a:gd name="T3" fmla="*/ 226 h 244"/>
                <a:gd name="T4" fmla="*/ 570 w 587"/>
                <a:gd name="T5" fmla="*/ 207 h 244"/>
                <a:gd name="T6" fmla="*/ 562 w 587"/>
                <a:gd name="T7" fmla="*/ 169 h 244"/>
                <a:gd name="T8" fmla="*/ 561 w 587"/>
                <a:gd name="T9" fmla="*/ 138 h 244"/>
                <a:gd name="T10" fmla="*/ 561 w 587"/>
                <a:gd name="T11" fmla="*/ 82 h 244"/>
                <a:gd name="T12" fmla="*/ 560 w 587"/>
                <a:gd name="T13" fmla="*/ 74 h 244"/>
                <a:gd name="T14" fmla="*/ 557 w 587"/>
                <a:gd name="T15" fmla="*/ 58 h 244"/>
                <a:gd name="T16" fmla="*/ 551 w 587"/>
                <a:gd name="T17" fmla="*/ 43 h 244"/>
                <a:gd name="T18" fmla="*/ 541 w 587"/>
                <a:gd name="T19" fmla="*/ 30 h 244"/>
                <a:gd name="T20" fmla="*/ 531 w 587"/>
                <a:gd name="T21" fmla="*/ 18 h 244"/>
                <a:gd name="T22" fmla="*/ 517 w 587"/>
                <a:gd name="T23" fmla="*/ 9 h 244"/>
                <a:gd name="T24" fmla="*/ 502 w 587"/>
                <a:gd name="T25" fmla="*/ 3 h 244"/>
                <a:gd name="T26" fmla="*/ 486 w 587"/>
                <a:gd name="T27" fmla="*/ 0 h 244"/>
                <a:gd name="T28" fmla="*/ 82 w 587"/>
                <a:gd name="T29" fmla="*/ 0 h 244"/>
                <a:gd name="T30" fmla="*/ 74 w 587"/>
                <a:gd name="T31" fmla="*/ 0 h 244"/>
                <a:gd name="T32" fmla="*/ 57 w 587"/>
                <a:gd name="T33" fmla="*/ 3 h 244"/>
                <a:gd name="T34" fmla="*/ 43 w 587"/>
                <a:gd name="T35" fmla="*/ 9 h 244"/>
                <a:gd name="T36" fmla="*/ 30 w 587"/>
                <a:gd name="T37" fmla="*/ 18 h 244"/>
                <a:gd name="T38" fmla="*/ 18 w 587"/>
                <a:gd name="T39" fmla="*/ 30 h 244"/>
                <a:gd name="T40" fmla="*/ 9 w 587"/>
                <a:gd name="T41" fmla="*/ 43 h 244"/>
                <a:gd name="T42" fmla="*/ 3 w 587"/>
                <a:gd name="T43" fmla="*/ 58 h 244"/>
                <a:gd name="T44" fmla="*/ 0 w 587"/>
                <a:gd name="T45" fmla="*/ 74 h 244"/>
                <a:gd name="T46" fmla="*/ 0 w 587"/>
                <a:gd name="T47" fmla="*/ 124 h 244"/>
                <a:gd name="T48" fmla="*/ 0 w 587"/>
                <a:gd name="T49" fmla="*/ 134 h 244"/>
                <a:gd name="T50" fmla="*/ 3 w 587"/>
                <a:gd name="T51" fmla="*/ 150 h 244"/>
                <a:gd name="T52" fmla="*/ 9 w 587"/>
                <a:gd name="T53" fmla="*/ 165 h 244"/>
                <a:gd name="T54" fmla="*/ 18 w 587"/>
                <a:gd name="T55" fmla="*/ 177 h 244"/>
                <a:gd name="T56" fmla="*/ 30 w 587"/>
                <a:gd name="T57" fmla="*/ 189 h 244"/>
                <a:gd name="T58" fmla="*/ 43 w 587"/>
                <a:gd name="T59" fmla="*/ 197 h 244"/>
                <a:gd name="T60" fmla="*/ 57 w 587"/>
                <a:gd name="T61" fmla="*/ 204 h 244"/>
                <a:gd name="T62" fmla="*/ 74 w 587"/>
                <a:gd name="T63" fmla="*/ 207 h 244"/>
                <a:gd name="T64" fmla="*/ 478 w 587"/>
                <a:gd name="T65" fmla="*/ 207 h 244"/>
                <a:gd name="T66" fmla="*/ 486 w 587"/>
                <a:gd name="T67" fmla="*/ 207 h 244"/>
                <a:gd name="T68" fmla="*/ 502 w 587"/>
                <a:gd name="T69" fmla="*/ 204 h 244"/>
                <a:gd name="T70" fmla="*/ 509 w 587"/>
                <a:gd name="T71" fmla="*/ 202 h 244"/>
                <a:gd name="T72" fmla="*/ 531 w 587"/>
                <a:gd name="T73" fmla="*/ 210 h 244"/>
                <a:gd name="T74" fmla="*/ 568 w 587"/>
                <a:gd name="T75" fmla="*/ 230 h 244"/>
                <a:gd name="T76" fmla="*/ 586 w 587"/>
                <a:gd name="T77" fmla="*/ 244 h 244"/>
                <a:gd name="T78" fmla="*/ 587 w 587"/>
                <a:gd name="T79" fmla="*/ 244 h 244"/>
                <a:gd name="T80" fmla="*/ 587 w 587"/>
                <a:gd name="T81" fmla="*/ 24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587" y="242"/>
                  </a:moveTo>
                  <a:lnTo>
                    <a:pt x="587" y="242"/>
                  </a:lnTo>
                  <a:lnTo>
                    <a:pt x="582" y="235"/>
                  </a:lnTo>
                  <a:lnTo>
                    <a:pt x="577" y="226"/>
                  </a:lnTo>
                  <a:lnTo>
                    <a:pt x="574" y="217"/>
                  </a:lnTo>
                  <a:lnTo>
                    <a:pt x="570" y="207"/>
                  </a:lnTo>
                  <a:lnTo>
                    <a:pt x="566" y="188"/>
                  </a:lnTo>
                  <a:lnTo>
                    <a:pt x="562" y="169"/>
                  </a:lnTo>
                  <a:lnTo>
                    <a:pt x="561" y="152"/>
                  </a:lnTo>
                  <a:lnTo>
                    <a:pt x="561" y="138"/>
                  </a:lnTo>
                  <a:lnTo>
                    <a:pt x="561" y="124"/>
                  </a:lnTo>
                  <a:lnTo>
                    <a:pt x="561" y="82"/>
                  </a:lnTo>
                  <a:lnTo>
                    <a:pt x="561" y="82"/>
                  </a:lnTo>
                  <a:lnTo>
                    <a:pt x="560" y="74"/>
                  </a:lnTo>
                  <a:lnTo>
                    <a:pt x="559" y="66"/>
                  </a:lnTo>
                  <a:lnTo>
                    <a:pt x="557" y="58"/>
                  </a:lnTo>
                  <a:lnTo>
                    <a:pt x="554" y="50"/>
                  </a:lnTo>
                  <a:lnTo>
                    <a:pt x="551" y="43"/>
                  </a:lnTo>
                  <a:lnTo>
                    <a:pt x="547" y="36"/>
                  </a:lnTo>
                  <a:lnTo>
                    <a:pt x="541" y="30"/>
                  </a:lnTo>
                  <a:lnTo>
                    <a:pt x="537" y="24"/>
                  </a:lnTo>
                  <a:lnTo>
                    <a:pt x="531" y="18"/>
                  </a:lnTo>
                  <a:lnTo>
                    <a:pt x="524" y="14"/>
                  </a:lnTo>
                  <a:lnTo>
                    <a:pt x="517" y="9"/>
                  </a:lnTo>
                  <a:lnTo>
                    <a:pt x="510" y="6"/>
                  </a:lnTo>
                  <a:lnTo>
                    <a:pt x="502" y="3"/>
                  </a:lnTo>
                  <a:lnTo>
                    <a:pt x="495" y="1"/>
                  </a:lnTo>
                  <a:lnTo>
                    <a:pt x="486" y="0"/>
                  </a:lnTo>
                  <a:lnTo>
                    <a:pt x="478" y="0"/>
                  </a:lnTo>
                  <a:lnTo>
                    <a:pt x="82" y="0"/>
                  </a:lnTo>
                  <a:lnTo>
                    <a:pt x="82" y="0"/>
                  </a:lnTo>
                  <a:lnTo>
                    <a:pt x="74" y="0"/>
                  </a:lnTo>
                  <a:lnTo>
                    <a:pt x="66" y="1"/>
                  </a:lnTo>
                  <a:lnTo>
                    <a:pt x="57" y="3"/>
                  </a:lnTo>
                  <a:lnTo>
                    <a:pt x="49" y="6"/>
                  </a:lnTo>
                  <a:lnTo>
                    <a:pt x="43" y="9"/>
                  </a:lnTo>
                  <a:lnTo>
                    <a:pt x="36" y="14"/>
                  </a:lnTo>
                  <a:lnTo>
                    <a:pt x="30" y="18"/>
                  </a:lnTo>
                  <a:lnTo>
                    <a:pt x="24" y="24"/>
                  </a:lnTo>
                  <a:lnTo>
                    <a:pt x="18" y="30"/>
                  </a:lnTo>
                  <a:lnTo>
                    <a:pt x="14" y="36"/>
                  </a:lnTo>
                  <a:lnTo>
                    <a:pt x="9" y="43"/>
                  </a:lnTo>
                  <a:lnTo>
                    <a:pt x="6" y="50"/>
                  </a:lnTo>
                  <a:lnTo>
                    <a:pt x="3" y="58"/>
                  </a:lnTo>
                  <a:lnTo>
                    <a:pt x="1" y="66"/>
                  </a:lnTo>
                  <a:lnTo>
                    <a:pt x="0" y="74"/>
                  </a:lnTo>
                  <a:lnTo>
                    <a:pt x="0" y="82"/>
                  </a:lnTo>
                  <a:lnTo>
                    <a:pt x="0" y="124"/>
                  </a:lnTo>
                  <a:lnTo>
                    <a:pt x="0" y="124"/>
                  </a:lnTo>
                  <a:lnTo>
                    <a:pt x="0" y="134"/>
                  </a:lnTo>
                  <a:lnTo>
                    <a:pt x="1" y="142"/>
                  </a:lnTo>
                  <a:lnTo>
                    <a:pt x="3" y="150"/>
                  </a:lnTo>
                  <a:lnTo>
                    <a:pt x="6" y="157"/>
                  </a:lnTo>
                  <a:lnTo>
                    <a:pt x="9" y="165"/>
                  </a:lnTo>
                  <a:lnTo>
                    <a:pt x="14" y="171"/>
                  </a:lnTo>
                  <a:lnTo>
                    <a:pt x="18" y="177"/>
                  </a:lnTo>
                  <a:lnTo>
                    <a:pt x="24" y="183"/>
                  </a:lnTo>
                  <a:lnTo>
                    <a:pt x="30" y="189"/>
                  </a:lnTo>
                  <a:lnTo>
                    <a:pt x="36" y="194"/>
                  </a:lnTo>
                  <a:lnTo>
                    <a:pt x="43" y="197"/>
                  </a:lnTo>
                  <a:lnTo>
                    <a:pt x="49" y="200"/>
                  </a:lnTo>
                  <a:lnTo>
                    <a:pt x="57" y="204"/>
                  </a:lnTo>
                  <a:lnTo>
                    <a:pt x="66" y="206"/>
                  </a:lnTo>
                  <a:lnTo>
                    <a:pt x="74" y="207"/>
                  </a:lnTo>
                  <a:lnTo>
                    <a:pt x="82" y="207"/>
                  </a:lnTo>
                  <a:lnTo>
                    <a:pt x="478" y="207"/>
                  </a:lnTo>
                  <a:lnTo>
                    <a:pt x="478" y="207"/>
                  </a:lnTo>
                  <a:lnTo>
                    <a:pt x="486" y="207"/>
                  </a:lnTo>
                  <a:lnTo>
                    <a:pt x="494" y="206"/>
                  </a:lnTo>
                  <a:lnTo>
                    <a:pt x="502" y="204"/>
                  </a:lnTo>
                  <a:lnTo>
                    <a:pt x="509" y="202"/>
                  </a:lnTo>
                  <a:lnTo>
                    <a:pt x="509" y="202"/>
                  </a:lnTo>
                  <a:lnTo>
                    <a:pt x="521" y="205"/>
                  </a:lnTo>
                  <a:lnTo>
                    <a:pt x="531" y="210"/>
                  </a:lnTo>
                  <a:lnTo>
                    <a:pt x="549" y="219"/>
                  </a:lnTo>
                  <a:lnTo>
                    <a:pt x="568" y="230"/>
                  </a:lnTo>
                  <a:lnTo>
                    <a:pt x="586" y="244"/>
                  </a:lnTo>
                  <a:lnTo>
                    <a:pt x="586" y="244"/>
                  </a:lnTo>
                  <a:lnTo>
                    <a:pt x="587" y="244"/>
                  </a:lnTo>
                  <a:lnTo>
                    <a:pt x="587" y="244"/>
                  </a:lnTo>
                  <a:lnTo>
                    <a:pt x="587" y="242"/>
                  </a:lnTo>
                  <a:lnTo>
                    <a:pt x="587" y="242"/>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15"/>
            <p:cNvSpPr>
              <a:spLocks/>
            </p:cNvSpPr>
            <p:nvPr userDrawn="1"/>
          </p:nvSpPr>
          <p:spPr bwMode="auto">
            <a:xfrm>
              <a:off x="3159" y="2004"/>
              <a:ext cx="294" cy="122"/>
            </a:xfrm>
            <a:custGeom>
              <a:avLst/>
              <a:gdLst>
                <a:gd name="T0" fmla="*/ 0 w 587"/>
                <a:gd name="T1" fmla="*/ 243 h 244"/>
                <a:gd name="T2" fmla="*/ 10 w 587"/>
                <a:gd name="T3" fmla="*/ 227 h 244"/>
                <a:gd name="T4" fmla="*/ 17 w 587"/>
                <a:gd name="T5" fmla="*/ 208 h 244"/>
                <a:gd name="T6" fmla="*/ 25 w 587"/>
                <a:gd name="T7" fmla="*/ 170 h 244"/>
                <a:gd name="T8" fmla="*/ 26 w 587"/>
                <a:gd name="T9" fmla="*/ 139 h 244"/>
                <a:gd name="T10" fmla="*/ 26 w 587"/>
                <a:gd name="T11" fmla="*/ 82 h 244"/>
                <a:gd name="T12" fmla="*/ 27 w 587"/>
                <a:gd name="T13" fmla="*/ 74 h 244"/>
                <a:gd name="T14" fmla="*/ 30 w 587"/>
                <a:gd name="T15" fmla="*/ 58 h 244"/>
                <a:gd name="T16" fmla="*/ 36 w 587"/>
                <a:gd name="T17" fmla="*/ 43 h 244"/>
                <a:gd name="T18" fmla="*/ 46 w 587"/>
                <a:gd name="T19" fmla="*/ 29 h 244"/>
                <a:gd name="T20" fmla="*/ 56 w 587"/>
                <a:gd name="T21" fmla="*/ 19 h 244"/>
                <a:gd name="T22" fmla="*/ 70 w 587"/>
                <a:gd name="T23" fmla="*/ 10 h 244"/>
                <a:gd name="T24" fmla="*/ 85 w 587"/>
                <a:gd name="T25" fmla="*/ 4 h 244"/>
                <a:gd name="T26" fmla="*/ 101 w 587"/>
                <a:gd name="T27" fmla="*/ 1 h 244"/>
                <a:gd name="T28" fmla="*/ 505 w 587"/>
                <a:gd name="T29" fmla="*/ 0 h 244"/>
                <a:gd name="T30" fmla="*/ 513 w 587"/>
                <a:gd name="T31" fmla="*/ 1 h 244"/>
                <a:gd name="T32" fmla="*/ 529 w 587"/>
                <a:gd name="T33" fmla="*/ 4 h 244"/>
                <a:gd name="T34" fmla="*/ 544 w 587"/>
                <a:gd name="T35" fmla="*/ 10 h 244"/>
                <a:gd name="T36" fmla="*/ 557 w 587"/>
                <a:gd name="T37" fmla="*/ 19 h 244"/>
                <a:gd name="T38" fmla="*/ 569 w 587"/>
                <a:gd name="T39" fmla="*/ 29 h 244"/>
                <a:gd name="T40" fmla="*/ 578 w 587"/>
                <a:gd name="T41" fmla="*/ 43 h 244"/>
                <a:gd name="T42" fmla="*/ 584 w 587"/>
                <a:gd name="T43" fmla="*/ 58 h 244"/>
                <a:gd name="T44" fmla="*/ 587 w 587"/>
                <a:gd name="T45" fmla="*/ 74 h 244"/>
                <a:gd name="T46" fmla="*/ 587 w 587"/>
                <a:gd name="T47" fmla="*/ 125 h 244"/>
                <a:gd name="T48" fmla="*/ 587 w 587"/>
                <a:gd name="T49" fmla="*/ 133 h 244"/>
                <a:gd name="T50" fmla="*/ 584 w 587"/>
                <a:gd name="T51" fmla="*/ 149 h 244"/>
                <a:gd name="T52" fmla="*/ 578 w 587"/>
                <a:gd name="T53" fmla="*/ 164 h 244"/>
                <a:gd name="T54" fmla="*/ 569 w 587"/>
                <a:gd name="T55" fmla="*/ 178 h 244"/>
                <a:gd name="T56" fmla="*/ 557 w 587"/>
                <a:gd name="T57" fmla="*/ 188 h 244"/>
                <a:gd name="T58" fmla="*/ 544 w 587"/>
                <a:gd name="T59" fmla="*/ 198 h 244"/>
                <a:gd name="T60" fmla="*/ 529 w 587"/>
                <a:gd name="T61" fmla="*/ 205 h 244"/>
                <a:gd name="T62" fmla="*/ 513 w 587"/>
                <a:gd name="T63" fmla="*/ 207 h 244"/>
                <a:gd name="T64" fmla="*/ 109 w 587"/>
                <a:gd name="T65" fmla="*/ 208 h 244"/>
                <a:gd name="T66" fmla="*/ 101 w 587"/>
                <a:gd name="T67" fmla="*/ 207 h 244"/>
                <a:gd name="T68" fmla="*/ 85 w 587"/>
                <a:gd name="T69" fmla="*/ 205 h 244"/>
                <a:gd name="T70" fmla="*/ 78 w 587"/>
                <a:gd name="T71" fmla="*/ 202 h 244"/>
                <a:gd name="T72" fmla="*/ 56 w 587"/>
                <a:gd name="T73" fmla="*/ 209 h 244"/>
                <a:gd name="T74" fmla="*/ 19 w 587"/>
                <a:gd name="T75" fmla="*/ 231 h 244"/>
                <a:gd name="T76" fmla="*/ 1 w 587"/>
                <a:gd name="T77" fmla="*/ 244 h 244"/>
                <a:gd name="T78" fmla="*/ 0 w 587"/>
                <a:gd name="T79" fmla="*/ 244 h 244"/>
                <a:gd name="T80" fmla="*/ 0 w 587"/>
                <a:gd name="T81" fmla="*/ 24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0" y="243"/>
                  </a:moveTo>
                  <a:lnTo>
                    <a:pt x="0" y="243"/>
                  </a:lnTo>
                  <a:lnTo>
                    <a:pt x="5" y="235"/>
                  </a:lnTo>
                  <a:lnTo>
                    <a:pt x="10" y="227"/>
                  </a:lnTo>
                  <a:lnTo>
                    <a:pt x="13" y="217"/>
                  </a:lnTo>
                  <a:lnTo>
                    <a:pt x="17" y="208"/>
                  </a:lnTo>
                  <a:lnTo>
                    <a:pt x="21" y="188"/>
                  </a:lnTo>
                  <a:lnTo>
                    <a:pt x="25" y="170"/>
                  </a:lnTo>
                  <a:lnTo>
                    <a:pt x="26" y="153"/>
                  </a:lnTo>
                  <a:lnTo>
                    <a:pt x="26" y="139"/>
                  </a:lnTo>
                  <a:lnTo>
                    <a:pt x="26" y="125"/>
                  </a:lnTo>
                  <a:lnTo>
                    <a:pt x="26" y="82"/>
                  </a:lnTo>
                  <a:lnTo>
                    <a:pt x="26" y="82"/>
                  </a:lnTo>
                  <a:lnTo>
                    <a:pt x="27" y="74"/>
                  </a:lnTo>
                  <a:lnTo>
                    <a:pt x="28" y="66"/>
                  </a:lnTo>
                  <a:lnTo>
                    <a:pt x="30" y="58"/>
                  </a:lnTo>
                  <a:lnTo>
                    <a:pt x="33" y="50"/>
                  </a:lnTo>
                  <a:lnTo>
                    <a:pt x="36" y="43"/>
                  </a:lnTo>
                  <a:lnTo>
                    <a:pt x="40" y="36"/>
                  </a:lnTo>
                  <a:lnTo>
                    <a:pt x="46" y="29"/>
                  </a:lnTo>
                  <a:lnTo>
                    <a:pt x="50" y="24"/>
                  </a:lnTo>
                  <a:lnTo>
                    <a:pt x="56" y="19"/>
                  </a:lnTo>
                  <a:lnTo>
                    <a:pt x="63" y="14"/>
                  </a:lnTo>
                  <a:lnTo>
                    <a:pt x="70" y="10"/>
                  </a:lnTo>
                  <a:lnTo>
                    <a:pt x="77" y="6"/>
                  </a:lnTo>
                  <a:lnTo>
                    <a:pt x="85" y="4"/>
                  </a:lnTo>
                  <a:lnTo>
                    <a:pt x="92" y="2"/>
                  </a:lnTo>
                  <a:lnTo>
                    <a:pt x="101" y="1"/>
                  </a:lnTo>
                  <a:lnTo>
                    <a:pt x="109" y="0"/>
                  </a:lnTo>
                  <a:lnTo>
                    <a:pt x="505" y="0"/>
                  </a:lnTo>
                  <a:lnTo>
                    <a:pt x="505" y="0"/>
                  </a:lnTo>
                  <a:lnTo>
                    <a:pt x="513" y="1"/>
                  </a:lnTo>
                  <a:lnTo>
                    <a:pt x="521" y="2"/>
                  </a:lnTo>
                  <a:lnTo>
                    <a:pt x="529" y="4"/>
                  </a:lnTo>
                  <a:lnTo>
                    <a:pt x="538" y="6"/>
                  </a:lnTo>
                  <a:lnTo>
                    <a:pt x="544" y="10"/>
                  </a:lnTo>
                  <a:lnTo>
                    <a:pt x="551" y="14"/>
                  </a:lnTo>
                  <a:lnTo>
                    <a:pt x="557" y="19"/>
                  </a:lnTo>
                  <a:lnTo>
                    <a:pt x="563" y="24"/>
                  </a:lnTo>
                  <a:lnTo>
                    <a:pt x="569" y="29"/>
                  </a:lnTo>
                  <a:lnTo>
                    <a:pt x="573" y="36"/>
                  </a:lnTo>
                  <a:lnTo>
                    <a:pt x="578" y="43"/>
                  </a:lnTo>
                  <a:lnTo>
                    <a:pt x="581" y="50"/>
                  </a:lnTo>
                  <a:lnTo>
                    <a:pt x="584" y="58"/>
                  </a:lnTo>
                  <a:lnTo>
                    <a:pt x="586" y="66"/>
                  </a:lnTo>
                  <a:lnTo>
                    <a:pt x="587" y="74"/>
                  </a:lnTo>
                  <a:lnTo>
                    <a:pt x="587" y="82"/>
                  </a:lnTo>
                  <a:lnTo>
                    <a:pt x="587" y="125"/>
                  </a:lnTo>
                  <a:lnTo>
                    <a:pt x="587" y="125"/>
                  </a:lnTo>
                  <a:lnTo>
                    <a:pt x="587" y="133"/>
                  </a:lnTo>
                  <a:lnTo>
                    <a:pt x="586" y="142"/>
                  </a:lnTo>
                  <a:lnTo>
                    <a:pt x="584" y="149"/>
                  </a:lnTo>
                  <a:lnTo>
                    <a:pt x="581" y="157"/>
                  </a:lnTo>
                  <a:lnTo>
                    <a:pt x="578" y="164"/>
                  </a:lnTo>
                  <a:lnTo>
                    <a:pt x="573" y="171"/>
                  </a:lnTo>
                  <a:lnTo>
                    <a:pt x="569" y="178"/>
                  </a:lnTo>
                  <a:lnTo>
                    <a:pt x="563" y="184"/>
                  </a:lnTo>
                  <a:lnTo>
                    <a:pt x="557" y="188"/>
                  </a:lnTo>
                  <a:lnTo>
                    <a:pt x="551" y="194"/>
                  </a:lnTo>
                  <a:lnTo>
                    <a:pt x="544" y="198"/>
                  </a:lnTo>
                  <a:lnTo>
                    <a:pt x="538" y="201"/>
                  </a:lnTo>
                  <a:lnTo>
                    <a:pt x="529" y="205"/>
                  </a:lnTo>
                  <a:lnTo>
                    <a:pt x="521" y="206"/>
                  </a:lnTo>
                  <a:lnTo>
                    <a:pt x="513" y="207"/>
                  </a:lnTo>
                  <a:lnTo>
                    <a:pt x="505" y="208"/>
                  </a:lnTo>
                  <a:lnTo>
                    <a:pt x="109" y="208"/>
                  </a:lnTo>
                  <a:lnTo>
                    <a:pt x="109" y="208"/>
                  </a:lnTo>
                  <a:lnTo>
                    <a:pt x="101" y="207"/>
                  </a:lnTo>
                  <a:lnTo>
                    <a:pt x="93" y="206"/>
                  </a:lnTo>
                  <a:lnTo>
                    <a:pt x="85" y="205"/>
                  </a:lnTo>
                  <a:lnTo>
                    <a:pt x="78" y="202"/>
                  </a:lnTo>
                  <a:lnTo>
                    <a:pt x="78" y="202"/>
                  </a:lnTo>
                  <a:lnTo>
                    <a:pt x="66" y="206"/>
                  </a:lnTo>
                  <a:lnTo>
                    <a:pt x="56" y="209"/>
                  </a:lnTo>
                  <a:lnTo>
                    <a:pt x="38" y="220"/>
                  </a:lnTo>
                  <a:lnTo>
                    <a:pt x="19" y="231"/>
                  </a:lnTo>
                  <a:lnTo>
                    <a:pt x="1" y="244"/>
                  </a:lnTo>
                  <a:lnTo>
                    <a:pt x="1" y="244"/>
                  </a:lnTo>
                  <a:lnTo>
                    <a:pt x="0" y="244"/>
                  </a:lnTo>
                  <a:lnTo>
                    <a:pt x="0" y="244"/>
                  </a:lnTo>
                  <a:lnTo>
                    <a:pt x="0" y="243"/>
                  </a:lnTo>
                  <a:lnTo>
                    <a:pt x="0" y="243"/>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userDrawn="1"/>
          </p:nvSpPr>
          <p:spPr bwMode="auto">
            <a:xfrm>
              <a:off x="3276" y="2180"/>
              <a:ext cx="26" cy="26"/>
            </a:xfrm>
            <a:custGeom>
              <a:avLst/>
              <a:gdLst>
                <a:gd name="T0" fmla="*/ 51 w 51"/>
                <a:gd name="T1" fmla="*/ 26 h 52"/>
                <a:gd name="T2" fmla="*/ 51 w 51"/>
                <a:gd name="T3" fmla="*/ 26 h 52"/>
                <a:gd name="T4" fmla="*/ 51 w 51"/>
                <a:gd name="T5" fmla="*/ 31 h 52"/>
                <a:gd name="T6" fmla="*/ 49 w 51"/>
                <a:gd name="T7" fmla="*/ 36 h 52"/>
                <a:gd name="T8" fmla="*/ 47 w 51"/>
                <a:gd name="T9" fmla="*/ 40 h 52"/>
                <a:gd name="T10" fmla="*/ 45 w 51"/>
                <a:gd name="T11" fmla="*/ 44 h 52"/>
                <a:gd name="T12" fmla="*/ 40 w 51"/>
                <a:gd name="T13" fmla="*/ 47 h 52"/>
                <a:gd name="T14" fmla="*/ 36 w 51"/>
                <a:gd name="T15" fmla="*/ 49 h 52"/>
                <a:gd name="T16" fmla="*/ 31 w 51"/>
                <a:gd name="T17" fmla="*/ 52 h 52"/>
                <a:gd name="T18" fmla="*/ 26 w 51"/>
                <a:gd name="T19" fmla="*/ 52 h 52"/>
                <a:gd name="T20" fmla="*/ 26 w 51"/>
                <a:gd name="T21" fmla="*/ 52 h 52"/>
                <a:gd name="T22" fmla="*/ 20 w 51"/>
                <a:gd name="T23" fmla="*/ 52 h 52"/>
                <a:gd name="T24" fmla="*/ 16 w 51"/>
                <a:gd name="T25" fmla="*/ 49 h 52"/>
                <a:gd name="T26" fmla="*/ 11 w 51"/>
                <a:gd name="T27" fmla="*/ 47 h 52"/>
                <a:gd name="T28" fmla="*/ 8 w 51"/>
                <a:gd name="T29" fmla="*/ 44 h 52"/>
                <a:gd name="T30" fmla="*/ 4 w 51"/>
                <a:gd name="T31" fmla="*/ 40 h 52"/>
                <a:gd name="T32" fmla="*/ 2 w 51"/>
                <a:gd name="T33" fmla="*/ 36 h 52"/>
                <a:gd name="T34" fmla="*/ 1 w 51"/>
                <a:gd name="T35" fmla="*/ 31 h 52"/>
                <a:gd name="T36" fmla="*/ 0 w 51"/>
                <a:gd name="T37" fmla="*/ 26 h 52"/>
                <a:gd name="T38" fmla="*/ 0 w 51"/>
                <a:gd name="T39" fmla="*/ 26 h 52"/>
                <a:gd name="T40" fmla="*/ 1 w 51"/>
                <a:gd name="T41" fmla="*/ 21 h 52"/>
                <a:gd name="T42" fmla="*/ 2 w 51"/>
                <a:gd name="T43" fmla="*/ 16 h 52"/>
                <a:gd name="T44" fmla="*/ 4 w 51"/>
                <a:gd name="T45" fmla="*/ 11 h 52"/>
                <a:gd name="T46" fmla="*/ 8 w 51"/>
                <a:gd name="T47" fmla="*/ 8 h 52"/>
                <a:gd name="T48" fmla="*/ 11 w 51"/>
                <a:gd name="T49" fmla="*/ 5 h 52"/>
                <a:gd name="T50" fmla="*/ 16 w 51"/>
                <a:gd name="T51" fmla="*/ 2 h 52"/>
                <a:gd name="T52" fmla="*/ 20 w 51"/>
                <a:gd name="T53" fmla="*/ 1 h 52"/>
                <a:gd name="T54" fmla="*/ 26 w 51"/>
                <a:gd name="T55" fmla="*/ 0 h 52"/>
                <a:gd name="T56" fmla="*/ 26 w 51"/>
                <a:gd name="T57" fmla="*/ 0 h 52"/>
                <a:gd name="T58" fmla="*/ 31 w 51"/>
                <a:gd name="T59" fmla="*/ 1 h 52"/>
                <a:gd name="T60" fmla="*/ 36 w 51"/>
                <a:gd name="T61" fmla="*/ 2 h 52"/>
                <a:gd name="T62" fmla="*/ 40 w 51"/>
                <a:gd name="T63" fmla="*/ 5 h 52"/>
                <a:gd name="T64" fmla="*/ 45 w 51"/>
                <a:gd name="T65" fmla="*/ 8 h 52"/>
                <a:gd name="T66" fmla="*/ 47 w 51"/>
                <a:gd name="T67" fmla="*/ 11 h 52"/>
                <a:gd name="T68" fmla="*/ 49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49" y="36"/>
                  </a:lnTo>
                  <a:lnTo>
                    <a:pt x="47" y="40"/>
                  </a:lnTo>
                  <a:lnTo>
                    <a:pt x="45" y="44"/>
                  </a:lnTo>
                  <a:lnTo>
                    <a:pt x="40" y="47"/>
                  </a:lnTo>
                  <a:lnTo>
                    <a:pt x="36" y="49"/>
                  </a:lnTo>
                  <a:lnTo>
                    <a:pt x="31" y="52"/>
                  </a:lnTo>
                  <a:lnTo>
                    <a:pt x="26" y="52"/>
                  </a:lnTo>
                  <a:lnTo>
                    <a:pt x="26" y="52"/>
                  </a:lnTo>
                  <a:lnTo>
                    <a:pt x="20" y="52"/>
                  </a:lnTo>
                  <a:lnTo>
                    <a:pt x="16" y="49"/>
                  </a:lnTo>
                  <a:lnTo>
                    <a:pt x="11" y="47"/>
                  </a:lnTo>
                  <a:lnTo>
                    <a:pt x="8" y="44"/>
                  </a:lnTo>
                  <a:lnTo>
                    <a:pt x="4" y="40"/>
                  </a:lnTo>
                  <a:lnTo>
                    <a:pt x="2" y="36"/>
                  </a:lnTo>
                  <a:lnTo>
                    <a:pt x="1" y="31"/>
                  </a:lnTo>
                  <a:lnTo>
                    <a:pt x="0" y="26"/>
                  </a:lnTo>
                  <a:lnTo>
                    <a:pt x="0" y="26"/>
                  </a:lnTo>
                  <a:lnTo>
                    <a:pt x="1" y="21"/>
                  </a:lnTo>
                  <a:lnTo>
                    <a:pt x="2" y="16"/>
                  </a:lnTo>
                  <a:lnTo>
                    <a:pt x="4" y="11"/>
                  </a:lnTo>
                  <a:lnTo>
                    <a:pt x="8" y="8"/>
                  </a:lnTo>
                  <a:lnTo>
                    <a:pt x="11" y="5"/>
                  </a:lnTo>
                  <a:lnTo>
                    <a:pt x="16" y="2"/>
                  </a:lnTo>
                  <a:lnTo>
                    <a:pt x="20" y="1"/>
                  </a:lnTo>
                  <a:lnTo>
                    <a:pt x="26" y="0"/>
                  </a:lnTo>
                  <a:lnTo>
                    <a:pt x="26" y="0"/>
                  </a:lnTo>
                  <a:lnTo>
                    <a:pt x="31" y="1"/>
                  </a:lnTo>
                  <a:lnTo>
                    <a:pt x="36" y="2"/>
                  </a:lnTo>
                  <a:lnTo>
                    <a:pt x="40" y="5"/>
                  </a:lnTo>
                  <a:lnTo>
                    <a:pt x="45" y="8"/>
                  </a:lnTo>
                  <a:lnTo>
                    <a:pt x="47" y="11"/>
                  </a:lnTo>
                  <a:lnTo>
                    <a:pt x="49"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7"/>
            <p:cNvSpPr>
              <a:spLocks/>
            </p:cNvSpPr>
            <p:nvPr userDrawn="1"/>
          </p:nvSpPr>
          <p:spPr bwMode="auto">
            <a:xfrm>
              <a:off x="3313" y="2180"/>
              <a:ext cx="25" cy="26"/>
            </a:xfrm>
            <a:custGeom>
              <a:avLst/>
              <a:gdLst>
                <a:gd name="T0" fmla="*/ 51 w 51"/>
                <a:gd name="T1" fmla="*/ 26 h 52"/>
                <a:gd name="T2" fmla="*/ 51 w 51"/>
                <a:gd name="T3" fmla="*/ 26 h 52"/>
                <a:gd name="T4" fmla="*/ 51 w 51"/>
                <a:gd name="T5" fmla="*/ 31 h 52"/>
                <a:gd name="T6" fmla="*/ 50 w 51"/>
                <a:gd name="T7" fmla="*/ 36 h 52"/>
                <a:gd name="T8" fmla="*/ 48 w 51"/>
                <a:gd name="T9" fmla="*/ 40 h 52"/>
                <a:gd name="T10" fmla="*/ 44 w 51"/>
                <a:gd name="T11" fmla="*/ 44 h 52"/>
                <a:gd name="T12" fmla="*/ 41 w 51"/>
                <a:gd name="T13" fmla="*/ 47 h 52"/>
                <a:gd name="T14" fmla="*/ 36 w 51"/>
                <a:gd name="T15" fmla="*/ 49 h 52"/>
                <a:gd name="T16" fmla="*/ 31 w 51"/>
                <a:gd name="T17" fmla="*/ 52 h 52"/>
                <a:gd name="T18" fmla="*/ 26 w 51"/>
                <a:gd name="T19" fmla="*/ 52 h 52"/>
                <a:gd name="T20" fmla="*/ 26 w 51"/>
                <a:gd name="T21" fmla="*/ 52 h 52"/>
                <a:gd name="T22" fmla="*/ 21 w 51"/>
                <a:gd name="T23" fmla="*/ 52 h 52"/>
                <a:gd name="T24" fmla="*/ 15 w 51"/>
                <a:gd name="T25" fmla="*/ 49 h 52"/>
                <a:gd name="T26" fmla="*/ 12 w 51"/>
                <a:gd name="T27" fmla="*/ 47 h 52"/>
                <a:gd name="T28" fmla="*/ 7 w 51"/>
                <a:gd name="T29" fmla="*/ 44 h 52"/>
                <a:gd name="T30" fmla="*/ 4 w 51"/>
                <a:gd name="T31" fmla="*/ 40 h 52"/>
                <a:gd name="T32" fmla="*/ 1 w 51"/>
                <a:gd name="T33" fmla="*/ 36 h 52"/>
                <a:gd name="T34" fmla="*/ 0 w 51"/>
                <a:gd name="T35" fmla="*/ 31 h 52"/>
                <a:gd name="T36" fmla="*/ 0 w 51"/>
                <a:gd name="T37" fmla="*/ 26 h 52"/>
                <a:gd name="T38" fmla="*/ 0 w 51"/>
                <a:gd name="T39" fmla="*/ 26 h 52"/>
                <a:gd name="T40" fmla="*/ 0 w 51"/>
                <a:gd name="T41" fmla="*/ 21 h 52"/>
                <a:gd name="T42" fmla="*/ 1 w 51"/>
                <a:gd name="T43" fmla="*/ 16 h 52"/>
                <a:gd name="T44" fmla="*/ 4 w 51"/>
                <a:gd name="T45" fmla="*/ 11 h 52"/>
                <a:gd name="T46" fmla="*/ 7 w 51"/>
                <a:gd name="T47" fmla="*/ 8 h 52"/>
                <a:gd name="T48" fmla="*/ 12 w 51"/>
                <a:gd name="T49" fmla="*/ 5 h 52"/>
                <a:gd name="T50" fmla="*/ 15 w 51"/>
                <a:gd name="T51" fmla="*/ 2 h 52"/>
                <a:gd name="T52" fmla="*/ 21 w 51"/>
                <a:gd name="T53" fmla="*/ 1 h 52"/>
                <a:gd name="T54" fmla="*/ 26 w 51"/>
                <a:gd name="T55" fmla="*/ 0 h 52"/>
                <a:gd name="T56" fmla="*/ 26 w 51"/>
                <a:gd name="T57" fmla="*/ 0 h 52"/>
                <a:gd name="T58" fmla="*/ 31 w 51"/>
                <a:gd name="T59" fmla="*/ 1 h 52"/>
                <a:gd name="T60" fmla="*/ 36 w 51"/>
                <a:gd name="T61" fmla="*/ 2 h 52"/>
                <a:gd name="T62" fmla="*/ 41 w 51"/>
                <a:gd name="T63" fmla="*/ 5 h 52"/>
                <a:gd name="T64" fmla="*/ 44 w 51"/>
                <a:gd name="T65" fmla="*/ 8 h 52"/>
                <a:gd name="T66" fmla="*/ 48 w 51"/>
                <a:gd name="T67" fmla="*/ 11 h 52"/>
                <a:gd name="T68" fmla="*/ 50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50" y="36"/>
                  </a:lnTo>
                  <a:lnTo>
                    <a:pt x="48" y="40"/>
                  </a:lnTo>
                  <a:lnTo>
                    <a:pt x="44" y="44"/>
                  </a:lnTo>
                  <a:lnTo>
                    <a:pt x="41" y="47"/>
                  </a:lnTo>
                  <a:lnTo>
                    <a:pt x="36" y="49"/>
                  </a:lnTo>
                  <a:lnTo>
                    <a:pt x="31" y="52"/>
                  </a:lnTo>
                  <a:lnTo>
                    <a:pt x="26" y="52"/>
                  </a:lnTo>
                  <a:lnTo>
                    <a:pt x="26" y="52"/>
                  </a:lnTo>
                  <a:lnTo>
                    <a:pt x="21" y="52"/>
                  </a:lnTo>
                  <a:lnTo>
                    <a:pt x="15" y="49"/>
                  </a:lnTo>
                  <a:lnTo>
                    <a:pt x="12" y="47"/>
                  </a:lnTo>
                  <a:lnTo>
                    <a:pt x="7" y="44"/>
                  </a:lnTo>
                  <a:lnTo>
                    <a:pt x="4" y="40"/>
                  </a:lnTo>
                  <a:lnTo>
                    <a:pt x="1" y="36"/>
                  </a:lnTo>
                  <a:lnTo>
                    <a:pt x="0" y="31"/>
                  </a:lnTo>
                  <a:lnTo>
                    <a:pt x="0" y="26"/>
                  </a:lnTo>
                  <a:lnTo>
                    <a:pt x="0" y="26"/>
                  </a:lnTo>
                  <a:lnTo>
                    <a:pt x="0" y="21"/>
                  </a:lnTo>
                  <a:lnTo>
                    <a:pt x="1" y="16"/>
                  </a:lnTo>
                  <a:lnTo>
                    <a:pt x="4" y="11"/>
                  </a:lnTo>
                  <a:lnTo>
                    <a:pt x="7" y="8"/>
                  </a:lnTo>
                  <a:lnTo>
                    <a:pt x="12" y="5"/>
                  </a:lnTo>
                  <a:lnTo>
                    <a:pt x="15" y="2"/>
                  </a:lnTo>
                  <a:lnTo>
                    <a:pt x="21" y="1"/>
                  </a:lnTo>
                  <a:lnTo>
                    <a:pt x="26" y="0"/>
                  </a:lnTo>
                  <a:lnTo>
                    <a:pt x="26" y="0"/>
                  </a:lnTo>
                  <a:lnTo>
                    <a:pt x="31" y="1"/>
                  </a:lnTo>
                  <a:lnTo>
                    <a:pt x="36" y="2"/>
                  </a:lnTo>
                  <a:lnTo>
                    <a:pt x="41" y="5"/>
                  </a:lnTo>
                  <a:lnTo>
                    <a:pt x="44" y="8"/>
                  </a:lnTo>
                  <a:lnTo>
                    <a:pt x="48" y="11"/>
                  </a:lnTo>
                  <a:lnTo>
                    <a:pt x="50"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8"/>
            <p:cNvSpPr>
              <a:spLocks/>
            </p:cNvSpPr>
            <p:nvPr userDrawn="1"/>
          </p:nvSpPr>
          <p:spPr bwMode="auto">
            <a:xfrm>
              <a:off x="3349" y="2180"/>
              <a:ext cx="26" cy="26"/>
            </a:xfrm>
            <a:custGeom>
              <a:avLst/>
              <a:gdLst>
                <a:gd name="T0" fmla="*/ 52 w 52"/>
                <a:gd name="T1" fmla="*/ 26 h 52"/>
                <a:gd name="T2" fmla="*/ 52 w 52"/>
                <a:gd name="T3" fmla="*/ 26 h 52"/>
                <a:gd name="T4" fmla="*/ 51 w 52"/>
                <a:gd name="T5" fmla="*/ 31 h 52"/>
                <a:gd name="T6" fmla="*/ 49 w 52"/>
                <a:gd name="T7" fmla="*/ 36 h 52"/>
                <a:gd name="T8" fmla="*/ 47 w 52"/>
                <a:gd name="T9" fmla="*/ 40 h 52"/>
                <a:gd name="T10" fmla="*/ 44 w 52"/>
                <a:gd name="T11" fmla="*/ 44 h 52"/>
                <a:gd name="T12" fmla="*/ 40 w 52"/>
                <a:gd name="T13" fmla="*/ 47 h 52"/>
                <a:gd name="T14" fmla="*/ 36 w 52"/>
                <a:gd name="T15" fmla="*/ 49 h 52"/>
                <a:gd name="T16" fmla="*/ 31 w 52"/>
                <a:gd name="T17" fmla="*/ 52 h 52"/>
                <a:gd name="T18" fmla="*/ 25 w 52"/>
                <a:gd name="T19" fmla="*/ 52 h 52"/>
                <a:gd name="T20" fmla="*/ 25 w 52"/>
                <a:gd name="T21" fmla="*/ 52 h 52"/>
                <a:gd name="T22" fmla="*/ 21 w 52"/>
                <a:gd name="T23" fmla="*/ 52 h 52"/>
                <a:gd name="T24" fmla="*/ 16 w 52"/>
                <a:gd name="T25" fmla="*/ 49 h 52"/>
                <a:gd name="T26" fmla="*/ 11 w 52"/>
                <a:gd name="T27" fmla="*/ 47 h 52"/>
                <a:gd name="T28" fmla="*/ 7 w 52"/>
                <a:gd name="T29" fmla="*/ 44 h 52"/>
                <a:gd name="T30" fmla="*/ 4 w 52"/>
                <a:gd name="T31" fmla="*/ 40 h 52"/>
                <a:gd name="T32" fmla="*/ 2 w 52"/>
                <a:gd name="T33" fmla="*/ 36 h 52"/>
                <a:gd name="T34" fmla="*/ 0 w 52"/>
                <a:gd name="T35" fmla="*/ 31 h 52"/>
                <a:gd name="T36" fmla="*/ 0 w 52"/>
                <a:gd name="T37" fmla="*/ 26 h 52"/>
                <a:gd name="T38" fmla="*/ 0 w 52"/>
                <a:gd name="T39" fmla="*/ 26 h 52"/>
                <a:gd name="T40" fmla="*/ 0 w 52"/>
                <a:gd name="T41" fmla="*/ 21 h 52"/>
                <a:gd name="T42" fmla="*/ 2 w 52"/>
                <a:gd name="T43" fmla="*/ 16 h 52"/>
                <a:gd name="T44" fmla="*/ 4 w 52"/>
                <a:gd name="T45" fmla="*/ 11 h 52"/>
                <a:gd name="T46" fmla="*/ 7 w 52"/>
                <a:gd name="T47" fmla="*/ 8 h 52"/>
                <a:gd name="T48" fmla="*/ 11 w 52"/>
                <a:gd name="T49" fmla="*/ 5 h 52"/>
                <a:gd name="T50" fmla="*/ 16 w 52"/>
                <a:gd name="T51" fmla="*/ 2 h 52"/>
                <a:gd name="T52" fmla="*/ 21 w 52"/>
                <a:gd name="T53" fmla="*/ 1 h 52"/>
                <a:gd name="T54" fmla="*/ 25 w 52"/>
                <a:gd name="T55" fmla="*/ 0 h 52"/>
                <a:gd name="T56" fmla="*/ 25 w 52"/>
                <a:gd name="T57" fmla="*/ 0 h 52"/>
                <a:gd name="T58" fmla="*/ 31 w 52"/>
                <a:gd name="T59" fmla="*/ 1 h 52"/>
                <a:gd name="T60" fmla="*/ 36 w 52"/>
                <a:gd name="T61" fmla="*/ 2 h 52"/>
                <a:gd name="T62" fmla="*/ 40 w 52"/>
                <a:gd name="T63" fmla="*/ 5 h 52"/>
                <a:gd name="T64" fmla="*/ 44 w 52"/>
                <a:gd name="T65" fmla="*/ 8 h 52"/>
                <a:gd name="T66" fmla="*/ 47 w 52"/>
                <a:gd name="T67" fmla="*/ 11 h 52"/>
                <a:gd name="T68" fmla="*/ 49 w 52"/>
                <a:gd name="T69" fmla="*/ 16 h 52"/>
                <a:gd name="T70" fmla="*/ 51 w 52"/>
                <a:gd name="T71" fmla="*/ 21 h 52"/>
                <a:gd name="T72" fmla="*/ 52 w 52"/>
                <a:gd name="T73" fmla="*/ 26 h 52"/>
                <a:gd name="T74" fmla="*/ 52 w 52"/>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52">
                  <a:moveTo>
                    <a:pt x="52" y="26"/>
                  </a:moveTo>
                  <a:lnTo>
                    <a:pt x="52" y="26"/>
                  </a:lnTo>
                  <a:lnTo>
                    <a:pt x="51" y="31"/>
                  </a:lnTo>
                  <a:lnTo>
                    <a:pt x="49" y="36"/>
                  </a:lnTo>
                  <a:lnTo>
                    <a:pt x="47" y="40"/>
                  </a:lnTo>
                  <a:lnTo>
                    <a:pt x="44" y="44"/>
                  </a:lnTo>
                  <a:lnTo>
                    <a:pt x="40" y="47"/>
                  </a:lnTo>
                  <a:lnTo>
                    <a:pt x="36" y="49"/>
                  </a:lnTo>
                  <a:lnTo>
                    <a:pt x="31" y="52"/>
                  </a:lnTo>
                  <a:lnTo>
                    <a:pt x="25" y="52"/>
                  </a:lnTo>
                  <a:lnTo>
                    <a:pt x="25" y="52"/>
                  </a:lnTo>
                  <a:lnTo>
                    <a:pt x="21" y="52"/>
                  </a:lnTo>
                  <a:lnTo>
                    <a:pt x="16" y="49"/>
                  </a:lnTo>
                  <a:lnTo>
                    <a:pt x="11" y="47"/>
                  </a:lnTo>
                  <a:lnTo>
                    <a:pt x="7" y="44"/>
                  </a:lnTo>
                  <a:lnTo>
                    <a:pt x="4" y="40"/>
                  </a:lnTo>
                  <a:lnTo>
                    <a:pt x="2" y="36"/>
                  </a:lnTo>
                  <a:lnTo>
                    <a:pt x="0" y="31"/>
                  </a:lnTo>
                  <a:lnTo>
                    <a:pt x="0" y="26"/>
                  </a:lnTo>
                  <a:lnTo>
                    <a:pt x="0" y="26"/>
                  </a:lnTo>
                  <a:lnTo>
                    <a:pt x="0" y="21"/>
                  </a:lnTo>
                  <a:lnTo>
                    <a:pt x="2" y="16"/>
                  </a:lnTo>
                  <a:lnTo>
                    <a:pt x="4" y="11"/>
                  </a:lnTo>
                  <a:lnTo>
                    <a:pt x="7" y="8"/>
                  </a:lnTo>
                  <a:lnTo>
                    <a:pt x="11" y="5"/>
                  </a:lnTo>
                  <a:lnTo>
                    <a:pt x="16" y="2"/>
                  </a:lnTo>
                  <a:lnTo>
                    <a:pt x="21" y="1"/>
                  </a:lnTo>
                  <a:lnTo>
                    <a:pt x="25" y="0"/>
                  </a:lnTo>
                  <a:lnTo>
                    <a:pt x="25" y="0"/>
                  </a:lnTo>
                  <a:lnTo>
                    <a:pt x="31" y="1"/>
                  </a:lnTo>
                  <a:lnTo>
                    <a:pt x="36" y="2"/>
                  </a:lnTo>
                  <a:lnTo>
                    <a:pt x="40" y="5"/>
                  </a:lnTo>
                  <a:lnTo>
                    <a:pt x="44" y="8"/>
                  </a:lnTo>
                  <a:lnTo>
                    <a:pt x="47" y="11"/>
                  </a:lnTo>
                  <a:lnTo>
                    <a:pt x="49" y="16"/>
                  </a:lnTo>
                  <a:lnTo>
                    <a:pt x="51" y="21"/>
                  </a:lnTo>
                  <a:lnTo>
                    <a:pt x="52" y="26"/>
                  </a:lnTo>
                  <a:lnTo>
                    <a:pt x="5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Line 19"/>
            <p:cNvSpPr>
              <a:spLocks noChangeShapeType="1"/>
            </p:cNvSpPr>
            <p:nvPr userDrawn="1"/>
          </p:nvSpPr>
          <p:spPr bwMode="auto">
            <a:xfrm>
              <a:off x="3211" y="2046"/>
              <a:ext cx="206"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20"/>
            <p:cNvSpPr>
              <a:spLocks noChangeShapeType="1"/>
            </p:cNvSpPr>
            <p:nvPr userDrawn="1"/>
          </p:nvSpPr>
          <p:spPr bwMode="auto">
            <a:xfrm>
              <a:off x="3211" y="2075"/>
              <a:ext cx="107"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9819" y="6443663"/>
            <a:ext cx="1719263"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8750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10.1</a:t>
            </a:r>
            <a:r>
              <a:rPr lang="zh-TW" altLang="en-US" dirty="0"/>
              <a:t>  </a:t>
            </a:r>
            <a:r>
              <a:rPr lang="zh-TW" altLang="zh-TW" dirty="0">
                <a:effectLst/>
              </a:rPr>
              <a:t>行動商務：無接縫的世界</a:t>
            </a:r>
            <a:endParaRPr lang="zh-TW" altLang="en-US" dirty="0"/>
          </a:p>
        </p:txBody>
      </p:sp>
      <p:sp>
        <p:nvSpPr>
          <p:cNvPr id="5" name="內容版面配置區 4"/>
          <p:cNvSpPr>
            <a:spLocks noGrp="1"/>
          </p:cNvSpPr>
          <p:nvPr>
            <p:ph idx="1"/>
          </p:nvPr>
        </p:nvSpPr>
        <p:spPr/>
        <p:txBody>
          <a:bodyPr/>
          <a:lstStyle/>
          <a:p>
            <a:endParaRPr lang="zh-TW"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1748832"/>
            <a:ext cx="5760640" cy="3624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字方塊 5">
            <a:extLst>
              <a:ext uri="{FF2B5EF4-FFF2-40B4-BE49-F238E27FC236}">
                <a16:creationId xmlns:a16="http://schemas.microsoft.com/office/drawing/2014/main" id="{63A94902-842A-5745-867A-EAB659CD640E}"/>
              </a:ext>
            </a:extLst>
          </p:cNvPr>
          <p:cNvSpPr txBox="1"/>
          <p:nvPr/>
        </p:nvSpPr>
        <p:spPr>
          <a:xfrm>
            <a:off x="1403648" y="6453336"/>
            <a:ext cx="5472608" cy="369332"/>
          </a:xfrm>
          <a:prstGeom prst="rect">
            <a:avLst/>
          </a:prstGeom>
          <a:noFill/>
        </p:spPr>
        <p:txBody>
          <a:bodyPr wrap="square">
            <a:spAutoFit/>
          </a:bodyPr>
          <a:lstStyle/>
          <a:p>
            <a:r>
              <a:rPr lang="zh-TW" altLang="en-US" dirty="0"/>
              <a:t>https://www.youtube.com/watch?v=46hRSA_ZMMg</a:t>
            </a:r>
          </a:p>
        </p:txBody>
      </p:sp>
    </p:spTree>
    <p:extLst>
      <p:ext uri="{BB962C8B-B14F-4D97-AF65-F5344CB8AC3E}">
        <p14:creationId xmlns:p14="http://schemas.microsoft.com/office/powerpoint/2010/main" val="1908367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10.1</a:t>
            </a:r>
            <a:r>
              <a:rPr lang="zh-TW" altLang="en-US" dirty="0"/>
              <a:t>  </a:t>
            </a:r>
            <a:r>
              <a:rPr lang="zh-TW" altLang="zh-TW" dirty="0">
                <a:effectLst/>
              </a:rPr>
              <a:t>行動商務：無接縫的世界</a:t>
            </a:r>
            <a:endParaRPr lang="zh-TW" altLang="en-US" dirty="0"/>
          </a:p>
        </p:txBody>
      </p:sp>
      <p:sp>
        <p:nvSpPr>
          <p:cNvPr id="3" name="內容版面配置區 2"/>
          <p:cNvSpPr>
            <a:spLocks noGrp="1"/>
          </p:cNvSpPr>
          <p:nvPr>
            <p:ph idx="1"/>
          </p:nvPr>
        </p:nvSpPr>
        <p:spPr/>
        <p:txBody>
          <a:bodyPr/>
          <a:lstStyle/>
          <a:p>
            <a:r>
              <a:rPr lang="zh-TW" altLang="zh-TW" dirty="0"/>
              <a:t>該項應用軟體不僅使得產品目錄變得更為生動，而且也解決了消費者比對家中環境與家具大小適配性的問題。</a:t>
            </a:r>
            <a:endParaRPr lang="en-US" altLang="zh-TW"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1872863"/>
            <a:ext cx="5616624" cy="4796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8367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10.1</a:t>
            </a:r>
            <a:r>
              <a:rPr lang="zh-TW" altLang="en-US" dirty="0"/>
              <a:t>  </a:t>
            </a:r>
            <a:r>
              <a:rPr lang="zh-TW" altLang="zh-TW" dirty="0">
                <a:effectLst/>
              </a:rPr>
              <a:t>行動商務：無接縫的世界</a:t>
            </a:r>
            <a:endParaRPr lang="zh-TW" altLang="en-US" dirty="0"/>
          </a:p>
        </p:txBody>
      </p:sp>
      <p:sp>
        <p:nvSpPr>
          <p:cNvPr id="3" name="內容版面配置區 2"/>
          <p:cNvSpPr>
            <a:spLocks noGrp="1"/>
          </p:cNvSpPr>
          <p:nvPr>
            <p:ph idx="1"/>
          </p:nvPr>
        </p:nvSpPr>
        <p:spPr/>
        <p:txBody>
          <a:bodyPr/>
          <a:lstStyle/>
          <a:p>
            <a:r>
              <a:rPr lang="zh-TW" altLang="zh-TW" dirty="0"/>
              <a:t>最後的範例是遠東巨城購物中心「</a:t>
            </a:r>
            <a:r>
              <a:rPr lang="zh-TW" altLang="zh-TW" dirty="0">
                <a:solidFill>
                  <a:srgbClr val="003300"/>
                </a:solidFill>
              </a:rPr>
              <a:t>全通路整合</a:t>
            </a:r>
            <a:r>
              <a:rPr lang="en-US" altLang="zh-TW" dirty="0">
                <a:solidFill>
                  <a:srgbClr val="003300"/>
                </a:solidFill>
              </a:rPr>
              <a:t> (Omni Channel Integration)</a:t>
            </a:r>
            <a:r>
              <a:rPr lang="zh-TW" altLang="zh-TW" dirty="0"/>
              <a:t>」計畫，由於網路購物的興盛，加上百貨公司與量販業、超級市場及便利商店業彼此經營型態與商品重疊性日漸提高，不僅造成零售業競爭白熱化外，也使得百貨公司等零售業來客率減少及營業額大幅下降</a:t>
            </a:r>
            <a:r>
              <a:rPr lang="zh-TW" altLang="en-US" dirty="0"/>
              <a:t>。</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3068960"/>
            <a:ext cx="6768752" cy="3388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字方塊 5">
            <a:extLst>
              <a:ext uri="{FF2B5EF4-FFF2-40B4-BE49-F238E27FC236}">
                <a16:creationId xmlns:a16="http://schemas.microsoft.com/office/drawing/2014/main" id="{85891479-6C10-134A-9F57-D7D927D65762}"/>
              </a:ext>
            </a:extLst>
          </p:cNvPr>
          <p:cNvSpPr txBox="1"/>
          <p:nvPr/>
        </p:nvSpPr>
        <p:spPr>
          <a:xfrm>
            <a:off x="683568" y="6453336"/>
            <a:ext cx="5976664" cy="369332"/>
          </a:xfrm>
          <a:prstGeom prst="rect">
            <a:avLst/>
          </a:prstGeom>
          <a:noFill/>
        </p:spPr>
        <p:txBody>
          <a:bodyPr wrap="square">
            <a:spAutoFit/>
          </a:bodyPr>
          <a:lstStyle/>
          <a:p>
            <a:r>
              <a:rPr lang="zh-TW" altLang="en-US" dirty="0"/>
              <a:t>https://www.youtube.com/watch?v=Px_7-RVLpps&amp;t=6s</a:t>
            </a:r>
          </a:p>
        </p:txBody>
      </p:sp>
    </p:spTree>
    <p:extLst>
      <p:ext uri="{BB962C8B-B14F-4D97-AF65-F5344CB8AC3E}">
        <p14:creationId xmlns:p14="http://schemas.microsoft.com/office/powerpoint/2010/main" val="1908367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10.1</a:t>
            </a:r>
            <a:r>
              <a:rPr lang="zh-TW" altLang="en-US" dirty="0"/>
              <a:t>  </a:t>
            </a:r>
            <a:r>
              <a:rPr lang="zh-TW" altLang="zh-TW" dirty="0">
                <a:effectLst/>
              </a:rPr>
              <a:t>行動商務：無接縫的世界</a:t>
            </a:r>
            <a:endParaRPr lang="zh-TW" altLang="en-US" dirty="0"/>
          </a:p>
        </p:txBody>
      </p:sp>
      <p:sp>
        <p:nvSpPr>
          <p:cNvPr id="3" name="內容版面配置區 2"/>
          <p:cNvSpPr>
            <a:spLocks noGrp="1"/>
          </p:cNvSpPr>
          <p:nvPr>
            <p:ph idx="1"/>
          </p:nvPr>
        </p:nvSpPr>
        <p:spPr/>
        <p:txBody>
          <a:bodyPr/>
          <a:lstStyle/>
          <a:p>
            <a:pPr hangingPunct="0"/>
            <a:r>
              <a:rPr lang="zh-TW" altLang="zh-TW" dirty="0"/>
              <a:t>愈來愈將普及的行動商務及所謂的「</a:t>
            </a:r>
            <a:r>
              <a:rPr lang="zh-TW" altLang="zh-TW" dirty="0">
                <a:solidFill>
                  <a:srgbClr val="003300"/>
                </a:solidFill>
              </a:rPr>
              <a:t>泛在科技</a:t>
            </a:r>
            <a:r>
              <a:rPr lang="en-US" altLang="zh-TW" dirty="0">
                <a:solidFill>
                  <a:srgbClr val="003300"/>
                </a:solidFill>
              </a:rPr>
              <a:t> (ubiquitous information technology)</a:t>
            </a:r>
            <a:r>
              <a:rPr lang="zh-TW" altLang="zh-TW" dirty="0"/>
              <a:t>」。這些泛在科技帶來多項重要意涵。</a:t>
            </a:r>
            <a:r>
              <a:rPr lang="zh-TW" altLang="zh-TW" dirty="0">
                <a:solidFill>
                  <a:srgbClr val="000066"/>
                </a:solidFill>
              </a:rPr>
              <a:t>第一是「</a:t>
            </a:r>
            <a:r>
              <a:rPr lang="en-US" altLang="zh-TW" dirty="0" err="1">
                <a:solidFill>
                  <a:srgbClr val="000066"/>
                </a:solidFill>
              </a:rPr>
              <a:t>SoLoMo</a:t>
            </a:r>
            <a:r>
              <a:rPr lang="zh-TW" altLang="zh-TW" dirty="0">
                <a:solidFill>
                  <a:srgbClr val="000066"/>
                </a:solidFill>
              </a:rPr>
              <a:t>」，也就是</a:t>
            </a:r>
            <a:r>
              <a:rPr lang="en-US" altLang="zh-TW" dirty="0">
                <a:solidFill>
                  <a:srgbClr val="000066"/>
                </a:solidFill>
              </a:rPr>
              <a:t>Social ( </a:t>
            </a:r>
            <a:r>
              <a:rPr lang="zh-TW" altLang="zh-TW" dirty="0">
                <a:solidFill>
                  <a:srgbClr val="000066"/>
                </a:solidFill>
              </a:rPr>
              <a:t>社交</a:t>
            </a:r>
            <a:r>
              <a:rPr lang="en-US" altLang="zh-TW" dirty="0">
                <a:solidFill>
                  <a:srgbClr val="000066"/>
                </a:solidFill>
              </a:rPr>
              <a:t> )</a:t>
            </a:r>
            <a:r>
              <a:rPr lang="zh-TW" altLang="zh-TW" dirty="0">
                <a:solidFill>
                  <a:srgbClr val="000066"/>
                </a:solidFill>
              </a:rPr>
              <a:t>、</a:t>
            </a:r>
            <a:r>
              <a:rPr lang="en-US" altLang="zh-TW" dirty="0">
                <a:solidFill>
                  <a:srgbClr val="000066"/>
                </a:solidFill>
              </a:rPr>
              <a:t>Local ( </a:t>
            </a:r>
            <a:r>
              <a:rPr lang="zh-TW" altLang="zh-TW" dirty="0">
                <a:solidFill>
                  <a:srgbClr val="000066"/>
                </a:solidFill>
              </a:rPr>
              <a:t>適地</a:t>
            </a:r>
            <a:r>
              <a:rPr lang="en-US" altLang="zh-TW" dirty="0">
                <a:solidFill>
                  <a:srgbClr val="000066"/>
                </a:solidFill>
              </a:rPr>
              <a:t> ) </a:t>
            </a:r>
            <a:r>
              <a:rPr lang="zh-TW" altLang="zh-TW" dirty="0">
                <a:solidFill>
                  <a:srgbClr val="000066"/>
                </a:solidFill>
              </a:rPr>
              <a:t>以及</a:t>
            </a:r>
            <a:r>
              <a:rPr lang="en-US" altLang="zh-TW" dirty="0">
                <a:solidFill>
                  <a:srgbClr val="000066"/>
                </a:solidFill>
              </a:rPr>
              <a:t>Mobile ( </a:t>
            </a:r>
            <a:r>
              <a:rPr lang="zh-TW" altLang="zh-TW" dirty="0">
                <a:solidFill>
                  <a:srgbClr val="000066"/>
                </a:solidFill>
              </a:rPr>
              <a:t>行動</a:t>
            </a:r>
            <a:r>
              <a:rPr lang="en-US" altLang="zh-TW" dirty="0">
                <a:solidFill>
                  <a:srgbClr val="000066"/>
                </a:solidFill>
              </a:rPr>
              <a:t> ) </a:t>
            </a:r>
            <a:r>
              <a:rPr lang="zh-TW" altLang="zh-TW" dirty="0">
                <a:solidFill>
                  <a:srgbClr val="000066"/>
                </a:solidFill>
              </a:rPr>
              <a:t>相關變革</a:t>
            </a:r>
            <a:r>
              <a:rPr lang="zh-TW" altLang="zh-TW" dirty="0"/>
              <a:t>。</a:t>
            </a:r>
            <a:endParaRPr lang="en-US" altLang="zh-TW" dirty="0"/>
          </a:p>
          <a:p>
            <a:pPr hangingPunct="0"/>
            <a:r>
              <a:rPr lang="zh-TW" altLang="zh-TW" dirty="0">
                <a:solidFill>
                  <a:srgbClr val="000066"/>
                </a:solidFill>
              </a:rPr>
              <a:t>第二是「線上線下整合</a:t>
            </a:r>
            <a:r>
              <a:rPr lang="en-US" altLang="zh-TW" dirty="0">
                <a:solidFill>
                  <a:srgbClr val="000066"/>
                </a:solidFill>
              </a:rPr>
              <a:t> (online to offline integration, O2O)</a:t>
            </a:r>
            <a:r>
              <a:rPr lang="zh-TW" altLang="zh-TW" dirty="0">
                <a:solidFill>
                  <a:srgbClr val="000066"/>
                </a:solidFill>
              </a:rPr>
              <a:t>」、「適地性服務</a:t>
            </a:r>
            <a:r>
              <a:rPr lang="en-US" altLang="zh-TW" dirty="0">
                <a:solidFill>
                  <a:srgbClr val="000066"/>
                </a:solidFill>
              </a:rPr>
              <a:t> (location-based service, LBS)</a:t>
            </a:r>
            <a:r>
              <a:rPr lang="zh-TW" altLang="zh-TW" dirty="0">
                <a:solidFill>
                  <a:srgbClr val="000066"/>
                </a:solidFill>
              </a:rPr>
              <a:t>」及「物聯網</a:t>
            </a:r>
            <a:r>
              <a:rPr lang="en-US" altLang="zh-TW" dirty="0">
                <a:solidFill>
                  <a:srgbClr val="000066"/>
                </a:solidFill>
              </a:rPr>
              <a:t> (Internet of Things, </a:t>
            </a:r>
            <a:r>
              <a:rPr lang="en-US" altLang="zh-TW" dirty="0" err="1">
                <a:solidFill>
                  <a:srgbClr val="000066"/>
                </a:solidFill>
              </a:rPr>
              <a:t>IoT</a:t>
            </a:r>
            <a:r>
              <a:rPr lang="en-US" altLang="zh-TW" dirty="0">
                <a:solidFill>
                  <a:srgbClr val="000066"/>
                </a:solidFill>
              </a:rPr>
              <a:t>)</a:t>
            </a:r>
            <a:r>
              <a:rPr lang="zh-TW" altLang="zh-TW" dirty="0">
                <a:solidFill>
                  <a:srgbClr val="000066"/>
                </a:solidFill>
              </a:rPr>
              <a:t>」的創新應用</a:t>
            </a:r>
            <a:r>
              <a:rPr lang="zh-TW" altLang="zh-TW" dirty="0"/>
              <a:t>。</a:t>
            </a:r>
            <a:endParaRPr lang="zh-TW" altLang="en-US" dirty="0"/>
          </a:p>
        </p:txBody>
      </p:sp>
      <p:sp>
        <p:nvSpPr>
          <p:cNvPr id="5" name="文字方塊 4">
            <a:extLst>
              <a:ext uri="{FF2B5EF4-FFF2-40B4-BE49-F238E27FC236}">
                <a16:creationId xmlns:a16="http://schemas.microsoft.com/office/drawing/2014/main" id="{4E3E1A55-7F0D-3E47-AFB6-65F4A7A551BE}"/>
              </a:ext>
            </a:extLst>
          </p:cNvPr>
          <p:cNvSpPr txBox="1"/>
          <p:nvPr/>
        </p:nvSpPr>
        <p:spPr>
          <a:xfrm>
            <a:off x="1187624" y="5085184"/>
            <a:ext cx="5904656" cy="369332"/>
          </a:xfrm>
          <a:prstGeom prst="rect">
            <a:avLst/>
          </a:prstGeom>
          <a:noFill/>
        </p:spPr>
        <p:txBody>
          <a:bodyPr wrap="square">
            <a:spAutoFit/>
          </a:bodyPr>
          <a:lstStyle/>
          <a:p>
            <a:r>
              <a:rPr lang="zh-TW" altLang="en-US" dirty="0"/>
              <a:t>https://www.91app.com/blog/what-is-omnichannel/</a:t>
            </a:r>
          </a:p>
        </p:txBody>
      </p:sp>
    </p:spTree>
    <p:extLst>
      <p:ext uri="{BB962C8B-B14F-4D97-AF65-F5344CB8AC3E}">
        <p14:creationId xmlns:p14="http://schemas.microsoft.com/office/powerpoint/2010/main" val="42366428"/>
      </p:ext>
    </p:extLst>
  </p:cSld>
  <p:clrMapOvr>
    <a:masterClrMapping/>
  </p:clrMapOvr>
</p:sld>
</file>

<file path=ppt/theme/theme1.xml><?xml version="1.0" encoding="utf-8"?>
<a:theme xmlns:a="http://schemas.openxmlformats.org/drawingml/2006/main" name="1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1157</TotalTime>
  <Words>4573</Words>
  <Application>Microsoft Macintosh PowerPoint</Application>
  <PresentationFormat>如螢幕大小 (4:3)</PresentationFormat>
  <Paragraphs>162</Paragraphs>
  <Slides>59</Slides>
  <Notes>7</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59</vt:i4>
      </vt:variant>
    </vt:vector>
  </HeadingPairs>
  <TitlesOfParts>
    <vt:vector size="66" baseType="lpstr">
      <vt:lpstr>微軟正黑體</vt:lpstr>
      <vt:lpstr>標楷體</vt:lpstr>
      <vt:lpstr>Arial</vt:lpstr>
      <vt:lpstr>Calibri</vt:lpstr>
      <vt:lpstr>Times New Roman</vt:lpstr>
      <vt:lpstr>Wingdings</vt:lpstr>
      <vt:lpstr>1_Office 佈景主題</vt:lpstr>
      <vt:lpstr>PowerPoint 簡報</vt:lpstr>
      <vt:lpstr>學習目標</vt:lpstr>
      <vt:lpstr>10.1  行動商務：無接縫的世界</vt:lpstr>
      <vt:lpstr>10.1  行動商務：無接縫的世界</vt:lpstr>
      <vt:lpstr>10.1  行動商務：無接縫的世界</vt:lpstr>
      <vt:lpstr>10.1  行動商務：無接縫的世界</vt:lpstr>
      <vt:lpstr>10.1  行動商務：無接縫的世界</vt:lpstr>
      <vt:lpstr>10.1  行動商務：無接縫的世界</vt:lpstr>
      <vt:lpstr>10.1  行動商務：無接縫的世界</vt:lpstr>
      <vt:lpstr>10.2  行動商務的定義與相關技術</vt:lpstr>
      <vt:lpstr>10.2.1  行動商務定義與特性</vt:lpstr>
      <vt:lpstr>10.2.1  行動商務定義與特性</vt:lpstr>
      <vt:lpstr>10.2.1  行動商務定義與特性</vt:lpstr>
      <vt:lpstr>10.2.2  行動商務相關技術</vt:lpstr>
      <vt:lpstr>10.2.2  行動商務相關技術</vt:lpstr>
      <vt:lpstr>10.2.2  行動商務相關技術</vt:lpstr>
      <vt:lpstr>10.3  行動商務相關設備與技術 </vt:lpstr>
      <vt:lpstr>10.3.1  快速反應矩陣碼QR Code</vt:lpstr>
      <vt:lpstr>10.3.1  快速反應矩陣碼QR Code</vt:lpstr>
      <vt:lpstr>10.3.1  快速反應矩陣碼QR Code</vt:lpstr>
      <vt:lpstr>10.3.1  快速反應矩陣碼QR Code</vt:lpstr>
      <vt:lpstr>10.3.1  快速反應矩陣碼QR Code</vt:lpstr>
      <vt:lpstr>10.3.1  快速反應矩陣碼QR Code</vt:lpstr>
      <vt:lpstr>10.3.1  快速反應矩陣碼QR Code</vt:lpstr>
      <vt:lpstr>10.3.1  快速反應矩陣碼QR Code</vt:lpstr>
      <vt:lpstr>10.3.1  快速反應矩陣碼QR Code</vt:lpstr>
      <vt:lpstr>10.3.2  擴增與虛擬實境AR/VR</vt:lpstr>
      <vt:lpstr>10.3.2  擴增與虛擬實境AR/VR</vt:lpstr>
      <vt:lpstr>10.3.2  擴增與虛擬實境AR/VR</vt:lpstr>
      <vt:lpstr>10.3.2  擴增與虛擬實境AR/VR</vt:lpstr>
      <vt:lpstr>10.3.2  擴增與虛擬實境AR/VR</vt:lpstr>
      <vt:lpstr>10.3.2  擴增與虛擬實境AR/VR</vt:lpstr>
      <vt:lpstr>10.3.3  適地性服務LBS</vt:lpstr>
      <vt:lpstr>10.3.3  適地性服務LBS</vt:lpstr>
      <vt:lpstr>10.3.3  適地性服務LBS</vt:lpstr>
      <vt:lpstr>10.3.3  適地性服務LBS</vt:lpstr>
      <vt:lpstr>10.3.3  適地性服務LBS</vt:lpstr>
      <vt:lpstr>10.3.3  適地性服務LBS</vt:lpstr>
      <vt:lpstr>10.3.3  適地性服務LBS</vt:lpstr>
      <vt:lpstr>10.3.3  適地性服務LBS</vt:lpstr>
      <vt:lpstr>10.3.3  適地性服務LBS</vt:lpstr>
      <vt:lpstr>10.3.4  RFID與NFC篇</vt:lpstr>
      <vt:lpstr>10.3.4  RFID與NFC篇</vt:lpstr>
      <vt:lpstr>10.3.4  RFID與NFC篇</vt:lpstr>
      <vt:lpstr>10.3.4  RFID與NFC篇</vt:lpstr>
      <vt:lpstr>10.3.4  RFID與NFC篇</vt:lpstr>
      <vt:lpstr>10.3.5  體感科技</vt:lpstr>
      <vt:lpstr>10.3.5  體感科技</vt:lpstr>
      <vt:lpstr>10.3.6  Beacon</vt:lpstr>
      <vt:lpstr>10.3.6  Beacon</vt:lpstr>
      <vt:lpstr>10.4  行動商務相關軟體</vt:lpstr>
      <vt:lpstr>10.4.1  手機作業系統</vt:lpstr>
      <vt:lpstr>10.4.1  手機作業系統</vt:lpstr>
      <vt:lpstr>10.4.1  手機作業系統</vt:lpstr>
      <vt:lpstr>10.4.2  應用軟體平臺與包羅萬象的應用軟體</vt:lpstr>
      <vt:lpstr>10.4.2  應用軟體平臺與包羅萬象的應用軟體</vt:lpstr>
      <vt:lpstr>10.4.2  應用軟體平臺與包羅萬象的應用軟體</vt:lpstr>
      <vt:lpstr>10.6  結　論</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winx</dc:creator>
  <cp:lastModifiedBy>賴佳瑜</cp:lastModifiedBy>
  <cp:revision>117</cp:revision>
  <dcterms:created xsi:type="dcterms:W3CDTF">2017-02-20T08:35:36Z</dcterms:created>
  <dcterms:modified xsi:type="dcterms:W3CDTF">2021-12-03T15:04:01Z</dcterms:modified>
</cp:coreProperties>
</file>